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56" r:id="rId2"/>
    <p:sldId id="363" r:id="rId3"/>
    <p:sldId id="364" r:id="rId4"/>
    <p:sldId id="357" r:id="rId5"/>
    <p:sldId id="373" r:id="rId6"/>
    <p:sldId id="431" r:id="rId7"/>
    <p:sldId id="374" r:id="rId8"/>
    <p:sldId id="375" r:id="rId9"/>
    <p:sldId id="376" r:id="rId10"/>
    <p:sldId id="377" r:id="rId11"/>
    <p:sldId id="378" r:id="rId12"/>
    <p:sldId id="432" r:id="rId13"/>
    <p:sldId id="433" r:id="rId14"/>
    <p:sldId id="379" r:id="rId15"/>
    <p:sldId id="380" r:id="rId16"/>
    <p:sldId id="434" r:id="rId17"/>
    <p:sldId id="381" r:id="rId18"/>
    <p:sldId id="435" r:id="rId19"/>
    <p:sldId id="382" r:id="rId20"/>
    <p:sldId id="383" r:id="rId21"/>
    <p:sldId id="384" r:id="rId22"/>
    <p:sldId id="385" r:id="rId23"/>
    <p:sldId id="437" r:id="rId24"/>
    <p:sldId id="387" r:id="rId25"/>
    <p:sldId id="386" r:id="rId26"/>
    <p:sldId id="388" r:id="rId27"/>
    <p:sldId id="429" r:id="rId28"/>
    <p:sldId id="389" r:id="rId29"/>
    <p:sldId id="403" r:id="rId30"/>
    <p:sldId id="404" r:id="rId31"/>
    <p:sldId id="439" r:id="rId32"/>
    <p:sldId id="440" r:id="rId33"/>
    <p:sldId id="441" r:id="rId34"/>
    <p:sldId id="405" r:id="rId35"/>
    <p:sldId id="443" r:id="rId36"/>
    <p:sldId id="444" r:id="rId37"/>
    <p:sldId id="438" r:id="rId38"/>
    <p:sldId id="390" r:id="rId39"/>
    <p:sldId id="392" r:id="rId40"/>
    <p:sldId id="394" r:id="rId41"/>
    <p:sldId id="396" r:id="rId42"/>
    <p:sldId id="397" r:id="rId43"/>
    <p:sldId id="398" r:id="rId44"/>
    <p:sldId id="400" r:id="rId45"/>
    <p:sldId id="401" r:id="rId46"/>
    <p:sldId id="445" r:id="rId47"/>
    <p:sldId id="402" r:id="rId48"/>
    <p:sldId id="407" r:id="rId49"/>
    <p:sldId id="408" r:id="rId50"/>
    <p:sldId id="446" r:id="rId51"/>
    <p:sldId id="447" r:id="rId52"/>
    <p:sldId id="409" r:id="rId53"/>
    <p:sldId id="448" r:id="rId54"/>
    <p:sldId id="410" r:id="rId55"/>
    <p:sldId id="411" r:id="rId56"/>
    <p:sldId id="412" r:id="rId57"/>
    <p:sldId id="42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0000FF"/>
    <a:srgbClr val="009900"/>
    <a:srgbClr val="0000CB"/>
    <a:srgbClr val="9966FF"/>
    <a:srgbClr val="FDE3CF"/>
    <a:srgbClr val="B22222"/>
    <a:srgbClr val="ED6D0B"/>
    <a:srgbClr val="DEFEE6"/>
    <a:srgbClr val="EB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8" autoAdjust="0"/>
    <p:restoredTop sz="94660"/>
  </p:normalViewPr>
  <p:slideViewPr>
    <p:cSldViewPr snapToGrid="0">
      <p:cViewPr>
        <p:scale>
          <a:sx n="90" d="100"/>
          <a:sy n="90" d="100"/>
        </p:scale>
        <p:origin x="552" y="54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3B77E7-D6BC-4497-80BE-1CC848DBCCC3}" type="datetimeFigureOut">
              <a:rPr lang="en-GB" smtClean="0"/>
              <a:t>06/06/2025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C736F7-97F9-48E8-BD8F-C6F7A71419E1}" type="slidenum">
              <a:rPr lang="en-GB" smtClean="0"/>
              <a:t>‹#›</a:t>
            </a:fld>
            <a:endParaRPr lang="en-GB"/>
          </a:p>
        </p:txBody>
      </p:sp>
    </p:spTree>
    <p:extLst>
      <p:ext uri="{BB962C8B-B14F-4D97-AF65-F5344CB8AC3E}">
        <p14:creationId xmlns:p14="http://schemas.microsoft.com/office/powerpoint/2010/main" val="203240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FF5AB-1C60-2A3B-786D-06C9A771CB24}"/>
              </a:ext>
            </a:extLst>
          </p:cNvPr>
          <p:cNvSpPr>
            <a:spLocks noGrp="1"/>
          </p:cNvSpPr>
          <p:nvPr>
            <p:ph type="ctrTitle"/>
          </p:nvPr>
        </p:nvSpPr>
        <p:spPr>
          <a:xfrm>
            <a:off x="181702" y="2223532"/>
            <a:ext cx="11828593" cy="1278706"/>
          </a:xfrm>
        </p:spPr>
        <p:txBody>
          <a:bodyPr anchor="b">
            <a:normAutofit/>
          </a:bodyPr>
          <a:lstStyle>
            <a:lvl1pPr algn="l">
              <a:defRPr sz="3600" b="1"/>
            </a:lvl1pPr>
          </a:lstStyle>
          <a:p>
            <a:r>
              <a:rPr lang="en-US" dirty="0"/>
              <a:t>Click to edit Master title style</a:t>
            </a:r>
            <a:endParaRPr lang="en-GB" dirty="0"/>
          </a:p>
        </p:txBody>
      </p:sp>
      <p:sp>
        <p:nvSpPr>
          <p:cNvPr id="13" name="Footer Placeholder 12">
            <a:extLst>
              <a:ext uri="{FF2B5EF4-FFF2-40B4-BE49-F238E27FC236}">
                <a16:creationId xmlns:a16="http://schemas.microsoft.com/office/drawing/2014/main" id="{95BD1CFB-55C0-499C-2EB5-16573C428CF2}"/>
              </a:ext>
            </a:extLst>
          </p:cNvPr>
          <p:cNvSpPr>
            <a:spLocks noGrp="1"/>
          </p:cNvSpPr>
          <p:nvPr>
            <p:ph type="ftr" sz="quarter" idx="10"/>
          </p:nvPr>
        </p:nvSpPr>
        <p:spPr>
          <a:xfrm>
            <a:off x="-45289" y="6635210"/>
            <a:ext cx="2434806" cy="228600"/>
          </a:xfrm>
        </p:spPr>
        <p:txBody>
          <a:bodyPr/>
          <a:lstStyle/>
          <a:p>
            <a:r>
              <a:rPr lang="en-GB" dirty="0"/>
              <a:t>v.valenzuela@princeton.edu</a:t>
            </a:r>
          </a:p>
        </p:txBody>
      </p:sp>
      <p:sp>
        <p:nvSpPr>
          <p:cNvPr id="14" name="Slide Number Placeholder 13">
            <a:extLst>
              <a:ext uri="{FF2B5EF4-FFF2-40B4-BE49-F238E27FC236}">
                <a16:creationId xmlns:a16="http://schemas.microsoft.com/office/drawing/2014/main" id="{32710E14-13DF-F610-B4F9-28A4112C23C6}"/>
              </a:ext>
            </a:extLst>
          </p:cNvPr>
          <p:cNvSpPr>
            <a:spLocks noGrp="1"/>
          </p:cNvSpPr>
          <p:nvPr>
            <p:ph type="sldNum" sz="quarter" idx="11"/>
          </p:nvPr>
        </p:nvSpPr>
        <p:spPr/>
        <p:txBody>
          <a:bodyPr/>
          <a:lstStyle/>
          <a:p>
            <a:fld id="{1BA9ABE8-007A-42E6-BCD2-67A13D129B58}" type="slidenum">
              <a:rPr lang="en-GB" smtClean="0"/>
              <a:t>‹#›</a:t>
            </a:fld>
            <a:endParaRPr lang="en-GB"/>
          </a:p>
        </p:txBody>
      </p:sp>
      <p:sp>
        <p:nvSpPr>
          <p:cNvPr id="15" name="Rectangle 14">
            <a:extLst>
              <a:ext uri="{FF2B5EF4-FFF2-40B4-BE49-F238E27FC236}">
                <a16:creationId xmlns:a16="http://schemas.microsoft.com/office/drawing/2014/main" id="{E9ED07BC-9689-54E3-E1CE-E57F4CB359F1}"/>
              </a:ext>
            </a:extLst>
          </p:cNvPr>
          <p:cNvSpPr/>
          <p:nvPr userDrawn="1"/>
        </p:nvSpPr>
        <p:spPr>
          <a:xfrm>
            <a:off x="0" y="2087251"/>
            <a:ext cx="12192000" cy="108000"/>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9ED3604B-C04B-C6F8-E30B-0F06E0C750F5}"/>
              </a:ext>
            </a:extLst>
          </p:cNvPr>
          <p:cNvSpPr>
            <a:spLocks noGrp="1"/>
          </p:cNvSpPr>
          <p:nvPr>
            <p:ph type="body" sz="quarter" idx="12" hasCustomPrompt="1"/>
          </p:nvPr>
        </p:nvSpPr>
        <p:spPr>
          <a:xfrm>
            <a:off x="3814354" y="6616961"/>
            <a:ext cx="4563291" cy="283622"/>
          </a:xfrm>
        </p:spPr>
        <p:txBody>
          <a:bodyPr>
            <a:noAutofit/>
          </a:bodyPr>
          <a:lstStyle>
            <a:lvl1pPr marL="0" indent="0" algn="ctr">
              <a:buNone/>
              <a:defRPr sz="1100" i="1">
                <a:solidFill>
                  <a:schemeClr val="bg2">
                    <a:lumMod val="50000"/>
                  </a:schemeClr>
                </a:solidFill>
              </a:defRPr>
            </a:lvl1pPr>
          </a:lstStyle>
          <a:p>
            <a:pPr lvl="0"/>
            <a:r>
              <a:rPr lang="en-GB" dirty="0"/>
              <a:t>Conference/session, City/Country, Date</a:t>
            </a:r>
          </a:p>
        </p:txBody>
      </p:sp>
    </p:spTree>
    <p:extLst>
      <p:ext uri="{BB962C8B-B14F-4D97-AF65-F5344CB8AC3E}">
        <p14:creationId xmlns:p14="http://schemas.microsoft.com/office/powerpoint/2010/main" val="267022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21AEB-144A-BDBF-DEF2-47EC8F3422E1}"/>
              </a:ext>
            </a:extLst>
          </p:cNvPr>
          <p:cNvSpPr/>
          <p:nvPr userDrawn="1"/>
        </p:nvSpPr>
        <p:spPr>
          <a:xfrm>
            <a:off x="-9427" y="9423"/>
            <a:ext cx="12192000" cy="1110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ECAF4D7-580E-5EFD-9F72-BED5572A16E4}"/>
              </a:ext>
            </a:extLst>
          </p:cNvPr>
          <p:cNvSpPr>
            <a:spLocks noGrp="1"/>
          </p:cNvSpPr>
          <p:nvPr>
            <p:ph type="title"/>
          </p:nvPr>
        </p:nvSpPr>
        <p:spPr>
          <a:xfrm>
            <a:off x="147782" y="101600"/>
            <a:ext cx="10150763" cy="887400"/>
          </a:xfrm>
          <a:noFill/>
        </p:spPr>
        <p:txBody>
          <a:bodyPr anchor="b">
            <a:normAutofit/>
          </a:bodyPr>
          <a:lstStyle>
            <a:lvl1pPr>
              <a:defRPr sz="2800" b="1"/>
            </a:lvl1pPr>
          </a:lstStyle>
          <a:p>
            <a:r>
              <a:rPr lang="en-US" dirty="0"/>
              <a:t>Click to edit Master title style</a:t>
            </a:r>
            <a:endParaRPr lang="en-GB" dirty="0"/>
          </a:p>
        </p:txBody>
      </p:sp>
      <p:sp>
        <p:nvSpPr>
          <p:cNvPr id="4" name="Footer Placeholder 3">
            <a:extLst>
              <a:ext uri="{FF2B5EF4-FFF2-40B4-BE49-F238E27FC236}">
                <a16:creationId xmlns:a16="http://schemas.microsoft.com/office/drawing/2014/main" id="{EF996DE8-5FCB-1472-E8C3-274B28135809}"/>
              </a:ext>
            </a:extLst>
          </p:cNvPr>
          <p:cNvSpPr>
            <a:spLocks noGrp="1"/>
          </p:cNvSpPr>
          <p:nvPr>
            <p:ph type="ftr" sz="quarter" idx="11"/>
          </p:nvPr>
        </p:nvSpPr>
        <p:spPr>
          <a:xfrm>
            <a:off x="-45290" y="6635210"/>
            <a:ext cx="2365795" cy="228600"/>
          </a:xfrm>
        </p:spPr>
        <p:txBody>
          <a:bodyPr/>
          <a:lstStyle/>
          <a:p>
            <a:r>
              <a:rPr lang="en-GB" dirty="0"/>
              <a:t>v.valenzuela@princeton.edu</a:t>
            </a:r>
          </a:p>
        </p:txBody>
      </p:sp>
      <p:sp>
        <p:nvSpPr>
          <p:cNvPr id="5" name="Slide Number Placeholder 4">
            <a:extLst>
              <a:ext uri="{FF2B5EF4-FFF2-40B4-BE49-F238E27FC236}">
                <a16:creationId xmlns:a16="http://schemas.microsoft.com/office/drawing/2014/main" id="{7B17B4FD-11A1-DAA1-8EDF-04477677DC99}"/>
              </a:ext>
            </a:extLst>
          </p:cNvPr>
          <p:cNvSpPr>
            <a:spLocks noGrp="1"/>
          </p:cNvSpPr>
          <p:nvPr>
            <p:ph type="sldNum" sz="quarter" idx="12"/>
          </p:nvPr>
        </p:nvSpPr>
        <p:spPr/>
        <p:txBody>
          <a:bodyPr/>
          <a:lstStyle/>
          <a:p>
            <a:fld id="{1BA9ABE8-007A-42E6-BCD2-67A13D129B58}" type="slidenum">
              <a:rPr lang="en-GB" smtClean="0"/>
              <a:t>‹#›</a:t>
            </a:fld>
            <a:endParaRPr lang="en-GB"/>
          </a:p>
        </p:txBody>
      </p:sp>
      <p:cxnSp>
        <p:nvCxnSpPr>
          <p:cNvPr id="7" name="Straight Connector 6">
            <a:extLst>
              <a:ext uri="{FF2B5EF4-FFF2-40B4-BE49-F238E27FC236}">
                <a16:creationId xmlns:a16="http://schemas.microsoft.com/office/drawing/2014/main" id="{07D2F2CF-8361-28D1-7747-5D5B6F568EE3}"/>
              </a:ext>
            </a:extLst>
          </p:cNvPr>
          <p:cNvCxnSpPr/>
          <p:nvPr userDrawn="1"/>
        </p:nvCxnSpPr>
        <p:spPr>
          <a:xfrm>
            <a:off x="-9427" y="1036948"/>
            <a:ext cx="12192000" cy="0"/>
          </a:xfrm>
          <a:prstGeom prst="line">
            <a:avLst/>
          </a:prstGeom>
          <a:ln w="22225">
            <a:solidFill>
              <a:srgbClr val="ED6D0B"/>
            </a:solidFill>
          </a:ln>
        </p:spPr>
        <p:style>
          <a:lnRef idx="1">
            <a:schemeClr val="accent1"/>
          </a:lnRef>
          <a:fillRef idx="0">
            <a:schemeClr val="accent1"/>
          </a:fillRef>
          <a:effectRef idx="0">
            <a:schemeClr val="accent1"/>
          </a:effectRef>
          <a:fontRef idx="minor">
            <a:schemeClr val="tx1"/>
          </a:fontRef>
        </p:style>
      </p:cxnSp>
      <p:pic>
        <p:nvPicPr>
          <p:cNvPr id="9" name="Picture 2" descr="Princeton University">
            <a:extLst>
              <a:ext uri="{FF2B5EF4-FFF2-40B4-BE49-F238E27FC236}">
                <a16:creationId xmlns:a16="http://schemas.microsoft.com/office/drawing/2014/main" id="{2E72005F-F2A5-7836-8E16-6DA56665FD46}"/>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61217" y="25290"/>
            <a:ext cx="1664996" cy="4460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37EEB690-2A67-26A3-0A53-5C78B4761274}"/>
              </a:ext>
            </a:extLst>
          </p:cNvPr>
          <p:cNvCxnSpPr/>
          <p:nvPr userDrawn="1"/>
        </p:nvCxnSpPr>
        <p:spPr>
          <a:xfrm>
            <a:off x="-9427" y="1112363"/>
            <a:ext cx="1219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Official PPPL logo">
            <a:extLst>
              <a:ext uri="{FF2B5EF4-FFF2-40B4-BE49-F238E27FC236}">
                <a16:creationId xmlns:a16="http://schemas.microsoft.com/office/drawing/2014/main" id="{4524477C-7C20-453F-32FB-72C1694AADC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8190"/>
          <a:stretch/>
        </p:blipFill>
        <p:spPr bwMode="auto">
          <a:xfrm>
            <a:off x="10480071" y="518473"/>
            <a:ext cx="1380158" cy="47052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FCD767CA-1870-605C-EAC5-7DB697D67063}"/>
              </a:ext>
            </a:extLst>
          </p:cNvPr>
          <p:cNvSpPr>
            <a:spLocks noGrp="1"/>
          </p:cNvSpPr>
          <p:nvPr>
            <p:ph type="body" sz="quarter" idx="13" hasCustomPrompt="1"/>
          </p:nvPr>
        </p:nvSpPr>
        <p:spPr>
          <a:xfrm>
            <a:off x="3633853" y="6607699"/>
            <a:ext cx="4924293" cy="283622"/>
          </a:xfrm>
        </p:spPr>
        <p:txBody>
          <a:bodyPr>
            <a:noAutofit/>
          </a:bodyPr>
          <a:lstStyle>
            <a:lvl1pPr marL="0" indent="0" algn="ctr">
              <a:buNone/>
              <a:defRPr sz="1100" i="1"/>
            </a:lvl1pPr>
          </a:lstStyle>
          <a:p>
            <a:r>
              <a:rPr lang="en-GB" dirty="0"/>
              <a:t>Experiments on HED rotating plasmas as models of accretion disks and jets</a:t>
            </a:r>
          </a:p>
        </p:txBody>
      </p:sp>
    </p:spTree>
    <p:extLst>
      <p:ext uri="{BB962C8B-B14F-4D97-AF65-F5344CB8AC3E}">
        <p14:creationId xmlns:p14="http://schemas.microsoft.com/office/powerpoint/2010/main" val="1032913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7D2B90B-14DF-3806-57E6-293266D0369A}"/>
              </a:ext>
            </a:extLst>
          </p:cNvPr>
          <p:cNvSpPr>
            <a:spLocks noGrp="1"/>
          </p:cNvSpPr>
          <p:nvPr>
            <p:ph type="ftr" sz="quarter" idx="11"/>
          </p:nvPr>
        </p:nvSpPr>
        <p:spPr/>
        <p:txBody>
          <a:bodyPr/>
          <a:lstStyle/>
          <a:p>
            <a:r>
              <a:rPr lang="en-GB" dirty="0"/>
              <a:t>vv5425@princeton.edu</a:t>
            </a:r>
          </a:p>
        </p:txBody>
      </p:sp>
      <p:sp>
        <p:nvSpPr>
          <p:cNvPr id="4" name="Slide Number Placeholder 3">
            <a:extLst>
              <a:ext uri="{FF2B5EF4-FFF2-40B4-BE49-F238E27FC236}">
                <a16:creationId xmlns:a16="http://schemas.microsoft.com/office/drawing/2014/main" id="{BF21F89A-2F18-29B3-0E7B-98A815A85B49}"/>
              </a:ext>
            </a:extLst>
          </p:cNvPr>
          <p:cNvSpPr>
            <a:spLocks noGrp="1"/>
          </p:cNvSpPr>
          <p:nvPr>
            <p:ph type="sldNum" sz="quarter" idx="12"/>
          </p:nvPr>
        </p:nvSpPr>
        <p:spPr/>
        <p:txBody>
          <a:bodyPr/>
          <a:lstStyle/>
          <a:p>
            <a:fld id="{1BA9ABE8-007A-42E6-BCD2-67A13D129B58}" type="slidenum">
              <a:rPr lang="en-GB" smtClean="0"/>
              <a:t>‹#›</a:t>
            </a:fld>
            <a:endParaRPr lang="en-GB"/>
          </a:p>
        </p:txBody>
      </p:sp>
      <p:sp>
        <p:nvSpPr>
          <p:cNvPr id="2" name="Text Placeholder 3">
            <a:extLst>
              <a:ext uri="{FF2B5EF4-FFF2-40B4-BE49-F238E27FC236}">
                <a16:creationId xmlns:a16="http://schemas.microsoft.com/office/drawing/2014/main" id="{FB747097-F250-EB2F-148E-7DD17FE925E7}"/>
              </a:ext>
            </a:extLst>
          </p:cNvPr>
          <p:cNvSpPr>
            <a:spLocks noGrp="1"/>
          </p:cNvSpPr>
          <p:nvPr>
            <p:ph type="body" sz="quarter" idx="13" hasCustomPrompt="1"/>
          </p:nvPr>
        </p:nvSpPr>
        <p:spPr>
          <a:xfrm>
            <a:off x="3814354" y="6616961"/>
            <a:ext cx="4563291" cy="283622"/>
          </a:xfrm>
        </p:spPr>
        <p:txBody>
          <a:bodyPr>
            <a:noAutofit/>
          </a:bodyPr>
          <a:lstStyle>
            <a:lvl1pPr marL="0" indent="0" algn="ctr">
              <a:buNone/>
              <a:defRPr sz="1100" i="1"/>
            </a:lvl1pPr>
          </a:lstStyle>
          <a:p>
            <a:pPr lvl="0"/>
            <a:r>
              <a:rPr lang="en-GB" dirty="0"/>
              <a:t>Presentation title</a:t>
            </a:r>
          </a:p>
        </p:txBody>
      </p:sp>
    </p:spTree>
    <p:extLst>
      <p:ext uri="{BB962C8B-B14F-4D97-AF65-F5344CB8AC3E}">
        <p14:creationId xmlns:p14="http://schemas.microsoft.com/office/powerpoint/2010/main" val="16370984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68000">
              <a:schemeClr val="bg1">
                <a:lumMod val="85000"/>
                <a:alpha val="60000"/>
              </a:schemeClr>
            </a:gs>
            <a:gs pos="39000">
              <a:schemeClr val="bg1">
                <a:lumMod val="95000"/>
                <a:alpha val="40000"/>
              </a:schemeClr>
            </a:gs>
            <a:gs pos="100000">
              <a:schemeClr val="bg1">
                <a:lumMod val="8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E07479-1784-E3E9-C3A1-4E9B42A4C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51180DE-437F-F641-2FC0-918E4AEDB6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D99986B8-2237-47C4-5DEF-47A0780E6672}"/>
              </a:ext>
            </a:extLst>
          </p:cNvPr>
          <p:cNvSpPr>
            <a:spLocks noGrp="1"/>
          </p:cNvSpPr>
          <p:nvPr>
            <p:ph type="ftr" sz="quarter" idx="3"/>
          </p:nvPr>
        </p:nvSpPr>
        <p:spPr>
          <a:xfrm>
            <a:off x="-45289" y="6635210"/>
            <a:ext cx="1766978" cy="228600"/>
          </a:xfrm>
          <a:prstGeom prst="rect">
            <a:avLst/>
          </a:prstGeom>
        </p:spPr>
        <p:txBody>
          <a:bodyPr vert="horz" lIns="91440" tIns="45720" rIns="91440" bIns="45720" rtlCol="0" anchor="ctr"/>
          <a:lstStyle>
            <a:lvl1pPr algn="l">
              <a:defRPr sz="1100" b="1">
                <a:solidFill>
                  <a:schemeClr val="tx1"/>
                </a:solidFill>
              </a:defRPr>
            </a:lvl1pPr>
          </a:lstStyle>
          <a:p>
            <a:r>
              <a:rPr lang="en-GB" dirty="0"/>
              <a:t>vv5425@princeton.edu</a:t>
            </a:r>
          </a:p>
        </p:txBody>
      </p:sp>
      <p:sp>
        <p:nvSpPr>
          <p:cNvPr id="6" name="Slide Number Placeholder 5">
            <a:extLst>
              <a:ext uri="{FF2B5EF4-FFF2-40B4-BE49-F238E27FC236}">
                <a16:creationId xmlns:a16="http://schemas.microsoft.com/office/drawing/2014/main" id="{96639490-1595-2604-3489-06BEFD539544}"/>
              </a:ext>
            </a:extLst>
          </p:cNvPr>
          <p:cNvSpPr>
            <a:spLocks noGrp="1"/>
          </p:cNvSpPr>
          <p:nvPr>
            <p:ph type="sldNum" sz="quarter" idx="4"/>
          </p:nvPr>
        </p:nvSpPr>
        <p:spPr>
          <a:xfrm>
            <a:off x="11858135" y="6568291"/>
            <a:ext cx="381000" cy="365125"/>
          </a:xfrm>
          <a:prstGeom prst="rect">
            <a:avLst/>
          </a:prstGeom>
        </p:spPr>
        <p:txBody>
          <a:bodyPr vert="horz" lIns="91440" tIns="45720" rIns="91440" bIns="45720" rtlCol="0" anchor="ctr"/>
          <a:lstStyle>
            <a:lvl1pPr algn="r">
              <a:defRPr sz="1200">
                <a:solidFill>
                  <a:schemeClr val="tx1"/>
                </a:solidFill>
              </a:defRPr>
            </a:lvl1pPr>
          </a:lstStyle>
          <a:p>
            <a:fld id="{1BA9ABE8-007A-42E6-BCD2-67A13D129B58}" type="slidenum">
              <a:rPr lang="en-GB" smtClean="0"/>
              <a:pPr/>
              <a:t>‹#›</a:t>
            </a:fld>
            <a:endParaRPr lang="en-GB" dirty="0"/>
          </a:p>
        </p:txBody>
      </p:sp>
    </p:spTree>
    <p:extLst>
      <p:ext uri="{BB962C8B-B14F-4D97-AF65-F5344CB8AC3E}">
        <p14:creationId xmlns:p14="http://schemas.microsoft.com/office/powerpoint/2010/main" val="98103298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0.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0.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arxiv.org/pdf/1402.3553" TargetMode="External"/><Relationship Id="rId5" Type="http://schemas.openxmlformats.org/officeDocument/2006/relationships/hyperlink" Target="https://muse.jhu.edu/chapter/1386897" TargetMode="Externa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79.w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gif"/><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wmf"/><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wmf"/></Relationships>
</file>

<file path=ppt/slides/_rels/slide36.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gif"/></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gif"/><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7" Type="http://schemas.openxmlformats.org/officeDocument/2006/relationships/image" Target="../media/image170.png"/><Relationship Id="rId2" Type="http://schemas.openxmlformats.org/officeDocument/2006/relationships/image" Target="../media/image104.png"/><Relationship Id="rId16"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5" Type="http://schemas.openxmlformats.org/officeDocument/2006/relationships/image" Target="../media/image20.pn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gi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10.png"/><Relationship Id="rId4" Type="http://schemas.openxmlformats.org/officeDocument/2006/relationships/image" Target="../media/image24.gif"/></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gif"/><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bhac.science/gallery/"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4DD237-71B0-0420-2C5B-FC122374591E}"/>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 name="Footer Placeholder 1">
            <a:extLst>
              <a:ext uri="{FF2B5EF4-FFF2-40B4-BE49-F238E27FC236}">
                <a16:creationId xmlns:a16="http://schemas.microsoft.com/office/drawing/2014/main" id="{538F741A-70A4-EFCE-771C-10385CD4533B}"/>
              </a:ext>
            </a:extLst>
          </p:cNvPr>
          <p:cNvSpPr>
            <a:spLocks noGrp="1"/>
          </p:cNvSpPr>
          <p:nvPr>
            <p:ph type="ftr" sz="quarter" idx="11"/>
          </p:nvPr>
        </p:nvSpPr>
        <p:spPr>
          <a:xfrm>
            <a:off x="-45289" y="6606057"/>
            <a:ext cx="2150314" cy="257753"/>
          </a:xfrm>
          <a:ln>
            <a:noFill/>
          </a:ln>
        </p:spPr>
        <p:txBody>
          <a:bodyPr/>
          <a:lstStyle/>
          <a:p>
            <a:r>
              <a:rPr lang="en-GB" dirty="0">
                <a:solidFill>
                  <a:schemeClr val="bg1"/>
                </a:solidFill>
              </a:rPr>
              <a:t>v.valenzuela@princeton.edu</a:t>
            </a:r>
          </a:p>
        </p:txBody>
      </p:sp>
      <p:sp>
        <p:nvSpPr>
          <p:cNvPr id="3" name="Slide Number Placeholder 2">
            <a:extLst>
              <a:ext uri="{FF2B5EF4-FFF2-40B4-BE49-F238E27FC236}">
                <a16:creationId xmlns:a16="http://schemas.microsoft.com/office/drawing/2014/main" id="{8ADF80A7-7E8C-AC33-AD7F-ABCB3298EDFF}"/>
              </a:ext>
            </a:extLst>
          </p:cNvPr>
          <p:cNvSpPr>
            <a:spLocks noGrp="1"/>
          </p:cNvSpPr>
          <p:nvPr>
            <p:ph type="sldNum" sz="quarter" idx="12"/>
          </p:nvPr>
        </p:nvSpPr>
        <p:spPr>
          <a:ln>
            <a:noFill/>
          </a:ln>
        </p:spPr>
        <p:txBody>
          <a:bodyPr/>
          <a:lstStyle/>
          <a:p>
            <a:fld id="{1BA9ABE8-007A-42E6-BCD2-67A13D129B58}" type="slidenum">
              <a:rPr lang="en-GB" smtClean="0">
                <a:solidFill>
                  <a:schemeClr val="bg1"/>
                </a:solidFill>
              </a:rPr>
              <a:t>1</a:t>
            </a:fld>
            <a:endParaRPr lang="en-GB" dirty="0">
              <a:solidFill>
                <a:schemeClr val="bg1"/>
              </a:solidFill>
            </a:endParaRPr>
          </a:p>
        </p:txBody>
      </p:sp>
      <p:pic>
        <p:nvPicPr>
          <p:cNvPr id="1028" name="Picture 4">
            <a:extLst>
              <a:ext uri="{FF2B5EF4-FFF2-40B4-BE49-F238E27FC236}">
                <a16:creationId xmlns:a16="http://schemas.microsoft.com/office/drawing/2014/main" id="{EE5DBEDF-3EDD-9E7F-B6C3-3A619A81335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77"/>
          <a:stretch/>
        </p:blipFill>
        <p:spPr bwMode="auto">
          <a:xfrm>
            <a:off x="254509" y="2998"/>
            <a:ext cx="11354898" cy="68318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11854D8-7D13-6F95-731A-03CE2F9F4E40}"/>
              </a:ext>
            </a:extLst>
          </p:cNvPr>
          <p:cNvGrpSpPr/>
          <p:nvPr/>
        </p:nvGrpSpPr>
        <p:grpSpPr>
          <a:xfrm>
            <a:off x="760069" y="1833380"/>
            <a:ext cx="10671859" cy="3687518"/>
            <a:chOff x="760069" y="1523036"/>
            <a:chExt cx="10671859" cy="3687518"/>
          </a:xfrm>
        </p:grpSpPr>
        <p:sp>
          <p:nvSpPr>
            <p:cNvPr id="19" name="Rectangle: Rounded Corners 18">
              <a:extLst>
                <a:ext uri="{FF2B5EF4-FFF2-40B4-BE49-F238E27FC236}">
                  <a16:creationId xmlns:a16="http://schemas.microsoft.com/office/drawing/2014/main" id="{DBCB3D26-848B-FD7C-E6CB-DF9441B498E0}"/>
                </a:ext>
              </a:extLst>
            </p:cNvPr>
            <p:cNvSpPr/>
            <p:nvPr/>
          </p:nvSpPr>
          <p:spPr>
            <a:xfrm>
              <a:off x="760069" y="1523036"/>
              <a:ext cx="10671859" cy="3687518"/>
            </a:xfrm>
            <a:prstGeom prst="roundRect">
              <a:avLst>
                <a:gd name="adj" fmla="val 9563"/>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Laboratory Plasma Astrophysics</a:t>
              </a:r>
            </a:p>
            <a:p>
              <a:pPr algn="ctr">
                <a:spcBef>
                  <a:spcPts val="600"/>
                </a:spcBef>
                <a:spcAft>
                  <a:spcPts val="600"/>
                </a:spcAft>
              </a:pPr>
              <a:r>
                <a:rPr lang="en-GB" sz="2400" b="1" dirty="0">
                  <a:solidFill>
                    <a:schemeClr val="bg1"/>
                  </a:solidFill>
                </a:rPr>
                <a:t>Theory and Selected Topics</a:t>
              </a:r>
            </a:p>
            <a:p>
              <a:pPr algn="ctr">
                <a:spcBef>
                  <a:spcPts val="1200"/>
                </a:spcBef>
              </a:pPr>
              <a:r>
                <a:rPr lang="en-US" sz="1400" dirty="0"/>
                <a:t>Introduction to Plasma and Fusion Course</a:t>
              </a:r>
              <a:r>
                <a:rPr lang="en-GB" sz="1400" dirty="0"/>
                <a:t>, Princeton Plasma Physics Laboratory, 6</a:t>
              </a:r>
              <a:r>
                <a:rPr lang="en-GB" sz="1400" baseline="30000" dirty="0"/>
                <a:t>th</a:t>
              </a:r>
              <a:r>
                <a:rPr lang="en-GB" sz="1400" dirty="0"/>
                <a:t> of June 2025.</a:t>
              </a:r>
              <a:endParaRPr lang="en-GB" sz="1400" b="1" dirty="0">
                <a:solidFill>
                  <a:schemeClr val="bg1"/>
                </a:solidFill>
              </a:endParaRPr>
            </a:p>
            <a:p>
              <a:pPr algn="ctr"/>
              <a:endParaRPr lang="en-GB" dirty="0"/>
            </a:p>
            <a:p>
              <a:pPr algn="ctr"/>
              <a:r>
                <a:rPr lang="en-GB" sz="2400" dirty="0"/>
                <a:t>Vicente Valenzuela-Villaseca*</a:t>
              </a:r>
            </a:p>
            <a:p>
              <a:pPr algn="ctr"/>
              <a:endParaRPr lang="en-GB" dirty="0"/>
            </a:p>
            <a:p>
              <a:pPr algn="ctr"/>
              <a:r>
                <a:rPr lang="en-GB" sz="2000" dirty="0"/>
                <a:t>Postdoctoral Research Associate</a:t>
              </a:r>
              <a:endParaRPr lang="en-GB" sz="2400" dirty="0"/>
            </a:p>
            <a:p>
              <a:pPr algn="ctr"/>
              <a:r>
                <a:rPr lang="en-GB" dirty="0"/>
                <a:t>Department of Astrophysical Sciences, Princeton University</a:t>
              </a:r>
            </a:p>
          </p:txBody>
        </p:sp>
        <p:cxnSp>
          <p:nvCxnSpPr>
            <p:cNvPr id="24" name="Straight Connector 23">
              <a:extLst>
                <a:ext uri="{FF2B5EF4-FFF2-40B4-BE49-F238E27FC236}">
                  <a16:creationId xmlns:a16="http://schemas.microsoft.com/office/drawing/2014/main" id="{B5B2DCB1-1932-A0F1-17B9-6529D1B2DDC5}"/>
                </a:ext>
              </a:extLst>
            </p:cNvPr>
            <p:cNvCxnSpPr>
              <a:cxnSpLocks/>
            </p:cNvCxnSpPr>
            <p:nvPr/>
          </p:nvCxnSpPr>
          <p:spPr>
            <a:xfrm>
              <a:off x="995143" y="2941283"/>
              <a:ext cx="102322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63C3114-2C9F-724F-CE5E-E84A478329EA}"/>
                </a:ext>
              </a:extLst>
            </p:cNvPr>
            <p:cNvCxnSpPr>
              <a:cxnSpLocks/>
            </p:cNvCxnSpPr>
            <p:nvPr/>
          </p:nvCxnSpPr>
          <p:spPr>
            <a:xfrm>
              <a:off x="1020220" y="5056486"/>
              <a:ext cx="102322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43F54001-E4F0-43DA-35EE-AE50BD7E0BCD}"/>
              </a:ext>
            </a:extLst>
          </p:cNvPr>
          <p:cNvSpPr txBox="1"/>
          <p:nvPr/>
        </p:nvSpPr>
        <p:spPr>
          <a:xfrm>
            <a:off x="7676594" y="5919905"/>
            <a:ext cx="4328993" cy="523220"/>
          </a:xfrm>
          <a:prstGeom prst="rect">
            <a:avLst/>
          </a:prstGeom>
          <a:noFill/>
        </p:spPr>
        <p:txBody>
          <a:bodyPr wrap="square" rtlCol="0">
            <a:spAutoFit/>
          </a:bodyPr>
          <a:lstStyle/>
          <a:p>
            <a:pPr algn="r"/>
            <a:r>
              <a:rPr lang="en-US" sz="1400" dirty="0">
                <a:solidFill>
                  <a:schemeClr val="bg1"/>
                </a:solidFill>
              </a:rPr>
              <a:t>*Moving to Lawrence Livermore National Laboratory and MIT in August</a:t>
            </a:r>
          </a:p>
        </p:txBody>
      </p:sp>
    </p:spTree>
    <p:extLst>
      <p:ext uri="{BB962C8B-B14F-4D97-AF65-F5344CB8AC3E}">
        <p14:creationId xmlns:p14="http://schemas.microsoft.com/office/powerpoint/2010/main" val="3005763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97B72-C949-2680-369F-905A64BD80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E174C5-4E04-61A6-59D8-63754D6FFEBE}"/>
              </a:ext>
            </a:extLst>
          </p:cNvPr>
          <p:cNvSpPr>
            <a:spLocks noGrp="1"/>
          </p:cNvSpPr>
          <p:nvPr>
            <p:ph type="title"/>
          </p:nvPr>
        </p:nvSpPr>
        <p:spPr/>
        <p:txBody>
          <a:bodyPr>
            <a:normAutofit/>
          </a:bodyPr>
          <a:lstStyle/>
          <a:p>
            <a:r>
              <a:rPr lang="en-GB" dirty="0"/>
              <a:t>Laboratory Plasma Astrophysics: take a subset of an astrophysical problem and study it in detail</a:t>
            </a:r>
          </a:p>
        </p:txBody>
      </p:sp>
      <p:sp>
        <p:nvSpPr>
          <p:cNvPr id="3" name="Footer Placeholder 2">
            <a:extLst>
              <a:ext uri="{FF2B5EF4-FFF2-40B4-BE49-F238E27FC236}">
                <a16:creationId xmlns:a16="http://schemas.microsoft.com/office/drawing/2014/main" id="{433F1753-A792-1516-0014-500BBAD4FD4C}"/>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B986D31D-57B2-4666-F045-5AC94507DCA7}"/>
              </a:ext>
            </a:extLst>
          </p:cNvPr>
          <p:cNvSpPr>
            <a:spLocks noGrp="1"/>
          </p:cNvSpPr>
          <p:nvPr>
            <p:ph type="sldNum" sz="quarter" idx="12"/>
          </p:nvPr>
        </p:nvSpPr>
        <p:spPr/>
        <p:txBody>
          <a:bodyPr/>
          <a:lstStyle/>
          <a:p>
            <a:fld id="{1BA9ABE8-007A-42E6-BCD2-67A13D129B58}" type="slidenum">
              <a:rPr lang="en-GB" smtClean="0"/>
              <a:t>10</a:t>
            </a:fld>
            <a:endParaRPr lang="en-GB"/>
          </a:p>
        </p:txBody>
      </p:sp>
      <p:sp>
        <p:nvSpPr>
          <p:cNvPr id="5" name="Text Placeholder 4">
            <a:extLst>
              <a:ext uri="{FF2B5EF4-FFF2-40B4-BE49-F238E27FC236}">
                <a16:creationId xmlns:a16="http://schemas.microsoft.com/office/drawing/2014/main" id="{CD308F4B-53CB-94CB-7A7A-2E5D9B700C95}"/>
              </a:ext>
            </a:extLst>
          </p:cNvPr>
          <p:cNvSpPr>
            <a:spLocks noGrp="1"/>
          </p:cNvSpPr>
          <p:nvPr>
            <p:ph type="body" sz="quarter" idx="13"/>
          </p:nvPr>
        </p:nvSpPr>
        <p:spPr/>
        <p:txBody>
          <a:bodyPr/>
          <a:lstStyle/>
          <a:p>
            <a:r>
              <a:rPr lang="en-GB" i="0" dirty="0"/>
              <a:t>Introduction: laboratory plasma astrophysics</a:t>
            </a:r>
          </a:p>
        </p:txBody>
      </p:sp>
      <p:cxnSp>
        <p:nvCxnSpPr>
          <p:cNvPr id="42" name="Straight Connector 41">
            <a:extLst>
              <a:ext uri="{FF2B5EF4-FFF2-40B4-BE49-F238E27FC236}">
                <a16:creationId xmlns:a16="http://schemas.microsoft.com/office/drawing/2014/main" id="{7A047E9E-FA3F-DFF9-BE65-A7A5FCADACEA}"/>
              </a:ext>
            </a:extLst>
          </p:cNvPr>
          <p:cNvCxnSpPr>
            <a:cxnSpLocks noGrp="1" noRot="1" noMove="1" noResize="1" noEditPoints="1" noAdjustHandles="1" noChangeArrowheads="1" noChangeShapeType="1"/>
          </p:cNvCxnSpPr>
          <p:nvPr/>
        </p:nvCxnSpPr>
        <p:spPr>
          <a:xfrm>
            <a:off x="0" y="6107502"/>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5433EAA-9760-57BB-1D67-06E780868794}"/>
              </a:ext>
            </a:extLst>
          </p:cNvPr>
          <p:cNvSpPr txBox="1"/>
          <p:nvPr/>
        </p:nvSpPr>
        <p:spPr>
          <a:xfrm>
            <a:off x="147782" y="6245157"/>
            <a:ext cx="5562354" cy="276999"/>
          </a:xfrm>
          <a:prstGeom prst="rect">
            <a:avLst/>
          </a:prstGeom>
          <a:noFill/>
        </p:spPr>
        <p:txBody>
          <a:bodyPr wrap="square" rtlCol="0">
            <a:spAutoFit/>
          </a:bodyPr>
          <a:lstStyle/>
          <a:p>
            <a:r>
              <a:rPr lang="en-US" sz="1200" dirty="0"/>
              <a:t>Reference (with hyperlink)</a:t>
            </a:r>
          </a:p>
        </p:txBody>
      </p:sp>
      <p:pic>
        <p:nvPicPr>
          <p:cNvPr id="6" name="Picture 2" descr="Figure 5. ">
            <a:extLst>
              <a:ext uri="{FF2B5EF4-FFF2-40B4-BE49-F238E27FC236}">
                <a16:creationId xmlns:a16="http://schemas.microsoft.com/office/drawing/2014/main" id="{2319B2A3-C13D-D865-2C35-EE26100F4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2050541"/>
            <a:ext cx="2565005" cy="3851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392451F-280C-92B0-3DD8-BB64C9321F19}"/>
              </a:ext>
            </a:extLst>
          </p:cNvPr>
          <p:cNvPicPr>
            <a:picLocks noChangeAspect="1"/>
          </p:cNvPicPr>
          <p:nvPr/>
        </p:nvPicPr>
        <p:blipFill rotWithShape="1">
          <a:blip r:embed="rId3"/>
          <a:srcRect b="8815"/>
          <a:stretch/>
        </p:blipFill>
        <p:spPr>
          <a:xfrm>
            <a:off x="3070816" y="2390355"/>
            <a:ext cx="4476750" cy="2077289"/>
          </a:xfrm>
          <a:prstGeom prst="rect">
            <a:avLst/>
          </a:prstGeom>
          <a:effectLst>
            <a:outerShdw blurRad="50800" dist="38100" dir="2700000" algn="tl" rotWithShape="0">
              <a:prstClr val="black">
                <a:alpha val="40000"/>
              </a:prstClr>
            </a:outerShdw>
          </a:effectLst>
        </p:spPr>
      </p:pic>
      <p:pic>
        <p:nvPicPr>
          <p:cNvPr id="8" name="Content Placeholder 5">
            <a:extLst>
              <a:ext uri="{FF2B5EF4-FFF2-40B4-BE49-F238E27FC236}">
                <a16:creationId xmlns:a16="http://schemas.microsoft.com/office/drawing/2014/main" id="{B768E474-FAE4-7BB5-990F-07A802B7F0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32485" y="1664899"/>
            <a:ext cx="3159157" cy="4212209"/>
          </a:xfrm>
          <a:prstGeom prst="rect">
            <a:avLst/>
          </a:prstGeom>
        </p:spPr>
      </p:pic>
      <p:sp>
        <p:nvSpPr>
          <p:cNvPr id="9" name="TextBox 8">
            <a:extLst>
              <a:ext uri="{FF2B5EF4-FFF2-40B4-BE49-F238E27FC236}">
                <a16:creationId xmlns:a16="http://schemas.microsoft.com/office/drawing/2014/main" id="{090F5EEF-30DE-E8B7-07F6-F2D4303507FE}"/>
              </a:ext>
            </a:extLst>
          </p:cNvPr>
          <p:cNvSpPr txBox="1"/>
          <p:nvPr/>
        </p:nvSpPr>
        <p:spPr>
          <a:xfrm>
            <a:off x="1" y="1380297"/>
            <a:ext cx="3070816" cy="646331"/>
          </a:xfrm>
          <a:prstGeom prst="rect">
            <a:avLst/>
          </a:prstGeom>
          <a:noFill/>
        </p:spPr>
        <p:txBody>
          <a:bodyPr wrap="square" rtlCol="0">
            <a:spAutoFit/>
          </a:bodyPr>
          <a:lstStyle/>
          <a:p>
            <a:pPr algn="ctr"/>
            <a:r>
              <a:rPr lang="en-US" b="1" i="1" dirty="0"/>
              <a:t>Ex:</a:t>
            </a:r>
            <a:r>
              <a:rPr lang="en-US" b="1" dirty="0"/>
              <a:t> Theory of a CMS on the Sun</a:t>
            </a:r>
          </a:p>
        </p:txBody>
      </p:sp>
      <p:sp>
        <p:nvSpPr>
          <p:cNvPr id="10" name="TextBox 9">
            <a:extLst>
              <a:ext uri="{FF2B5EF4-FFF2-40B4-BE49-F238E27FC236}">
                <a16:creationId xmlns:a16="http://schemas.microsoft.com/office/drawing/2014/main" id="{0A092361-ADC3-13DA-6ABC-08845A3CC649}"/>
              </a:ext>
            </a:extLst>
          </p:cNvPr>
          <p:cNvSpPr txBox="1"/>
          <p:nvPr/>
        </p:nvSpPr>
        <p:spPr>
          <a:xfrm>
            <a:off x="3873751" y="1883369"/>
            <a:ext cx="2582758" cy="369332"/>
          </a:xfrm>
          <a:prstGeom prst="rect">
            <a:avLst/>
          </a:prstGeom>
          <a:noFill/>
        </p:spPr>
        <p:txBody>
          <a:bodyPr wrap="none" rtlCol="0">
            <a:spAutoFit/>
          </a:bodyPr>
          <a:lstStyle/>
          <a:p>
            <a:r>
              <a:rPr lang="en-US" b="1" dirty="0"/>
              <a:t>Experimental concept</a:t>
            </a:r>
          </a:p>
        </p:txBody>
      </p:sp>
      <p:sp>
        <p:nvSpPr>
          <p:cNvPr id="11" name="TextBox 10">
            <a:extLst>
              <a:ext uri="{FF2B5EF4-FFF2-40B4-BE49-F238E27FC236}">
                <a16:creationId xmlns:a16="http://schemas.microsoft.com/office/drawing/2014/main" id="{4C973E3F-AE12-996F-350B-82BE789F5AA8}"/>
              </a:ext>
            </a:extLst>
          </p:cNvPr>
          <p:cNvSpPr txBox="1"/>
          <p:nvPr/>
        </p:nvSpPr>
        <p:spPr>
          <a:xfrm>
            <a:off x="8565410" y="1219394"/>
            <a:ext cx="2839239" cy="369332"/>
          </a:xfrm>
          <a:prstGeom prst="rect">
            <a:avLst/>
          </a:prstGeom>
          <a:noFill/>
        </p:spPr>
        <p:txBody>
          <a:bodyPr wrap="none" rtlCol="0">
            <a:spAutoFit/>
          </a:bodyPr>
          <a:lstStyle/>
          <a:p>
            <a:r>
              <a:rPr lang="en-US" b="1" dirty="0"/>
              <a:t>Experimental realization</a:t>
            </a:r>
          </a:p>
        </p:txBody>
      </p:sp>
      <p:grpSp>
        <p:nvGrpSpPr>
          <p:cNvPr id="13" name="Group 12">
            <a:extLst>
              <a:ext uri="{FF2B5EF4-FFF2-40B4-BE49-F238E27FC236}">
                <a16:creationId xmlns:a16="http://schemas.microsoft.com/office/drawing/2014/main" id="{DFA91077-9A8D-7B74-F4F4-B360212D68BA}"/>
              </a:ext>
            </a:extLst>
          </p:cNvPr>
          <p:cNvGrpSpPr/>
          <p:nvPr/>
        </p:nvGrpSpPr>
        <p:grpSpPr>
          <a:xfrm>
            <a:off x="1456660" y="3551274"/>
            <a:ext cx="5606631" cy="2164931"/>
            <a:chOff x="1456660" y="3551274"/>
            <a:chExt cx="5606631" cy="2164931"/>
          </a:xfrm>
        </p:grpSpPr>
        <p:sp>
          <p:nvSpPr>
            <p:cNvPr id="12" name="TextBox 11">
              <a:extLst>
                <a:ext uri="{FF2B5EF4-FFF2-40B4-BE49-F238E27FC236}">
                  <a16:creationId xmlns:a16="http://schemas.microsoft.com/office/drawing/2014/main" id="{6502254B-1A4E-9CB6-C05F-C109D16DFB61}"/>
                </a:ext>
              </a:extLst>
            </p:cNvPr>
            <p:cNvSpPr txBox="1"/>
            <p:nvPr/>
          </p:nvSpPr>
          <p:spPr>
            <a:xfrm>
              <a:off x="3039433" y="5346873"/>
              <a:ext cx="4023858" cy="369332"/>
            </a:xfrm>
            <a:prstGeom prst="rect">
              <a:avLst/>
            </a:prstGeom>
            <a:noFill/>
          </p:spPr>
          <p:txBody>
            <a:bodyPr wrap="none" rtlCol="0">
              <a:spAutoFit/>
            </a:bodyPr>
            <a:lstStyle/>
            <a:p>
              <a:r>
                <a:rPr lang="en-US" dirty="0">
                  <a:solidFill>
                    <a:srgbClr val="FF0000"/>
                  </a:solidFill>
                </a:rPr>
                <a:t>“Key” physics: magnetic reconnection</a:t>
              </a:r>
            </a:p>
          </p:txBody>
        </p:sp>
        <p:cxnSp>
          <p:nvCxnSpPr>
            <p:cNvPr id="14" name="Straight Arrow Connector 13">
              <a:extLst>
                <a:ext uri="{FF2B5EF4-FFF2-40B4-BE49-F238E27FC236}">
                  <a16:creationId xmlns:a16="http://schemas.microsoft.com/office/drawing/2014/main" id="{9AD34788-B2B9-C07F-FBBB-46966C73F337}"/>
                </a:ext>
              </a:extLst>
            </p:cNvPr>
            <p:cNvCxnSpPr>
              <a:cxnSpLocks/>
            </p:cNvCxnSpPr>
            <p:nvPr/>
          </p:nvCxnSpPr>
          <p:spPr>
            <a:xfrm flipH="1" flipV="1">
              <a:off x="1456660" y="3551274"/>
              <a:ext cx="1889655" cy="16825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8992761B-3188-BA91-A772-12E3B474BC12}"/>
              </a:ext>
            </a:extLst>
          </p:cNvPr>
          <p:cNvCxnSpPr>
            <a:cxnSpLocks/>
          </p:cNvCxnSpPr>
          <p:nvPr/>
        </p:nvCxnSpPr>
        <p:spPr>
          <a:xfrm flipV="1">
            <a:off x="4715509" y="3969727"/>
            <a:ext cx="683342" cy="13123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883858F-0C8C-B998-8EFE-6B3BEE714842}"/>
              </a:ext>
            </a:extLst>
          </p:cNvPr>
          <p:cNvCxnSpPr>
            <a:cxnSpLocks/>
          </p:cNvCxnSpPr>
          <p:nvPr/>
        </p:nvCxnSpPr>
        <p:spPr>
          <a:xfrm flipV="1">
            <a:off x="7033156" y="4194555"/>
            <a:ext cx="2951873" cy="1213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42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988EB-AF5B-C68B-2C45-141366B3CD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E9565-E58A-BFD0-DC85-6AC5DBCA0523}"/>
              </a:ext>
            </a:extLst>
          </p:cNvPr>
          <p:cNvSpPr>
            <a:spLocks noGrp="1"/>
          </p:cNvSpPr>
          <p:nvPr>
            <p:ph type="title"/>
          </p:nvPr>
        </p:nvSpPr>
        <p:spPr>
          <a:xfrm>
            <a:off x="130530" y="101600"/>
            <a:ext cx="10290180" cy="887400"/>
          </a:xfrm>
        </p:spPr>
        <p:txBody>
          <a:bodyPr>
            <a:normAutofit/>
          </a:bodyPr>
          <a:lstStyle/>
          <a:p>
            <a:r>
              <a:rPr lang="en-GB" dirty="0"/>
              <a:t>I work with </a:t>
            </a:r>
            <a:r>
              <a:rPr lang="en-GB" i="1" dirty="0"/>
              <a:t>dynamical</a:t>
            </a:r>
            <a:r>
              <a:rPr lang="en-GB" dirty="0"/>
              <a:t> laboratory astrophysics experiments on high-energy density facilities</a:t>
            </a:r>
          </a:p>
        </p:txBody>
      </p:sp>
      <p:sp>
        <p:nvSpPr>
          <p:cNvPr id="3" name="Footer Placeholder 2">
            <a:extLst>
              <a:ext uri="{FF2B5EF4-FFF2-40B4-BE49-F238E27FC236}">
                <a16:creationId xmlns:a16="http://schemas.microsoft.com/office/drawing/2014/main" id="{D49B3891-53F6-12B5-13EA-DFD969E68167}"/>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3CE4AC39-7366-BE9E-1AEC-1E9A7542C31B}"/>
              </a:ext>
            </a:extLst>
          </p:cNvPr>
          <p:cNvSpPr>
            <a:spLocks noGrp="1"/>
          </p:cNvSpPr>
          <p:nvPr>
            <p:ph type="sldNum" sz="quarter" idx="12"/>
          </p:nvPr>
        </p:nvSpPr>
        <p:spPr/>
        <p:txBody>
          <a:bodyPr/>
          <a:lstStyle/>
          <a:p>
            <a:fld id="{1BA9ABE8-007A-42E6-BCD2-67A13D129B58}" type="slidenum">
              <a:rPr lang="en-GB" smtClean="0"/>
              <a:t>11</a:t>
            </a:fld>
            <a:endParaRPr lang="en-GB"/>
          </a:p>
        </p:txBody>
      </p:sp>
      <p:sp>
        <p:nvSpPr>
          <p:cNvPr id="5" name="Text Placeholder 4">
            <a:extLst>
              <a:ext uri="{FF2B5EF4-FFF2-40B4-BE49-F238E27FC236}">
                <a16:creationId xmlns:a16="http://schemas.microsoft.com/office/drawing/2014/main" id="{86DD8842-A372-EFB5-A3FD-517C856E8A4E}"/>
              </a:ext>
            </a:extLst>
          </p:cNvPr>
          <p:cNvSpPr>
            <a:spLocks noGrp="1"/>
          </p:cNvSpPr>
          <p:nvPr>
            <p:ph type="body" sz="quarter" idx="13"/>
          </p:nvPr>
        </p:nvSpPr>
        <p:spPr/>
        <p:txBody>
          <a:bodyPr/>
          <a:lstStyle/>
          <a:p>
            <a:r>
              <a:rPr lang="en-GB" i="0" dirty="0"/>
              <a:t>Introduction: laboratory plasma astrophysics</a:t>
            </a:r>
          </a:p>
        </p:txBody>
      </p:sp>
      <p:pic>
        <p:nvPicPr>
          <p:cNvPr id="6" name="Picture 2" descr="OMEGA Laser System - Laboratory for Laser Energetics">
            <a:extLst>
              <a:ext uri="{FF2B5EF4-FFF2-40B4-BE49-F238E27FC236}">
                <a16:creationId xmlns:a16="http://schemas.microsoft.com/office/drawing/2014/main" id="{9BB37AEE-B6B3-D1F8-313A-BC9FF1667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010" y="4989903"/>
            <a:ext cx="3181417" cy="13467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0EB865D-2A28-0A2A-F951-06DF47E35BBA}"/>
              </a:ext>
            </a:extLst>
          </p:cNvPr>
          <p:cNvPicPr>
            <a:picLocks noChangeAspect="1"/>
          </p:cNvPicPr>
          <p:nvPr/>
        </p:nvPicPr>
        <p:blipFill>
          <a:blip r:embed="rId3"/>
          <a:stretch>
            <a:fillRect/>
          </a:stretch>
        </p:blipFill>
        <p:spPr>
          <a:xfrm>
            <a:off x="197959" y="4848871"/>
            <a:ext cx="2328345" cy="1559002"/>
          </a:xfrm>
          <a:prstGeom prst="rect">
            <a:avLst/>
          </a:prstGeom>
          <a:effectLst>
            <a:outerShdw blurRad="50800" dist="38100" dir="2700000" algn="tl" rotWithShape="0">
              <a:prstClr val="black">
                <a:alpha val="40000"/>
              </a:prstClr>
            </a:outerShdw>
          </a:effectLst>
        </p:spPr>
      </p:pic>
      <p:pic>
        <p:nvPicPr>
          <p:cNvPr id="10" name="Image" descr="Image">
            <a:extLst>
              <a:ext uri="{FF2B5EF4-FFF2-40B4-BE49-F238E27FC236}">
                <a16:creationId xmlns:a16="http://schemas.microsoft.com/office/drawing/2014/main" id="{9C958E36-6F00-25CD-D9AC-6A445BABBFE6}"/>
              </a:ext>
            </a:extLst>
          </p:cNvPr>
          <p:cNvPicPr>
            <a:picLocks noChangeAspect="1"/>
          </p:cNvPicPr>
          <p:nvPr/>
        </p:nvPicPr>
        <p:blipFill>
          <a:blip r:embed="rId4"/>
          <a:stretch>
            <a:fillRect/>
          </a:stretch>
        </p:blipFill>
        <p:spPr>
          <a:xfrm>
            <a:off x="6154962" y="4848871"/>
            <a:ext cx="2456108" cy="1623288"/>
          </a:xfrm>
          <a:prstGeom prst="rect">
            <a:avLst/>
          </a:prstGeom>
          <a:ln w="12700" cap="flat">
            <a:noFill/>
            <a:miter lim="400000"/>
          </a:ln>
          <a:effectLst>
            <a:outerShdw blurRad="50800" dist="38100" dir="2700000" algn="tl" rotWithShape="0">
              <a:prstClr val="black">
                <a:alpha val="40000"/>
              </a:prstClr>
            </a:outerShdw>
          </a:effectLst>
        </p:spPr>
      </p:pic>
      <p:pic>
        <p:nvPicPr>
          <p:cNvPr id="4098" name="Picture 2" descr="Sandia Z machine – sciencesprings">
            <a:extLst>
              <a:ext uri="{FF2B5EF4-FFF2-40B4-BE49-F238E27FC236}">
                <a16:creationId xmlns:a16="http://schemas.microsoft.com/office/drawing/2014/main" id="{64BE7389-E39C-DB9F-9C0E-C3A39A2B90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5165" y="4862347"/>
            <a:ext cx="3303469" cy="15837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5782666-E0D9-A7CE-06ED-C6F1B5FE4158}"/>
                  </a:ext>
                </a:extLst>
              </p:cNvPr>
              <p:cNvSpPr txBox="1"/>
              <p:nvPr/>
            </p:nvSpPr>
            <p:spPr>
              <a:xfrm>
                <a:off x="790997" y="1294327"/>
                <a:ext cx="10184860" cy="738664"/>
              </a:xfrm>
              <a:prstGeom prst="rect">
                <a:avLst/>
              </a:prstGeom>
              <a:noFill/>
            </p:spPr>
            <p:txBody>
              <a:bodyPr wrap="square" rtlCol="0">
                <a:spAutoFit/>
              </a:bodyPr>
              <a:lstStyle/>
              <a:p>
                <a:pPr algn="ctr"/>
                <a:r>
                  <a:rPr lang="en-US" sz="2400" dirty="0">
                    <a:solidFill>
                      <a:srgbClr val="0000FF"/>
                    </a:solidFill>
                  </a:rPr>
                  <a:t>High-energy density plasma (HEDP) facilities</a:t>
                </a:r>
              </a:p>
              <a:p>
                <a:pPr algn="ctr"/>
                <a:r>
                  <a:rPr lang="en-US" dirty="0"/>
                  <a:t>Working definition: energy density </a:t>
                </a:r>
                <a14:m>
                  <m:oMath xmlns:m="http://schemas.openxmlformats.org/officeDocument/2006/math">
                    <m:r>
                      <a:rPr lang="en-US" b="0" i="1" smtClean="0">
                        <a:latin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12</m:t>
                        </m:r>
                      </m:sup>
                    </m:sSup>
                  </m:oMath>
                </a14:m>
                <a:r>
                  <a:rPr lang="en-US" dirty="0"/>
                  <a:t> erg cm</a:t>
                </a:r>
                <a:r>
                  <a:rPr lang="en-US" baseline="30000" dirty="0"/>
                  <a:t>-3</a:t>
                </a:r>
                <a:r>
                  <a:rPr lang="en-US" dirty="0"/>
                  <a:t>; pressure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 ≥1</m:t>
                    </m:r>
                  </m:oMath>
                </a14:m>
                <a:r>
                  <a:rPr lang="en-US" dirty="0"/>
                  <a:t> Mbar</a:t>
                </a:r>
              </a:p>
            </p:txBody>
          </p:sp>
        </mc:Choice>
        <mc:Fallback xmlns="">
          <p:sp>
            <p:nvSpPr>
              <p:cNvPr id="7" name="TextBox 6">
                <a:extLst>
                  <a:ext uri="{FF2B5EF4-FFF2-40B4-BE49-F238E27FC236}">
                    <a16:creationId xmlns:a16="http://schemas.microsoft.com/office/drawing/2014/main" id="{25782666-E0D9-A7CE-06ED-C6F1B5FE4158}"/>
                  </a:ext>
                </a:extLst>
              </p:cNvPr>
              <p:cNvSpPr txBox="1">
                <a:spLocks noRot="1" noChangeAspect="1" noMove="1" noResize="1" noEditPoints="1" noAdjustHandles="1" noChangeArrowheads="1" noChangeShapeType="1" noTextEdit="1"/>
              </p:cNvSpPr>
              <p:nvPr/>
            </p:nvSpPr>
            <p:spPr>
              <a:xfrm>
                <a:off x="790997" y="1294327"/>
                <a:ext cx="10184860" cy="738664"/>
              </a:xfrm>
              <a:prstGeom prst="rect">
                <a:avLst/>
              </a:prstGeom>
              <a:blipFill>
                <a:blip r:embed="rId6"/>
                <a:stretch>
                  <a:fillRect t="-5785" b="-123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5288681-D67E-8EFA-36D0-92B205B5344D}"/>
                  </a:ext>
                </a:extLst>
              </p:cNvPr>
              <p:cNvSpPr txBox="1"/>
              <p:nvPr/>
            </p:nvSpPr>
            <p:spPr>
              <a:xfrm>
                <a:off x="1074868" y="2366830"/>
                <a:ext cx="4453291" cy="1200329"/>
              </a:xfrm>
              <a:prstGeom prst="rect">
                <a:avLst/>
              </a:prstGeom>
              <a:noFill/>
            </p:spPr>
            <p:txBody>
              <a:bodyPr wrap="square" rtlCol="0">
                <a:spAutoFit/>
              </a:bodyPr>
              <a:lstStyle/>
              <a:p>
                <a:pPr algn="ctr"/>
                <a:r>
                  <a:rPr lang="en-US" b="1" dirty="0">
                    <a:solidFill>
                      <a:srgbClr val="0000FF"/>
                    </a:solidFill>
                  </a:rPr>
                  <a:t>Lasers</a:t>
                </a:r>
              </a:p>
              <a:p>
                <a:pPr marL="285750" indent="-285750">
                  <a:buFont typeface="Wingdings" panose="05000000000000000000" pitchFamily="2" charset="2"/>
                  <a:buChar char="Ø"/>
                </a:pPr>
                <a:r>
                  <a:rPr lang="en-US" dirty="0"/>
                  <a:t>Energy: </a:t>
                </a:r>
                <a14:m>
                  <m:oMath xmlns:m="http://schemas.openxmlformats.org/officeDocument/2006/math">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r>
                      <a:rPr lang="en-US" b="0" i="1" smtClean="0">
                        <a:latin typeface="Cambria Math" panose="02040503050406030204" pitchFamily="18" charset="0"/>
                      </a:rPr>
                      <m:t> </m:t>
                    </m:r>
                    <m:r>
                      <m:rPr>
                        <m:sty m:val="p"/>
                      </m:rPr>
                      <a:rPr lang="en-US" b="0" i="0" smtClean="0">
                        <a:latin typeface="Cambria Math" panose="02040503050406030204" pitchFamily="18" charset="0"/>
                      </a:rPr>
                      <m:t>J</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MJ</m:t>
                    </m:r>
                  </m:oMath>
                </a14:m>
                <a:r>
                  <a:rPr lang="en-US" dirty="0"/>
                  <a:t>  </a:t>
                </a:r>
              </a:p>
              <a:p>
                <a:pPr marL="285750" indent="-285750">
                  <a:buFont typeface="Wingdings" panose="05000000000000000000" pitchFamily="2" charset="2"/>
                  <a:buChar char="Ø"/>
                </a:pPr>
                <a:r>
                  <a:rPr lang="en-US" dirty="0"/>
                  <a:t>Timescales of ps to 10s of ns</a:t>
                </a:r>
              </a:p>
              <a:p>
                <a:pPr marL="285750" indent="-285750">
                  <a:buFont typeface="Wingdings" panose="05000000000000000000" pitchFamily="2" charset="2"/>
                  <a:buChar char="Ø"/>
                </a:pPr>
                <a:r>
                  <a:rPr lang="en-US" dirty="0"/>
                  <a:t>Plasma volumes ~ mm</a:t>
                </a:r>
                <a:r>
                  <a:rPr lang="en-US" baseline="30000" dirty="0"/>
                  <a:t>3</a:t>
                </a:r>
              </a:p>
            </p:txBody>
          </p:sp>
        </mc:Choice>
        <mc:Fallback xmlns="">
          <p:sp>
            <p:nvSpPr>
              <p:cNvPr id="9" name="TextBox 8">
                <a:extLst>
                  <a:ext uri="{FF2B5EF4-FFF2-40B4-BE49-F238E27FC236}">
                    <a16:creationId xmlns:a16="http://schemas.microsoft.com/office/drawing/2014/main" id="{25288681-D67E-8EFA-36D0-92B205B5344D}"/>
                  </a:ext>
                </a:extLst>
              </p:cNvPr>
              <p:cNvSpPr txBox="1">
                <a:spLocks noRot="1" noChangeAspect="1" noMove="1" noResize="1" noEditPoints="1" noAdjustHandles="1" noChangeArrowheads="1" noChangeShapeType="1" noTextEdit="1"/>
              </p:cNvSpPr>
              <p:nvPr/>
            </p:nvSpPr>
            <p:spPr>
              <a:xfrm>
                <a:off x="1074868" y="2366830"/>
                <a:ext cx="4453291" cy="1200329"/>
              </a:xfrm>
              <a:prstGeom prst="rect">
                <a:avLst/>
              </a:prstGeom>
              <a:blipFill>
                <a:blip r:embed="rId7"/>
                <a:stretch>
                  <a:fillRect l="-821" t="-2538"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32230AD-33F3-07DF-1A88-B53492DB6802}"/>
                  </a:ext>
                </a:extLst>
              </p:cNvPr>
              <p:cNvSpPr txBox="1"/>
              <p:nvPr/>
            </p:nvSpPr>
            <p:spPr>
              <a:xfrm>
                <a:off x="6844990" y="2433207"/>
                <a:ext cx="4453291" cy="1200329"/>
              </a:xfrm>
              <a:prstGeom prst="rect">
                <a:avLst/>
              </a:prstGeom>
              <a:noFill/>
            </p:spPr>
            <p:txBody>
              <a:bodyPr wrap="square" rtlCol="0">
                <a:spAutoFit/>
              </a:bodyPr>
              <a:lstStyle/>
              <a:p>
                <a:pPr algn="ctr"/>
                <a:r>
                  <a:rPr lang="en-US" b="1" dirty="0">
                    <a:solidFill>
                      <a:srgbClr val="0000FF"/>
                    </a:solidFill>
                  </a:rPr>
                  <a:t>Pulsed-power generators</a:t>
                </a:r>
              </a:p>
              <a:p>
                <a:pPr marL="285750" indent="-285750">
                  <a:buFont typeface="Wingdings" panose="05000000000000000000" pitchFamily="2" charset="2"/>
                  <a:buChar char="Ø"/>
                </a:pPr>
                <a:r>
                  <a:rPr lang="en-US" dirty="0"/>
                  <a:t>Energy: </a:t>
                </a:r>
                <a14:m>
                  <m:oMath xmlns:m="http://schemas.openxmlformats.org/officeDocument/2006/math">
                    <m:r>
                      <a:rPr lang="en-US" b="0" i="1" smtClean="0">
                        <a:latin typeface="Cambria Math" panose="02040503050406030204" pitchFamily="18" charset="0"/>
                      </a:rPr>
                      <m:t>∼100 </m:t>
                    </m:r>
                    <m:r>
                      <m:rPr>
                        <m:sty m:val="p"/>
                      </m:rPr>
                      <a:rPr lang="en-US" b="0" i="0" smtClean="0">
                        <a:latin typeface="Cambria Math" panose="02040503050406030204" pitchFamily="18" charset="0"/>
                      </a:rPr>
                      <m:t>J</m:t>
                    </m:r>
                    <m:r>
                      <a:rPr lang="en-US" b="0" i="1" smtClean="0">
                        <a:latin typeface="Cambria Math" panose="02040503050406030204" pitchFamily="18" charset="0"/>
                      </a:rPr>
                      <m:t> </m:t>
                    </m:r>
                  </m:oMath>
                </a14:m>
                <a:r>
                  <a:rPr lang="en-US" dirty="0"/>
                  <a:t>to several MJ  </a:t>
                </a:r>
              </a:p>
              <a:p>
                <a:pPr marL="285750" indent="-285750">
                  <a:buFont typeface="Wingdings" panose="05000000000000000000" pitchFamily="2" charset="2"/>
                  <a:buChar char="Ø"/>
                </a:pPr>
                <a:r>
                  <a:rPr lang="en-US" dirty="0"/>
                  <a:t>Timescales of 100s of ns to </a:t>
                </a:r>
                <a:r>
                  <a:rPr lang="en-US" dirty="0" err="1">
                    <a:latin typeface="Symbol" panose="05050102010706020507" pitchFamily="18" charset="2"/>
                  </a:rPr>
                  <a:t>m</a:t>
                </a:r>
                <a:r>
                  <a:rPr lang="en-US" dirty="0" err="1"/>
                  <a:t>s</a:t>
                </a:r>
                <a:endParaRPr lang="en-US" dirty="0"/>
              </a:p>
              <a:p>
                <a:pPr marL="285750" indent="-285750">
                  <a:buFont typeface="Wingdings" panose="05000000000000000000" pitchFamily="2" charset="2"/>
                  <a:buChar char="Ø"/>
                </a:pPr>
                <a:r>
                  <a:rPr lang="en-US" dirty="0"/>
                  <a:t>Plasma volumes ~ cm</a:t>
                </a:r>
                <a:r>
                  <a:rPr lang="en-US" baseline="30000" dirty="0"/>
                  <a:t>3</a:t>
                </a:r>
              </a:p>
            </p:txBody>
          </p:sp>
        </mc:Choice>
        <mc:Fallback xmlns="">
          <p:sp>
            <p:nvSpPr>
              <p:cNvPr id="11" name="TextBox 10">
                <a:extLst>
                  <a:ext uri="{FF2B5EF4-FFF2-40B4-BE49-F238E27FC236}">
                    <a16:creationId xmlns:a16="http://schemas.microsoft.com/office/drawing/2014/main" id="{132230AD-33F3-07DF-1A88-B53492DB6802}"/>
                  </a:ext>
                </a:extLst>
              </p:cNvPr>
              <p:cNvSpPr txBox="1">
                <a:spLocks noRot="1" noChangeAspect="1" noMove="1" noResize="1" noEditPoints="1" noAdjustHandles="1" noChangeArrowheads="1" noChangeShapeType="1" noTextEdit="1"/>
              </p:cNvSpPr>
              <p:nvPr/>
            </p:nvSpPr>
            <p:spPr>
              <a:xfrm>
                <a:off x="6844990" y="2433207"/>
                <a:ext cx="4453291" cy="1200329"/>
              </a:xfrm>
              <a:prstGeom prst="rect">
                <a:avLst/>
              </a:prstGeom>
              <a:blipFill>
                <a:blip r:embed="rId8"/>
                <a:stretch>
                  <a:fillRect l="-959" t="-2538" b="-710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1868E341-F570-54AC-701F-4FED8427DADB}"/>
              </a:ext>
            </a:extLst>
          </p:cNvPr>
          <p:cNvSpPr txBox="1"/>
          <p:nvPr/>
        </p:nvSpPr>
        <p:spPr>
          <a:xfrm>
            <a:off x="337581" y="4123083"/>
            <a:ext cx="4786008" cy="523220"/>
          </a:xfrm>
          <a:prstGeom prst="rect">
            <a:avLst/>
          </a:prstGeom>
          <a:noFill/>
        </p:spPr>
        <p:txBody>
          <a:bodyPr wrap="square" rtlCol="0">
            <a:spAutoFit/>
          </a:bodyPr>
          <a:lstStyle/>
          <a:p>
            <a:r>
              <a:rPr lang="en-US" sz="1400" dirty="0">
                <a:solidFill>
                  <a:srgbClr val="0000FF"/>
                </a:solidFill>
              </a:rPr>
              <a:t>Laser facilities: </a:t>
            </a:r>
            <a:r>
              <a:rPr lang="en-US" sz="1400" dirty="0"/>
              <a:t>Vulcan (UK), LIL (France), FIREX (Japan), Omega (USA), NIF (USA), LMJ (France), </a:t>
            </a:r>
            <a:r>
              <a:rPr lang="en-US" sz="1400" dirty="0" err="1"/>
              <a:t>etc</a:t>
            </a:r>
            <a:endParaRPr lang="en-US" sz="1400" dirty="0"/>
          </a:p>
        </p:txBody>
      </p:sp>
      <p:sp>
        <p:nvSpPr>
          <p:cNvPr id="13" name="TextBox 12">
            <a:extLst>
              <a:ext uri="{FF2B5EF4-FFF2-40B4-BE49-F238E27FC236}">
                <a16:creationId xmlns:a16="http://schemas.microsoft.com/office/drawing/2014/main" id="{FB50FEF8-C057-EB11-4106-1E017F1F1A3C}"/>
              </a:ext>
            </a:extLst>
          </p:cNvPr>
          <p:cNvSpPr txBox="1"/>
          <p:nvPr/>
        </p:nvSpPr>
        <p:spPr>
          <a:xfrm>
            <a:off x="6640749" y="4097205"/>
            <a:ext cx="4786008" cy="523220"/>
          </a:xfrm>
          <a:prstGeom prst="rect">
            <a:avLst/>
          </a:prstGeom>
          <a:noFill/>
        </p:spPr>
        <p:txBody>
          <a:bodyPr wrap="square" rtlCol="0">
            <a:spAutoFit/>
          </a:bodyPr>
          <a:lstStyle/>
          <a:p>
            <a:r>
              <a:rPr lang="en-US" sz="1400" dirty="0">
                <a:solidFill>
                  <a:srgbClr val="0000FF"/>
                </a:solidFill>
              </a:rPr>
              <a:t>Pulsed-power facilities: </a:t>
            </a:r>
            <a:r>
              <a:rPr lang="en-US" sz="1400" dirty="0"/>
              <a:t>Z-machine (USA), MAGPIE (UK), COBRA (USA), PUFFIN (USA), </a:t>
            </a:r>
            <a:r>
              <a:rPr lang="en-US" sz="1400" dirty="0" err="1"/>
              <a:t>etc</a:t>
            </a:r>
            <a:endParaRPr lang="en-US" sz="1400" dirty="0"/>
          </a:p>
        </p:txBody>
      </p:sp>
      <p:cxnSp>
        <p:nvCxnSpPr>
          <p:cNvPr id="15" name="Straight Connector 14">
            <a:extLst>
              <a:ext uri="{FF2B5EF4-FFF2-40B4-BE49-F238E27FC236}">
                <a16:creationId xmlns:a16="http://schemas.microsoft.com/office/drawing/2014/main" id="{960E337E-AD87-EE9C-E0BA-210521D947FB}"/>
              </a:ext>
            </a:extLst>
          </p:cNvPr>
          <p:cNvCxnSpPr/>
          <p:nvPr/>
        </p:nvCxnSpPr>
        <p:spPr>
          <a:xfrm>
            <a:off x="5823045" y="2433207"/>
            <a:ext cx="0" cy="1200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9C0B628-B79F-D3FF-0FE3-412EFC443ACA}"/>
              </a:ext>
            </a:extLst>
          </p:cNvPr>
          <p:cNvSpPr txBox="1"/>
          <p:nvPr/>
        </p:nvSpPr>
        <p:spPr>
          <a:xfrm>
            <a:off x="225443" y="6106043"/>
            <a:ext cx="433132" cy="276999"/>
          </a:xfrm>
          <a:prstGeom prst="rect">
            <a:avLst/>
          </a:prstGeom>
          <a:noFill/>
        </p:spPr>
        <p:txBody>
          <a:bodyPr wrap="none" rtlCol="0">
            <a:spAutoFit/>
          </a:bodyPr>
          <a:lstStyle/>
          <a:p>
            <a:r>
              <a:rPr lang="en-US" sz="1200" i="1" dirty="0"/>
              <a:t>NIF</a:t>
            </a:r>
          </a:p>
        </p:txBody>
      </p:sp>
      <p:sp>
        <p:nvSpPr>
          <p:cNvPr id="17" name="TextBox 16">
            <a:extLst>
              <a:ext uri="{FF2B5EF4-FFF2-40B4-BE49-F238E27FC236}">
                <a16:creationId xmlns:a16="http://schemas.microsoft.com/office/drawing/2014/main" id="{519AB1C6-64AF-9BE2-4656-1D2263CD501E}"/>
              </a:ext>
            </a:extLst>
          </p:cNvPr>
          <p:cNvSpPr txBox="1"/>
          <p:nvPr/>
        </p:nvSpPr>
        <p:spPr>
          <a:xfrm>
            <a:off x="5123589" y="6019085"/>
            <a:ext cx="688009" cy="276999"/>
          </a:xfrm>
          <a:prstGeom prst="rect">
            <a:avLst/>
          </a:prstGeom>
          <a:noFill/>
        </p:spPr>
        <p:txBody>
          <a:bodyPr wrap="none" rtlCol="0">
            <a:spAutoFit/>
          </a:bodyPr>
          <a:lstStyle/>
          <a:p>
            <a:r>
              <a:rPr lang="en-US" sz="1200" i="1" dirty="0"/>
              <a:t>Omega</a:t>
            </a:r>
          </a:p>
        </p:txBody>
      </p:sp>
      <p:sp>
        <p:nvSpPr>
          <p:cNvPr id="18" name="TextBox 17">
            <a:extLst>
              <a:ext uri="{FF2B5EF4-FFF2-40B4-BE49-F238E27FC236}">
                <a16:creationId xmlns:a16="http://schemas.microsoft.com/office/drawing/2014/main" id="{ECF033CB-E8E8-AB4E-B7E3-4CB484A8C460}"/>
              </a:ext>
            </a:extLst>
          </p:cNvPr>
          <p:cNvSpPr txBox="1"/>
          <p:nvPr/>
        </p:nvSpPr>
        <p:spPr>
          <a:xfrm>
            <a:off x="6095999" y="6195160"/>
            <a:ext cx="784189" cy="276999"/>
          </a:xfrm>
          <a:prstGeom prst="rect">
            <a:avLst/>
          </a:prstGeom>
          <a:noFill/>
        </p:spPr>
        <p:txBody>
          <a:bodyPr wrap="none" rtlCol="0">
            <a:spAutoFit/>
          </a:bodyPr>
          <a:lstStyle/>
          <a:p>
            <a:r>
              <a:rPr lang="en-US" sz="1200" i="1" dirty="0"/>
              <a:t>MAGPIE</a:t>
            </a:r>
          </a:p>
        </p:txBody>
      </p:sp>
      <p:sp>
        <p:nvSpPr>
          <p:cNvPr id="19" name="TextBox 18">
            <a:extLst>
              <a:ext uri="{FF2B5EF4-FFF2-40B4-BE49-F238E27FC236}">
                <a16:creationId xmlns:a16="http://schemas.microsoft.com/office/drawing/2014/main" id="{57182C40-3521-BFF8-37B4-1D3EC62FA7D2}"/>
              </a:ext>
            </a:extLst>
          </p:cNvPr>
          <p:cNvSpPr txBox="1"/>
          <p:nvPr/>
        </p:nvSpPr>
        <p:spPr>
          <a:xfrm>
            <a:off x="11714797" y="6130873"/>
            <a:ext cx="279244" cy="276999"/>
          </a:xfrm>
          <a:prstGeom prst="rect">
            <a:avLst/>
          </a:prstGeom>
          <a:noFill/>
        </p:spPr>
        <p:txBody>
          <a:bodyPr wrap="none" rtlCol="0">
            <a:spAutoFit/>
          </a:bodyPr>
          <a:lstStyle/>
          <a:p>
            <a:r>
              <a:rPr lang="en-US" sz="1200" i="1" dirty="0"/>
              <a:t>Z</a:t>
            </a:r>
          </a:p>
        </p:txBody>
      </p:sp>
    </p:spTree>
    <p:extLst>
      <p:ext uri="{BB962C8B-B14F-4D97-AF65-F5344CB8AC3E}">
        <p14:creationId xmlns:p14="http://schemas.microsoft.com/office/powerpoint/2010/main" val="4271794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68096-7B8D-441A-A64E-3D6E314295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F34244-FCB5-CBC2-C6C5-092342EC9A32}"/>
              </a:ext>
            </a:extLst>
          </p:cNvPr>
          <p:cNvSpPr>
            <a:spLocks noGrp="1"/>
          </p:cNvSpPr>
          <p:nvPr>
            <p:ph type="title"/>
          </p:nvPr>
        </p:nvSpPr>
        <p:spPr>
          <a:xfrm>
            <a:off x="130530" y="101600"/>
            <a:ext cx="10290180" cy="887400"/>
          </a:xfrm>
        </p:spPr>
        <p:txBody>
          <a:bodyPr>
            <a:normAutofit/>
          </a:bodyPr>
          <a:lstStyle/>
          <a:p>
            <a:r>
              <a:rPr lang="en-GB" dirty="0"/>
              <a:t>Laboratory experiments are good for investigating fundamental physics of astrophysical objects in detail</a:t>
            </a:r>
          </a:p>
        </p:txBody>
      </p:sp>
      <p:sp>
        <p:nvSpPr>
          <p:cNvPr id="3" name="Footer Placeholder 2">
            <a:extLst>
              <a:ext uri="{FF2B5EF4-FFF2-40B4-BE49-F238E27FC236}">
                <a16:creationId xmlns:a16="http://schemas.microsoft.com/office/drawing/2014/main" id="{F2050AB7-32EC-7E1B-FE6C-5ADC9AF9D248}"/>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0E1888CE-F77D-865A-0217-B0791C864BDD}"/>
              </a:ext>
            </a:extLst>
          </p:cNvPr>
          <p:cNvSpPr>
            <a:spLocks noGrp="1"/>
          </p:cNvSpPr>
          <p:nvPr>
            <p:ph type="sldNum" sz="quarter" idx="12"/>
          </p:nvPr>
        </p:nvSpPr>
        <p:spPr/>
        <p:txBody>
          <a:bodyPr/>
          <a:lstStyle/>
          <a:p>
            <a:fld id="{1BA9ABE8-007A-42E6-BCD2-67A13D129B58}" type="slidenum">
              <a:rPr lang="en-GB" smtClean="0"/>
              <a:t>12</a:t>
            </a:fld>
            <a:endParaRPr lang="en-GB"/>
          </a:p>
        </p:txBody>
      </p:sp>
      <p:sp>
        <p:nvSpPr>
          <p:cNvPr id="5" name="Text Placeholder 4">
            <a:extLst>
              <a:ext uri="{FF2B5EF4-FFF2-40B4-BE49-F238E27FC236}">
                <a16:creationId xmlns:a16="http://schemas.microsoft.com/office/drawing/2014/main" id="{B71B4B18-6D54-A052-32EB-DEB5216A0FEA}"/>
              </a:ext>
            </a:extLst>
          </p:cNvPr>
          <p:cNvSpPr>
            <a:spLocks noGrp="1"/>
          </p:cNvSpPr>
          <p:nvPr>
            <p:ph type="body" sz="quarter" idx="13"/>
          </p:nvPr>
        </p:nvSpPr>
        <p:spPr/>
        <p:txBody>
          <a:bodyPr/>
          <a:lstStyle/>
          <a:p>
            <a:r>
              <a:rPr lang="en-GB" i="0" dirty="0"/>
              <a:t>Introduction: laboratory plasma astrophysics</a:t>
            </a:r>
          </a:p>
        </p:txBody>
      </p:sp>
      <p:sp>
        <p:nvSpPr>
          <p:cNvPr id="14" name="Text Box 3">
            <a:extLst>
              <a:ext uri="{FF2B5EF4-FFF2-40B4-BE49-F238E27FC236}">
                <a16:creationId xmlns:a16="http://schemas.microsoft.com/office/drawing/2014/main" id="{DB02D49E-6A65-4622-F0CC-2BE515918E97}"/>
              </a:ext>
            </a:extLst>
          </p:cNvPr>
          <p:cNvSpPr txBox="1">
            <a:spLocks noChangeArrowheads="1"/>
          </p:cNvSpPr>
          <p:nvPr/>
        </p:nvSpPr>
        <p:spPr bwMode="auto">
          <a:xfrm>
            <a:off x="4130615" y="1632757"/>
            <a:ext cx="2447925" cy="701675"/>
          </a:xfrm>
          <a:prstGeom prst="rect">
            <a:avLst/>
          </a:prstGeom>
          <a:noFill/>
          <a:ln w="38100" algn="ctr">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Arial" charset="0"/>
              </a:rPr>
              <a:t>Astrophysical </a:t>
            </a: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Arial" charset="0"/>
              </a:rPr>
              <a:t>System</a:t>
            </a:r>
          </a:p>
        </p:txBody>
      </p:sp>
      <p:sp>
        <p:nvSpPr>
          <p:cNvPr id="20" name="AutoShape 4">
            <a:extLst>
              <a:ext uri="{FF2B5EF4-FFF2-40B4-BE49-F238E27FC236}">
                <a16:creationId xmlns:a16="http://schemas.microsoft.com/office/drawing/2014/main" id="{4E9A73F4-EC9F-C0A8-0073-9E20F45A613F}"/>
              </a:ext>
            </a:extLst>
          </p:cNvPr>
          <p:cNvSpPr>
            <a:spLocks noChangeArrowheads="1"/>
          </p:cNvSpPr>
          <p:nvPr/>
        </p:nvSpPr>
        <p:spPr bwMode="auto">
          <a:xfrm>
            <a:off x="6146740" y="6079344"/>
            <a:ext cx="142875" cy="71438"/>
          </a:xfrm>
          <a:prstGeom prst="rightArrow">
            <a:avLst>
              <a:gd name="adj1" fmla="val 50000"/>
              <a:gd name="adj2" fmla="val 50000"/>
            </a:avLst>
          </a:prstGeom>
          <a:noFill/>
          <a:ln w="38100" cmpd="dbl" algn="ctr">
            <a:noFill/>
            <a:miter lim="800000"/>
            <a:headEn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1" name="Text Box 5">
            <a:extLst>
              <a:ext uri="{FF2B5EF4-FFF2-40B4-BE49-F238E27FC236}">
                <a16:creationId xmlns:a16="http://schemas.microsoft.com/office/drawing/2014/main" id="{178D798E-533B-C7A2-B013-B8168AB9F85A}"/>
              </a:ext>
            </a:extLst>
          </p:cNvPr>
          <p:cNvSpPr txBox="1">
            <a:spLocks noChangeArrowheads="1"/>
          </p:cNvSpPr>
          <p:nvPr/>
        </p:nvSpPr>
        <p:spPr bwMode="auto">
          <a:xfrm>
            <a:off x="1465203" y="3126594"/>
            <a:ext cx="3240087" cy="274638"/>
          </a:xfrm>
          <a:prstGeom prst="rect">
            <a:avLst/>
          </a:prstGeom>
          <a:noFill/>
          <a:ln w="38100" algn="ctr">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2" name="Text Box 6">
            <a:extLst>
              <a:ext uri="{FF2B5EF4-FFF2-40B4-BE49-F238E27FC236}">
                <a16:creationId xmlns:a16="http://schemas.microsoft.com/office/drawing/2014/main" id="{350E130E-EE1A-8EE8-5EEE-157628A77F99}"/>
              </a:ext>
            </a:extLst>
          </p:cNvPr>
          <p:cNvSpPr txBox="1">
            <a:spLocks noChangeArrowheads="1"/>
          </p:cNvSpPr>
          <p:nvPr/>
        </p:nvSpPr>
        <p:spPr bwMode="auto">
          <a:xfrm>
            <a:off x="961965" y="2897806"/>
            <a:ext cx="2951163" cy="701675"/>
          </a:xfrm>
          <a:prstGeom prst="rect">
            <a:avLst/>
          </a:prstGeom>
          <a:noFill/>
          <a:ln w="38100" algn="ctr">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Arial" charset="0"/>
              </a:rPr>
              <a:t>Analytical / Numerical</a:t>
            </a: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Arial" charset="0"/>
              </a:rPr>
              <a:t>Model</a:t>
            </a:r>
            <a:r>
              <a:rPr kumimoji="0" lang="en-US" sz="2000" b="1" i="0" u="none" strike="noStrike" kern="1200" cap="none" spc="0" normalizeH="0" baseline="0" noProof="0" dirty="0">
                <a:ln>
                  <a:noFill/>
                </a:ln>
                <a:solidFill>
                  <a:srgbClr val="FF0000"/>
                </a:solidFill>
                <a:effectLst/>
                <a:uLnTx/>
                <a:uFillTx/>
                <a:latin typeface="Arial" charset="0"/>
                <a:ea typeface="+mn-ea"/>
                <a:cs typeface="Arial" charset="0"/>
              </a:rPr>
              <a:t> </a:t>
            </a:r>
            <a:endParaRPr kumimoji="0" lang="en-US" sz="20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3" name="Text Box 7">
            <a:extLst>
              <a:ext uri="{FF2B5EF4-FFF2-40B4-BE49-F238E27FC236}">
                <a16:creationId xmlns:a16="http://schemas.microsoft.com/office/drawing/2014/main" id="{86110F75-DBF3-96A3-8482-E295E83F0708}"/>
              </a:ext>
            </a:extLst>
          </p:cNvPr>
          <p:cNvSpPr txBox="1">
            <a:spLocks noChangeArrowheads="1"/>
          </p:cNvSpPr>
          <p:nvPr/>
        </p:nvSpPr>
        <p:spPr bwMode="auto">
          <a:xfrm>
            <a:off x="6938903" y="2897806"/>
            <a:ext cx="2951162" cy="701675"/>
          </a:xfrm>
          <a:prstGeom prst="rect">
            <a:avLst/>
          </a:prstGeom>
          <a:noFill/>
          <a:ln w="38100" algn="ctr">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Arial" charset="0"/>
              </a:rPr>
              <a:t>Laboratory </a:t>
            </a: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Arial" charset="0"/>
              </a:rPr>
              <a:t>System</a:t>
            </a:r>
          </a:p>
        </p:txBody>
      </p:sp>
      <p:sp>
        <p:nvSpPr>
          <p:cNvPr id="24" name="Line 9">
            <a:extLst>
              <a:ext uri="{FF2B5EF4-FFF2-40B4-BE49-F238E27FC236}">
                <a16:creationId xmlns:a16="http://schemas.microsoft.com/office/drawing/2014/main" id="{A10136DF-224D-1BA9-A712-3CBAA6235AAC}"/>
              </a:ext>
            </a:extLst>
          </p:cNvPr>
          <p:cNvSpPr>
            <a:spLocks noChangeShapeType="1"/>
          </p:cNvSpPr>
          <p:nvPr/>
        </p:nvSpPr>
        <p:spPr bwMode="auto">
          <a:xfrm>
            <a:off x="6794440" y="2174601"/>
            <a:ext cx="575791" cy="432321"/>
          </a:xfrm>
          <a:prstGeom prst="line">
            <a:avLst/>
          </a:prstGeom>
          <a:noFill/>
          <a:ln w="63500">
            <a:solidFill>
              <a:srgbClr val="000000"/>
            </a:solidFill>
            <a:round/>
            <a:headEnd type="triangle" w="med" len="med"/>
            <a:tailEnd type="triangle" w="med" len="me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5" name="Line 10">
            <a:extLst>
              <a:ext uri="{FF2B5EF4-FFF2-40B4-BE49-F238E27FC236}">
                <a16:creationId xmlns:a16="http://schemas.microsoft.com/office/drawing/2014/main" id="{C63F8CDB-6A06-BB3B-F62A-1A89551E4D43}"/>
              </a:ext>
            </a:extLst>
          </p:cNvPr>
          <p:cNvSpPr>
            <a:spLocks noChangeShapeType="1"/>
          </p:cNvSpPr>
          <p:nvPr/>
        </p:nvSpPr>
        <p:spPr bwMode="auto">
          <a:xfrm>
            <a:off x="3965551" y="3152771"/>
            <a:ext cx="2988000" cy="0"/>
          </a:xfrm>
          <a:prstGeom prst="line">
            <a:avLst/>
          </a:prstGeom>
          <a:noFill/>
          <a:ln w="63500">
            <a:solidFill>
              <a:srgbClr val="000000"/>
            </a:solidFill>
            <a:round/>
            <a:headEnd type="triangle" w="med" len="med"/>
            <a:tailEnd type="triangle" w="med" len="me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6" name="Oval 11">
            <a:extLst>
              <a:ext uri="{FF2B5EF4-FFF2-40B4-BE49-F238E27FC236}">
                <a16:creationId xmlns:a16="http://schemas.microsoft.com/office/drawing/2014/main" id="{DC6E9CE0-1B73-8944-8EB6-967CE6026893}"/>
              </a:ext>
            </a:extLst>
          </p:cNvPr>
          <p:cNvSpPr>
            <a:spLocks noChangeArrowheads="1"/>
          </p:cNvSpPr>
          <p:nvPr/>
        </p:nvSpPr>
        <p:spPr bwMode="auto">
          <a:xfrm>
            <a:off x="1033403" y="2504178"/>
            <a:ext cx="2879725" cy="1296000"/>
          </a:xfrm>
          <a:prstGeom prst="ellipse">
            <a:avLst/>
          </a:prstGeom>
          <a:noFill/>
          <a:ln w="38100" algn="ctr">
            <a:solidFill>
              <a:srgbClr val="006600"/>
            </a:solidFill>
            <a:round/>
            <a:headEnd/>
            <a:tailEnd/>
          </a:ln>
          <a:effectLst/>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7" name="Oval 12">
            <a:extLst>
              <a:ext uri="{FF2B5EF4-FFF2-40B4-BE49-F238E27FC236}">
                <a16:creationId xmlns:a16="http://schemas.microsoft.com/office/drawing/2014/main" id="{2E7155E7-13C2-C7E4-651A-64C55BAD2499}"/>
              </a:ext>
            </a:extLst>
          </p:cNvPr>
          <p:cNvSpPr>
            <a:spLocks noChangeArrowheads="1"/>
          </p:cNvSpPr>
          <p:nvPr/>
        </p:nvSpPr>
        <p:spPr bwMode="auto">
          <a:xfrm>
            <a:off x="3914715" y="1310922"/>
            <a:ext cx="2879725" cy="1296000"/>
          </a:xfrm>
          <a:prstGeom prst="ellipse">
            <a:avLst/>
          </a:prstGeom>
          <a:noFill/>
          <a:ln w="38100" algn="ctr">
            <a:solidFill>
              <a:srgbClr val="FF0000"/>
            </a:solidFill>
            <a:round/>
            <a:headEnd/>
            <a:tailEnd/>
          </a:ln>
          <a:effectLst/>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8" name="Oval 13">
            <a:extLst>
              <a:ext uri="{FF2B5EF4-FFF2-40B4-BE49-F238E27FC236}">
                <a16:creationId xmlns:a16="http://schemas.microsoft.com/office/drawing/2014/main" id="{9323F068-0F1C-CCD1-4B8E-D4E40320D336}"/>
              </a:ext>
            </a:extLst>
          </p:cNvPr>
          <p:cNvSpPr>
            <a:spLocks noChangeArrowheads="1"/>
          </p:cNvSpPr>
          <p:nvPr/>
        </p:nvSpPr>
        <p:spPr bwMode="auto">
          <a:xfrm>
            <a:off x="7010340" y="2504178"/>
            <a:ext cx="2879725" cy="1296000"/>
          </a:xfrm>
          <a:prstGeom prst="ellipse">
            <a:avLst/>
          </a:prstGeom>
          <a:noFill/>
          <a:ln w="38100" algn="ctr">
            <a:solidFill>
              <a:srgbClr val="0000CC"/>
            </a:solidFill>
            <a:round/>
            <a:headEnd/>
            <a:tailEnd/>
          </a:ln>
          <a:effectLst/>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9" name="Line 14">
            <a:extLst>
              <a:ext uri="{FF2B5EF4-FFF2-40B4-BE49-F238E27FC236}">
                <a16:creationId xmlns:a16="http://schemas.microsoft.com/office/drawing/2014/main" id="{F0EA0D35-AE2C-E001-7991-268424601E7D}"/>
              </a:ext>
            </a:extLst>
          </p:cNvPr>
          <p:cNvSpPr>
            <a:spLocks noChangeShapeType="1"/>
          </p:cNvSpPr>
          <p:nvPr/>
        </p:nvSpPr>
        <p:spPr bwMode="auto">
          <a:xfrm flipH="1">
            <a:off x="3337782" y="2156655"/>
            <a:ext cx="576932" cy="450268"/>
          </a:xfrm>
          <a:prstGeom prst="line">
            <a:avLst/>
          </a:prstGeom>
          <a:noFill/>
          <a:ln w="63500">
            <a:solidFill>
              <a:srgbClr val="000000"/>
            </a:solidFill>
            <a:round/>
            <a:headEnd type="triangle" w="med" len="med"/>
            <a:tailEnd type="triangle" w="med" len="me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30" name="Text Box 17">
            <a:extLst>
              <a:ext uri="{FF2B5EF4-FFF2-40B4-BE49-F238E27FC236}">
                <a16:creationId xmlns:a16="http://schemas.microsoft.com/office/drawing/2014/main" id="{64CBF496-AC57-D0E4-AD70-FEAF93F6AA69}"/>
              </a:ext>
            </a:extLst>
          </p:cNvPr>
          <p:cNvSpPr txBox="1">
            <a:spLocks noChangeArrowheads="1"/>
          </p:cNvSpPr>
          <p:nvPr/>
        </p:nvSpPr>
        <p:spPr bwMode="auto">
          <a:xfrm>
            <a:off x="6290112" y="1193163"/>
            <a:ext cx="3816423" cy="276999"/>
          </a:xfrm>
          <a:prstGeom prst="rect">
            <a:avLst/>
          </a:prstGeom>
          <a:noFill/>
          <a:ln w="38100" cmpd="dbl"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charset="0"/>
                <a:ea typeface="+mn-ea"/>
                <a:cs typeface="Arial" charset="0"/>
              </a:rPr>
              <a:t>Remington, Drake, </a:t>
            </a:r>
            <a:r>
              <a:rPr kumimoji="0" lang="en-GB" sz="1200" b="1" i="0" u="none" strike="noStrike" kern="1200" cap="none" spc="0" normalizeH="0" baseline="0" noProof="0" dirty="0" err="1">
                <a:ln>
                  <a:noFill/>
                </a:ln>
                <a:solidFill>
                  <a:srgbClr val="000000"/>
                </a:solidFill>
                <a:effectLst/>
                <a:uLnTx/>
                <a:uFillTx/>
                <a:latin typeface="Arial" charset="0"/>
                <a:ea typeface="+mn-ea"/>
                <a:cs typeface="Arial" charset="0"/>
              </a:rPr>
              <a:t>Ryutov</a:t>
            </a:r>
            <a:r>
              <a:rPr kumimoji="0" lang="en-GB" sz="1200" b="1" i="0" u="none" strike="noStrike" kern="1200" cap="none" spc="0" normalizeH="0" baseline="0" noProof="0" dirty="0">
                <a:ln>
                  <a:noFill/>
                </a:ln>
                <a:solidFill>
                  <a:srgbClr val="000000"/>
                </a:solidFill>
                <a:effectLst/>
                <a:uLnTx/>
                <a:uFillTx/>
                <a:latin typeface="Arial" charset="0"/>
                <a:ea typeface="+mn-ea"/>
                <a:cs typeface="Arial" charset="0"/>
              </a:rPr>
              <a:t>, Rev. Mod  Phys., 2006</a:t>
            </a:r>
          </a:p>
        </p:txBody>
      </p:sp>
      <p:sp>
        <p:nvSpPr>
          <p:cNvPr id="31" name="Text Box 8">
            <a:extLst>
              <a:ext uri="{FF2B5EF4-FFF2-40B4-BE49-F238E27FC236}">
                <a16:creationId xmlns:a16="http://schemas.microsoft.com/office/drawing/2014/main" id="{5CBE1D8C-0DB0-00F8-BAED-FAE07CA98B40}"/>
              </a:ext>
            </a:extLst>
          </p:cNvPr>
          <p:cNvSpPr txBox="1">
            <a:spLocks noChangeArrowheads="1"/>
          </p:cNvSpPr>
          <p:nvPr/>
        </p:nvSpPr>
        <p:spPr bwMode="auto">
          <a:xfrm>
            <a:off x="1463425" y="4346027"/>
            <a:ext cx="4176464" cy="2003625"/>
          </a:xfrm>
          <a:prstGeom prst="rect">
            <a:avLst/>
          </a:prstGeom>
          <a:noFill/>
          <a:ln w="38100" cmpd="dbl" algn="ctr">
            <a:noFill/>
            <a:miter lim="800000"/>
            <a:headEnd/>
            <a:tailEnd/>
          </a:ln>
          <a:effectLst/>
        </p:spPr>
        <p:txBody>
          <a:bodyPr wrap="square">
            <a:spAutoFit/>
          </a:bodyPr>
          <a:lstStyle/>
          <a:p>
            <a:pPr marL="179388" marR="0" lvl="0" indent="-179388" algn="l" defTabSz="914400" rtl="0" eaLnBrk="1" fontAlgn="base" latinLnBrk="0" hangingPunct="1">
              <a:lnSpc>
                <a:spcPct val="100000"/>
              </a:lnSpc>
              <a:spcBef>
                <a:spcPct val="0"/>
              </a:spcBef>
              <a:spcAft>
                <a:spcPct val="45000"/>
              </a:spcAft>
              <a:buClrTx/>
              <a:buSzTx/>
              <a:buFont typeface="Symbol" pitchFamily="18" charset="2"/>
              <a:buChar char="·"/>
              <a:tabLst/>
              <a:defRPr/>
            </a:pPr>
            <a:r>
              <a:rPr lang="en-US" b="1" dirty="0">
                <a:solidFill>
                  <a:srgbClr val="008000"/>
                </a:solidFill>
                <a:latin typeface="Arial" charset="0"/>
                <a:cs typeface="Arial" charset="0"/>
              </a:rPr>
              <a:t>Study a subset of the problem</a:t>
            </a:r>
          </a:p>
          <a:p>
            <a:pPr marL="179388" marR="0" lvl="0" indent="-179388" algn="l" defTabSz="914400" rtl="0" eaLnBrk="1" fontAlgn="base" latinLnBrk="0" hangingPunct="1">
              <a:lnSpc>
                <a:spcPct val="100000"/>
              </a:lnSpc>
              <a:spcBef>
                <a:spcPct val="0"/>
              </a:spcBef>
              <a:spcAft>
                <a:spcPct val="45000"/>
              </a:spcAft>
              <a:buClrTx/>
              <a:buSzTx/>
              <a:buFont typeface="Symbol" pitchFamily="18" charset="2"/>
              <a:buChar char="·"/>
              <a:tabLst/>
              <a:defRPr/>
            </a:pPr>
            <a:r>
              <a:rPr kumimoji="0" lang="en-US" sz="1800" b="1" i="0" u="none" strike="noStrike" kern="1200" cap="none" spc="0" normalizeH="0" baseline="0" noProof="0" dirty="0">
                <a:ln>
                  <a:noFill/>
                </a:ln>
                <a:solidFill>
                  <a:srgbClr val="008000"/>
                </a:solidFill>
                <a:effectLst/>
                <a:uLnTx/>
                <a:uFillTx/>
                <a:latin typeface="Arial" charset="0"/>
                <a:ea typeface="+mn-ea"/>
                <a:cs typeface="Arial" charset="0"/>
              </a:rPr>
              <a:t>Make</a:t>
            </a:r>
            <a:r>
              <a:rPr kumimoji="0" lang="en-US" sz="1800" b="1" i="0" u="none" strike="noStrike" kern="1200" cap="none" spc="0" normalizeH="0" noProof="0" dirty="0">
                <a:ln>
                  <a:noFill/>
                </a:ln>
                <a:solidFill>
                  <a:srgbClr val="008000"/>
                </a:solidFill>
                <a:effectLst/>
                <a:uLnTx/>
                <a:uFillTx/>
                <a:latin typeface="Arial" charset="0"/>
                <a:ea typeface="+mn-ea"/>
                <a:cs typeface="Arial" charset="0"/>
              </a:rPr>
              <a:t> simplifying assumptions </a:t>
            </a:r>
            <a:r>
              <a:rPr kumimoji="0" lang="en-US" sz="1800" i="0" u="none" strike="noStrike" kern="1200" cap="none" spc="0" normalizeH="0" noProof="0" dirty="0">
                <a:ln>
                  <a:noFill/>
                </a:ln>
                <a:solidFill>
                  <a:srgbClr val="008000"/>
                </a:solidFill>
                <a:effectLst/>
                <a:uLnTx/>
                <a:uFillTx/>
                <a:latin typeface="Arial" charset="0"/>
                <a:ea typeface="+mn-ea"/>
                <a:cs typeface="Arial" charset="0"/>
              </a:rPr>
              <a:t>(symmetry, disregarding some “unimportant” physics)</a:t>
            </a:r>
          </a:p>
          <a:p>
            <a:pPr marL="179388" marR="0" lvl="0" indent="-179388" algn="l" defTabSz="914400" rtl="0" eaLnBrk="1" fontAlgn="base" latinLnBrk="0" hangingPunct="1">
              <a:lnSpc>
                <a:spcPct val="100000"/>
              </a:lnSpc>
              <a:spcBef>
                <a:spcPct val="0"/>
              </a:spcBef>
              <a:spcAft>
                <a:spcPct val="45000"/>
              </a:spcAft>
              <a:buClrTx/>
              <a:buSzTx/>
              <a:buFont typeface="Symbol" pitchFamily="18" charset="2"/>
              <a:buChar char="·"/>
              <a:tabLst/>
              <a:defRPr/>
            </a:pPr>
            <a:r>
              <a:rPr kumimoji="0" lang="en-US" sz="1800" b="1" i="0" u="none" strike="noStrike" kern="1200" cap="none" spc="0" normalizeH="0" baseline="0" noProof="0" dirty="0">
                <a:ln>
                  <a:noFill/>
                </a:ln>
                <a:solidFill>
                  <a:srgbClr val="008000"/>
                </a:solidFill>
                <a:effectLst/>
                <a:uLnTx/>
                <a:uFillTx/>
                <a:latin typeface="Arial" charset="0"/>
                <a:ea typeface="+mn-ea"/>
                <a:cs typeface="Arial" charset="0"/>
              </a:rPr>
              <a:t>Make educated guess on conditions / profiles</a:t>
            </a:r>
          </a:p>
        </p:txBody>
      </p:sp>
      <p:sp>
        <p:nvSpPr>
          <p:cNvPr id="32" name="Text Box 8">
            <a:extLst>
              <a:ext uri="{FF2B5EF4-FFF2-40B4-BE49-F238E27FC236}">
                <a16:creationId xmlns:a16="http://schemas.microsoft.com/office/drawing/2014/main" id="{8608D75C-1ADC-C489-3CF3-035245306DE8}"/>
              </a:ext>
            </a:extLst>
          </p:cNvPr>
          <p:cNvSpPr txBox="1">
            <a:spLocks noChangeArrowheads="1"/>
          </p:cNvSpPr>
          <p:nvPr/>
        </p:nvSpPr>
        <p:spPr bwMode="auto">
          <a:xfrm>
            <a:off x="5713601" y="4346027"/>
            <a:ext cx="4176464" cy="1726627"/>
          </a:xfrm>
          <a:prstGeom prst="rect">
            <a:avLst/>
          </a:prstGeom>
          <a:noFill/>
          <a:ln w="38100" cmpd="dbl" algn="ctr">
            <a:noFill/>
            <a:miter lim="800000"/>
            <a:headEnd/>
            <a:tailEnd/>
          </a:ln>
          <a:effectLst/>
        </p:spPr>
        <p:txBody>
          <a:bodyPr wrap="square">
            <a:spAutoFit/>
          </a:bodyPr>
          <a:lstStyle/>
          <a:p>
            <a:pPr marL="179388" marR="0" lvl="0" indent="-179388" algn="l" defTabSz="914400" rtl="0" eaLnBrk="1" fontAlgn="base" latinLnBrk="0" hangingPunct="1">
              <a:lnSpc>
                <a:spcPct val="100000"/>
              </a:lnSpc>
              <a:spcBef>
                <a:spcPct val="0"/>
              </a:spcBef>
              <a:spcAft>
                <a:spcPct val="45000"/>
              </a:spcAft>
              <a:buClrTx/>
              <a:buSzTx/>
              <a:buFont typeface="Symbol" pitchFamily="18" charset="2"/>
              <a:buChar char="·"/>
              <a:tabLst/>
              <a:defRPr/>
            </a:pPr>
            <a:r>
              <a:rPr lang="en-US" b="1" dirty="0">
                <a:solidFill>
                  <a:srgbClr val="0000CC"/>
                </a:solidFill>
                <a:latin typeface="Arial" charset="0"/>
                <a:cs typeface="Arial" charset="0"/>
              </a:rPr>
              <a:t>Study a subset of the problem</a:t>
            </a:r>
          </a:p>
          <a:p>
            <a:pPr marL="179388" marR="0" lvl="0" indent="-179388" algn="l" defTabSz="914400" rtl="0" eaLnBrk="1" fontAlgn="base" latinLnBrk="0" hangingPunct="1">
              <a:lnSpc>
                <a:spcPct val="100000"/>
              </a:lnSpc>
              <a:spcBef>
                <a:spcPct val="0"/>
              </a:spcBef>
              <a:spcAft>
                <a:spcPct val="45000"/>
              </a:spcAft>
              <a:buClrTx/>
              <a:buSzTx/>
              <a:buFont typeface="Symbol" pitchFamily="18" charset="2"/>
              <a:buChar char="·"/>
              <a:tabLst/>
              <a:defRPr/>
            </a:pPr>
            <a:r>
              <a:rPr kumimoji="0" lang="en-US" sz="1800" b="1" i="0" u="none" strike="noStrike" kern="1200" cap="none" spc="0" normalizeH="0" baseline="0" noProof="0" dirty="0">
                <a:ln>
                  <a:noFill/>
                </a:ln>
                <a:solidFill>
                  <a:srgbClr val="0000CC"/>
                </a:solidFill>
                <a:effectLst/>
                <a:uLnTx/>
                <a:uFillTx/>
                <a:latin typeface="Arial" charset="0"/>
                <a:ea typeface="+mn-ea"/>
                <a:cs typeface="Arial" charset="0"/>
              </a:rPr>
              <a:t>No </a:t>
            </a:r>
            <a:r>
              <a:rPr kumimoji="0" lang="en-US" sz="1800" b="1" i="0" u="none" strike="noStrike" kern="1200" cap="none" spc="0" normalizeH="0" noProof="0" dirty="0">
                <a:ln>
                  <a:noFill/>
                </a:ln>
                <a:solidFill>
                  <a:srgbClr val="0000CC"/>
                </a:solidFill>
                <a:effectLst/>
                <a:uLnTx/>
                <a:uFillTx/>
                <a:latin typeface="Arial" charset="0"/>
                <a:ea typeface="+mn-ea"/>
                <a:cs typeface="Arial" charset="0"/>
              </a:rPr>
              <a:t>simplifying assumptions </a:t>
            </a:r>
            <a:r>
              <a:rPr kumimoji="0" lang="en-US" sz="1800" i="0" u="none" strike="noStrike" kern="1200" cap="none" spc="0" normalizeH="0" noProof="0" dirty="0">
                <a:ln>
                  <a:noFill/>
                </a:ln>
                <a:solidFill>
                  <a:srgbClr val="0000CC"/>
                </a:solidFill>
                <a:effectLst/>
                <a:uLnTx/>
                <a:uFillTx/>
                <a:latin typeface="Arial" charset="0"/>
                <a:ea typeface="+mn-ea"/>
                <a:cs typeface="Arial" charset="0"/>
              </a:rPr>
              <a:t>(difficult to turn-off a physical package)</a:t>
            </a:r>
          </a:p>
          <a:p>
            <a:pPr marL="179388" marR="0" lvl="0" indent="-179388" algn="l" defTabSz="914400" rtl="0" eaLnBrk="1" fontAlgn="base" latinLnBrk="0" hangingPunct="1">
              <a:lnSpc>
                <a:spcPct val="100000"/>
              </a:lnSpc>
              <a:spcBef>
                <a:spcPct val="0"/>
              </a:spcBef>
              <a:spcAft>
                <a:spcPct val="45000"/>
              </a:spcAft>
              <a:buClrTx/>
              <a:buSzTx/>
              <a:buFont typeface="Symbol" pitchFamily="18" charset="2"/>
              <a:buChar char="·"/>
              <a:tabLst/>
              <a:defRPr/>
            </a:pPr>
            <a:r>
              <a:rPr kumimoji="0" lang="en-US" sz="1800" b="1" i="0" u="none" strike="noStrike" kern="1200" cap="none" spc="0" normalizeH="0" baseline="0" noProof="0" dirty="0">
                <a:ln>
                  <a:noFill/>
                </a:ln>
                <a:solidFill>
                  <a:srgbClr val="0000CC"/>
                </a:solidFill>
                <a:effectLst/>
                <a:uLnTx/>
                <a:uFillTx/>
                <a:latin typeface="Arial" charset="0"/>
                <a:ea typeface="+mn-ea"/>
                <a:cs typeface="Arial" charset="0"/>
              </a:rPr>
              <a:t>Control of initial conditions</a:t>
            </a:r>
            <a:r>
              <a:rPr kumimoji="0" lang="en-US" sz="1800" b="1" i="0" u="none" strike="noStrike" kern="1200" cap="none" spc="0" normalizeH="0" baseline="0" noProof="0" dirty="0">
                <a:ln>
                  <a:noFill/>
                </a:ln>
                <a:solidFill>
                  <a:srgbClr val="000000"/>
                </a:solidFill>
                <a:effectLst/>
                <a:uLnTx/>
                <a:uFillTx/>
                <a:latin typeface="Arial" charset="0"/>
                <a:ea typeface="+mn-ea"/>
                <a:cs typeface="Arial" charset="0"/>
              </a:rPr>
              <a:t> </a:t>
            </a:r>
          </a:p>
        </p:txBody>
      </p:sp>
    </p:spTree>
    <p:extLst>
      <p:ext uri="{BB962C8B-B14F-4D97-AF65-F5344CB8AC3E}">
        <p14:creationId xmlns:p14="http://schemas.microsoft.com/office/powerpoint/2010/main" val="39457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C8787-AFCB-E34A-11AC-912F11A7D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1B24BD-B759-137E-87D5-EAF25574B799}"/>
              </a:ext>
            </a:extLst>
          </p:cNvPr>
          <p:cNvSpPr>
            <a:spLocks noGrp="1"/>
          </p:cNvSpPr>
          <p:nvPr>
            <p:ph type="title"/>
          </p:nvPr>
        </p:nvSpPr>
        <p:spPr>
          <a:xfrm>
            <a:off x="130530" y="101600"/>
            <a:ext cx="10290180" cy="887400"/>
          </a:xfrm>
        </p:spPr>
        <p:txBody>
          <a:bodyPr>
            <a:normAutofit/>
          </a:bodyPr>
          <a:lstStyle/>
          <a:p>
            <a:r>
              <a:rPr lang="en-GB" dirty="0"/>
              <a:t>Laboratory experiments are good for investigating fundamental physics of astrophysical objects in detail</a:t>
            </a:r>
          </a:p>
        </p:txBody>
      </p:sp>
      <p:sp>
        <p:nvSpPr>
          <p:cNvPr id="3" name="Footer Placeholder 2">
            <a:extLst>
              <a:ext uri="{FF2B5EF4-FFF2-40B4-BE49-F238E27FC236}">
                <a16:creationId xmlns:a16="http://schemas.microsoft.com/office/drawing/2014/main" id="{B27C3226-8F4F-8FAF-6313-48AE8311E325}"/>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1200F328-A6A9-E8A0-AFC3-FE28F8EAD928}"/>
              </a:ext>
            </a:extLst>
          </p:cNvPr>
          <p:cNvSpPr>
            <a:spLocks noGrp="1"/>
          </p:cNvSpPr>
          <p:nvPr>
            <p:ph type="sldNum" sz="quarter" idx="12"/>
          </p:nvPr>
        </p:nvSpPr>
        <p:spPr/>
        <p:txBody>
          <a:bodyPr/>
          <a:lstStyle/>
          <a:p>
            <a:fld id="{1BA9ABE8-007A-42E6-BCD2-67A13D129B58}" type="slidenum">
              <a:rPr lang="en-GB" smtClean="0"/>
              <a:t>13</a:t>
            </a:fld>
            <a:endParaRPr lang="en-GB"/>
          </a:p>
        </p:txBody>
      </p:sp>
      <p:sp>
        <p:nvSpPr>
          <p:cNvPr id="5" name="Text Placeholder 4">
            <a:extLst>
              <a:ext uri="{FF2B5EF4-FFF2-40B4-BE49-F238E27FC236}">
                <a16:creationId xmlns:a16="http://schemas.microsoft.com/office/drawing/2014/main" id="{5F3C1CB2-B343-ABA1-373D-867B629EBDA3}"/>
              </a:ext>
            </a:extLst>
          </p:cNvPr>
          <p:cNvSpPr>
            <a:spLocks noGrp="1"/>
          </p:cNvSpPr>
          <p:nvPr>
            <p:ph type="body" sz="quarter" idx="13"/>
          </p:nvPr>
        </p:nvSpPr>
        <p:spPr/>
        <p:txBody>
          <a:bodyPr/>
          <a:lstStyle/>
          <a:p>
            <a:r>
              <a:rPr lang="en-GB" i="0" dirty="0"/>
              <a:t>Introduction: laboratory plasma astrophysics</a:t>
            </a:r>
          </a:p>
        </p:txBody>
      </p:sp>
      <p:sp>
        <p:nvSpPr>
          <p:cNvPr id="14" name="Text Box 3">
            <a:extLst>
              <a:ext uri="{FF2B5EF4-FFF2-40B4-BE49-F238E27FC236}">
                <a16:creationId xmlns:a16="http://schemas.microsoft.com/office/drawing/2014/main" id="{04D65A25-DB49-BB65-6846-653BB7D12A0A}"/>
              </a:ext>
            </a:extLst>
          </p:cNvPr>
          <p:cNvSpPr txBox="1">
            <a:spLocks noChangeArrowheads="1"/>
          </p:cNvSpPr>
          <p:nvPr/>
        </p:nvSpPr>
        <p:spPr bwMode="auto">
          <a:xfrm>
            <a:off x="4130615" y="1632757"/>
            <a:ext cx="2447925" cy="701675"/>
          </a:xfrm>
          <a:prstGeom prst="rect">
            <a:avLst/>
          </a:prstGeom>
          <a:noFill/>
          <a:ln w="38100" algn="ctr">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Arial" charset="0"/>
              </a:rPr>
              <a:t>Astrophysical </a:t>
            </a: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Arial" charset="0"/>
              </a:rPr>
              <a:t>System</a:t>
            </a:r>
          </a:p>
        </p:txBody>
      </p:sp>
      <p:sp>
        <p:nvSpPr>
          <p:cNvPr id="21" name="Text Box 5">
            <a:extLst>
              <a:ext uri="{FF2B5EF4-FFF2-40B4-BE49-F238E27FC236}">
                <a16:creationId xmlns:a16="http://schemas.microsoft.com/office/drawing/2014/main" id="{55CDF03E-B906-0C62-C179-B9A121682B6A}"/>
              </a:ext>
            </a:extLst>
          </p:cNvPr>
          <p:cNvSpPr txBox="1">
            <a:spLocks noChangeArrowheads="1"/>
          </p:cNvSpPr>
          <p:nvPr/>
        </p:nvSpPr>
        <p:spPr bwMode="auto">
          <a:xfrm>
            <a:off x="1465203" y="3126594"/>
            <a:ext cx="3240087" cy="274638"/>
          </a:xfrm>
          <a:prstGeom prst="rect">
            <a:avLst/>
          </a:prstGeom>
          <a:noFill/>
          <a:ln w="38100" algn="ctr">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2" name="Text Box 6">
            <a:extLst>
              <a:ext uri="{FF2B5EF4-FFF2-40B4-BE49-F238E27FC236}">
                <a16:creationId xmlns:a16="http://schemas.microsoft.com/office/drawing/2014/main" id="{2BE88825-C7AA-047D-7509-61E848B4A08A}"/>
              </a:ext>
            </a:extLst>
          </p:cNvPr>
          <p:cNvSpPr txBox="1">
            <a:spLocks noChangeArrowheads="1"/>
          </p:cNvSpPr>
          <p:nvPr/>
        </p:nvSpPr>
        <p:spPr bwMode="auto">
          <a:xfrm>
            <a:off x="961965" y="2897806"/>
            <a:ext cx="2951163" cy="701675"/>
          </a:xfrm>
          <a:prstGeom prst="rect">
            <a:avLst/>
          </a:prstGeom>
          <a:noFill/>
          <a:ln w="38100" algn="ctr">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Arial" charset="0"/>
              </a:rPr>
              <a:t>Analytical / Numerical</a:t>
            </a: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Arial" charset="0"/>
              </a:rPr>
              <a:t>Model</a:t>
            </a:r>
            <a:r>
              <a:rPr kumimoji="0" lang="en-US" sz="2000" b="1" i="0" u="none" strike="noStrike" kern="1200" cap="none" spc="0" normalizeH="0" baseline="0" noProof="0" dirty="0">
                <a:ln>
                  <a:noFill/>
                </a:ln>
                <a:solidFill>
                  <a:srgbClr val="FF0000"/>
                </a:solidFill>
                <a:effectLst/>
                <a:uLnTx/>
                <a:uFillTx/>
                <a:latin typeface="Arial" charset="0"/>
                <a:ea typeface="+mn-ea"/>
                <a:cs typeface="Arial" charset="0"/>
              </a:rPr>
              <a:t> </a:t>
            </a:r>
            <a:endParaRPr kumimoji="0" lang="en-US" sz="20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3" name="Text Box 7">
            <a:extLst>
              <a:ext uri="{FF2B5EF4-FFF2-40B4-BE49-F238E27FC236}">
                <a16:creationId xmlns:a16="http://schemas.microsoft.com/office/drawing/2014/main" id="{BE7CAA91-DDBB-5373-1C4C-181FB1CD7EFC}"/>
              </a:ext>
            </a:extLst>
          </p:cNvPr>
          <p:cNvSpPr txBox="1">
            <a:spLocks noChangeArrowheads="1"/>
          </p:cNvSpPr>
          <p:nvPr/>
        </p:nvSpPr>
        <p:spPr bwMode="auto">
          <a:xfrm>
            <a:off x="6938903" y="2897806"/>
            <a:ext cx="2951162" cy="701675"/>
          </a:xfrm>
          <a:prstGeom prst="rect">
            <a:avLst/>
          </a:prstGeom>
          <a:noFill/>
          <a:ln w="38100" algn="ctr">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Arial" charset="0"/>
              </a:rPr>
              <a:t>Laboratory </a:t>
            </a:r>
          </a:p>
          <a:p>
            <a:pPr marL="0" marR="0" lvl="0" indent="0" algn="ctr" defTabSz="914400" rtl="0" eaLnBrk="1" fontAlgn="base" latinLnBrk="0" hangingPunct="1">
              <a:lnSpc>
                <a:spcPct val="100000"/>
              </a:lnSpc>
              <a:spcBef>
                <a:spcPct val="0"/>
              </a:spcBef>
              <a:spcAft>
                <a:spcPct val="0"/>
              </a:spcAft>
              <a:buClrTx/>
              <a:buSzTx/>
              <a:buFont typeface="Symbol" pitchFamily="18" charset="2"/>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Arial" charset="0"/>
              </a:rPr>
              <a:t>System</a:t>
            </a:r>
          </a:p>
        </p:txBody>
      </p:sp>
      <p:sp>
        <p:nvSpPr>
          <p:cNvPr id="24" name="Line 9">
            <a:extLst>
              <a:ext uri="{FF2B5EF4-FFF2-40B4-BE49-F238E27FC236}">
                <a16:creationId xmlns:a16="http://schemas.microsoft.com/office/drawing/2014/main" id="{18CD40BC-0C84-052B-5F6C-300BDE2E7EE1}"/>
              </a:ext>
            </a:extLst>
          </p:cNvPr>
          <p:cNvSpPr>
            <a:spLocks noChangeShapeType="1"/>
          </p:cNvSpPr>
          <p:nvPr/>
        </p:nvSpPr>
        <p:spPr bwMode="auto">
          <a:xfrm>
            <a:off x="6794440" y="2174601"/>
            <a:ext cx="575791" cy="432321"/>
          </a:xfrm>
          <a:prstGeom prst="line">
            <a:avLst/>
          </a:prstGeom>
          <a:noFill/>
          <a:ln w="63500">
            <a:solidFill>
              <a:srgbClr val="000000"/>
            </a:solidFill>
            <a:round/>
            <a:headEnd type="triangle" w="med" len="med"/>
            <a:tailEnd type="triangle" w="med" len="me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5" name="Line 10">
            <a:extLst>
              <a:ext uri="{FF2B5EF4-FFF2-40B4-BE49-F238E27FC236}">
                <a16:creationId xmlns:a16="http://schemas.microsoft.com/office/drawing/2014/main" id="{423299D7-7860-0B91-F51E-766F683075E5}"/>
              </a:ext>
            </a:extLst>
          </p:cNvPr>
          <p:cNvSpPr>
            <a:spLocks noChangeShapeType="1"/>
          </p:cNvSpPr>
          <p:nvPr/>
        </p:nvSpPr>
        <p:spPr bwMode="auto">
          <a:xfrm>
            <a:off x="3965551" y="3152771"/>
            <a:ext cx="2988000" cy="0"/>
          </a:xfrm>
          <a:prstGeom prst="line">
            <a:avLst/>
          </a:prstGeom>
          <a:noFill/>
          <a:ln w="63500">
            <a:solidFill>
              <a:srgbClr val="000000"/>
            </a:solidFill>
            <a:round/>
            <a:headEnd type="triangle" w="med" len="med"/>
            <a:tailEnd type="triangle" w="med" len="me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6" name="Oval 11">
            <a:extLst>
              <a:ext uri="{FF2B5EF4-FFF2-40B4-BE49-F238E27FC236}">
                <a16:creationId xmlns:a16="http://schemas.microsoft.com/office/drawing/2014/main" id="{D928DC60-75A5-3A1C-2645-4D18AC03E97E}"/>
              </a:ext>
            </a:extLst>
          </p:cNvPr>
          <p:cNvSpPr>
            <a:spLocks noChangeArrowheads="1"/>
          </p:cNvSpPr>
          <p:nvPr/>
        </p:nvSpPr>
        <p:spPr bwMode="auto">
          <a:xfrm>
            <a:off x="1033403" y="2504178"/>
            <a:ext cx="2879725" cy="1296000"/>
          </a:xfrm>
          <a:prstGeom prst="ellipse">
            <a:avLst/>
          </a:prstGeom>
          <a:noFill/>
          <a:ln w="38100" algn="ctr">
            <a:solidFill>
              <a:srgbClr val="006600"/>
            </a:solidFill>
            <a:round/>
            <a:headEnd/>
            <a:tailEnd/>
          </a:ln>
          <a:effectLst/>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7" name="Oval 12">
            <a:extLst>
              <a:ext uri="{FF2B5EF4-FFF2-40B4-BE49-F238E27FC236}">
                <a16:creationId xmlns:a16="http://schemas.microsoft.com/office/drawing/2014/main" id="{9006F821-F1C0-4649-7C07-7C983EC9DBF2}"/>
              </a:ext>
            </a:extLst>
          </p:cNvPr>
          <p:cNvSpPr>
            <a:spLocks noChangeArrowheads="1"/>
          </p:cNvSpPr>
          <p:nvPr/>
        </p:nvSpPr>
        <p:spPr bwMode="auto">
          <a:xfrm>
            <a:off x="3914715" y="1310922"/>
            <a:ext cx="2879725" cy="1296000"/>
          </a:xfrm>
          <a:prstGeom prst="ellipse">
            <a:avLst/>
          </a:prstGeom>
          <a:noFill/>
          <a:ln w="38100" algn="ctr">
            <a:solidFill>
              <a:srgbClr val="FF0000"/>
            </a:solidFill>
            <a:round/>
            <a:headEnd/>
            <a:tailEnd/>
          </a:ln>
          <a:effectLst/>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8" name="Oval 13">
            <a:extLst>
              <a:ext uri="{FF2B5EF4-FFF2-40B4-BE49-F238E27FC236}">
                <a16:creationId xmlns:a16="http://schemas.microsoft.com/office/drawing/2014/main" id="{392D634D-023F-0FDE-D286-65A6BF96BAB0}"/>
              </a:ext>
            </a:extLst>
          </p:cNvPr>
          <p:cNvSpPr>
            <a:spLocks noChangeArrowheads="1"/>
          </p:cNvSpPr>
          <p:nvPr/>
        </p:nvSpPr>
        <p:spPr bwMode="auto">
          <a:xfrm>
            <a:off x="7010340" y="2504178"/>
            <a:ext cx="2879725" cy="1296000"/>
          </a:xfrm>
          <a:prstGeom prst="ellipse">
            <a:avLst/>
          </a:prstGeom>
          <a:noFill/>
          <a:ln w="38100" algn="ctr">
            <a:solidFill>
              <a:srgbClr val="0000CC"/>
            </a:solidFill>
            <a:round/>
            <a:headEnd/>
            <a:tailEnd/>
          </a:ln>
          <a:effectLst/>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29" name="Line 14">
            <a:extLst>
              <a:ext uri="{FF2B5EF4-FFF2-40B4-BE49-F238E27FC236}">
                <a16:creationId xmlns:a16="http://schemas.microsoft.com/office/drawing/2014/main" id="{3FA5874A-909A-90EB-C860-15D6C3578BFD}"/>
              </a:ext>
            </a:extLst>
          </p:cNvPr>
          <p:cNvSpPr>
            <a:spLocks noChangeShapeType="1"/>
          </p:cNvSpPr>
          <p:nvPr/>
        </p:nvSpPr>
        <p:spPr bwMode="auto">
          <a:xfrm flipH="1">
            <a:off x="3337782" y="2156655"/>
            <a:ext cx="576932" cy="450268"/>
          </a:xfrm>
          <a:prstGeom prst="line">
            <a:avLst/>
          </a:prstGeom>
          <a:noFill/>
          <a:ln w="63500">
            <a:solidFill>
              <a:srgbClr val="000000"/>
            </a:solidFill>
            <a:round/>
            <a:headEnd type="triangle" w="med" len="med"/>
            <a:tailEnd type="triangle" w="med" len="me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30" name="Text Box 17">
            <a:extLst>
              <a:ext uri="{FF2B5EF4-FFF2-40B4-BE49-F238E27FC236}">
                <a16:creationId xmlns:a16="http://schemas.microsoft.com/office/drawing/2014/main" id="{60D5C0CD-4BAA-53F4-6375-3285D1B8A190}"/>
              </a:ext>
            </a:extLst>
          </p:cNvPr>
          <p:cNvSpPr txBox="1">
            <a:spLocks noChangeArrowheads="1"/>
          </p:cNvSpPr>
          <p:nvPr/>
        </p:nvSpPr>
        <p:spPr bwMode="auto">
          <a:xfrm>
            <a:off x="6290112" y="1193163"/>
            <a:ext cx="3816423" cy="276999"/>
          </a:xfrm>
          <a:prstGeom prst="rect">
            <a:avLst/>
          </a:prstGeom>
          <a:noFill/>
          <a:ln w="38100" cmpd="dbl"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charset="0"/>
                <a:ea typeface="+mn-ea"/>
                <a:cs typeface="Arial" charset="0"/>
              </a:rPr>
              <a:t>Remington, Drake, </a:t>
            </a:r>
            <a:r>
              <a:rPr kumimoji="0" lang="en-GB" sz="1200" b="1" i="0" u="none" strike="noStrike" kern="1200" cap="none" spc="0" normalizeH="0" baseline="0" noProof="0" dirty="0" err="1">
                <a:ln>
                  <a:noFill/>
                </a:ln>
                <a:solidFill>
                  <a:srgbClr val="000000"/>
                </a:solidFill>
                <a:effectLst/>
                <a:uLnTx/>
                <a:uFillTx/>
                <a:latin typeface="Arial" charset="0"/>
                <a:ea typeface="+mn-ea"/>
                <a:cs typeface="Arial" charset="0"/>
              </a:rPr>
              <a:t>Ryutov</a:t>
            </a:r>
            <a:r>
              <a:rPr kumimoji="0" lang="en-GB" sz="1200" b="1" i="0" u="none" strike="noStrike" kern="1200" cap="none" spc="0" normalizeH="0" baseline="0" noProof="0" dirty="0">
                <a:ln>
                  <a:noFill/>
                </a:ln>
                <a:solidFill>
                  <a:srgbClr val="000000"/>
                </a:solidFill>
                <a:effectLst/>
                <a:uLnTx/>
                <a:uFillTx/>
                <a:latin typeface="Arial" charset="0"/>
                <a:ea typeface="+mn-ea"/>
                <a:cs typeface="Arial" charset="0"/>
              </a:rPr>
              <a:t>, Rev. Mod  Phys., 2006</a:t>
            </a:r>
          </a:p>
        </p:txBody>
      </p:sp>
      <p:sp>
        <p:nvSpPr>
          <p:cNvPr id="6" name="AutoShape 4">
            <a:extLst>
              <a:ext uri="{FF2B5EF4-FFF2-40B4-BE49-F238E27FC236}">
                <a16:creationId xmlns:a16="http://schemas.microsoft.com/office/drawing/2014/main" id="{0633CC86-20C6-FA78-9DC4-CA449FDE150A}"/>
              </a:ext>
            </a:extLst>
          </p:cNvPr>
          <p:cNvSpPr>
            <a:spLocks noChangeArrowheads="1"/>
          </p:cNvSpPr>
          <p:nvPr/>
        </p:nvSpPr>
        <p:spPr bwMode="auto">
          <a:xfrm>
            <a:off x="6219765" y="5835892"/>
            <a:ext cx="142875" cy="71438"/>
          </a:xfrm>
          <a:prstGeom prst="rightArrow">
            <a:avLst>
              <a:gd name="adj1" fmla="val 50000"/>
              <a:gd name="adj2" fmla="val 50000"/>
            </a:avLst>
          </a:prstGeom>
          <a:noFill/>
          <a:ln w="38100" cmpd="dbl" algn="ctr">
            <a:noFill/>
            <a:miter lim="800000"/>
            <a:headEnd/>
            <a:tailEnd/>
          </a:ln>
          <a:effec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7" name="Text Box 8">
            <a:extLst>
              <a:ext uri="{FF2B5EF4-FFF2-40B4-BE49-F238E27FC236}">
                <a16:creationId xmlns:a16="http://schemas.microsoft.com/office/drawing/2014/main" id="{FACA2D78-5BED-0144-ACB3-0B570B9D0DC5}"/>
              </a:ext>
            </a:extLst>
          </p:cNvPr>
          <p:cNvSpPr txBox="1">
            <a:spLocks noChangeArrowheads="1"/>
          </p:cNvSpPr>
          <p:nvPr/>
        </p:nvSpPr>
        <p:spPr bwMode="auto">
          <a:xfrm>
            <a:off x="1465203" y="3934136"/>
            <a:ext cx="7850261" cy="400110"/>
          </a:xfrm>
          <a:prstGeom prst="rect">
            <a:avLst/>
          </a:prstGeom>
          <a:noFill/>
          <a:ln w="38100" cmpd="dbl" algn="ctr">
            <a:noFill/>
            <a:miter lim="800000"/>
            <a:headEnd/>
            <a:tailEnd/>
          </a:ln>
          <a:effectLst/>
        </p:spPr>
        <p:txBody>
          <a:bodyPr wrap="square">
            <a:spAutoFit/>
          </a:bodyPr>
          <a:lstStyle/>
          <a:p>
            <a:pPr marL="179388" marR="0" lvl="0" indent="-179388" algn="ctr" defTabSz="914400" rtl="0" eaLnBrk="1" fontAlgn="base" latinLnBrk="0" hangingPunct="1">
              <a:lnSpc>
                <a:spcPct val="100000"/>
              </a:lnSpc>
              <a:spcBef>
                <a:spcPts val="1200"/>
              </a:spcBef>
              <a:spcAft>
                <a:spcPct val="50000"/>
              </a:spcAft>
              <a:buClrTx/>
              <a:buSzTx/>
              <a:buFont typeface="Symbol" pitchFamily="18" charset="2"/>
              <a:buNone/>
              <a:tabLst/>
              <a:defRPr/>
            </a:pPr>
            <a:r>
              <a:rPr kumimoji="0" lang="en-GB" sz="2000" b="1" i="0" u="none" strike="noStrike" kern="1200" cap="none" spc="0" normalizeH="0" baseline="0" noProof="0" dirty="0">
                <a:ln>
                  <a:noFill/>
                </a:ln>
                <a:solidFill>
                  <a:srgbClr val="0000CC"/>
                </a:solidFill>
                <a:effectLst/>
                <a:uLnTx/>
                <a:uFillTx/>
                <a:latin typeface="Arial" charset="0"/>
                <a:ea typeface="+mn-ea"/>
                <a:cs typeface="Arial" charset="0"/>
              </a:rPr>
              <a:t>Scaled representation of astrophysical plasma dynamics:</a:t>
            </a:r>
            <a:endParaRPr kumimoji="0" lang="en-US" sz="2000" b="1" i="0" u="none" strike="noStrike" kern="1200" cap="none" spc="0" normalizeH="0" baseline="0" noProof="0" dirty="0">
              <a:ln>
                <a:noFill/>
              </a:ln>
              <a:solidFill>
                <a:srgbClr val="0000CC"/>
              </a:solidFill>
              <a:effectLst/>
              <a:uLnTx/>
              <a:uFillTx/>
              <a:latin typeface="Arial" charset="0"/>
              <a:ea typeface="+mn-ea"/>
              <a:cs typeface="Arial" charset="0"/>
            </a:endParaRPr>
          </a:p>
        </p:txBody>
      </p:sp>
      <p:sp>
        <p:nvSpPr>
          <p:cNvPr id="8" name="Text Box 8">
            <a:extLst>
              <a:ext uri="{FF2B5EF4-FFF2-40B4-BE49-F238E27FC236}">
                <a16:creationId xmlns:a16="http://schemas.microsoft.com/office/drawing/2014/main" id="{3DE83462-3B25-BF40-76C6-3CD0BCAE92AE}"/>
              </a:ext>
            </a:extLst>
          </p:cNvPr>
          <p:cNvSpPr txBox="1">
            <a:spLocks noChangeArrowheads="1"/>
          </p:cNvSpPr>
          <p:nvPr/>
        </p:nvSpPr>
        <p:spPr bwMode="auto">
          <a:xfrm>
            <a:off x="1322576" y="4468811"/>
            <a:ext cx="6265170" cy="646331"/>
          </a:xfrm>
          <a:prstGeom prst="rect">
            <a:avLst/>
          </a:prstGeom>
          <a:noFill/>
          <a:ln w="38100" cmpd="dbl" algn="ctr">
            <a:noFill/>
            <a:miter lim="800000"/>
            <a:headEnd/>
            <a:tailEnd/>
          </a:ln>
          <a:effectLst/>
        </p:spPr>
        <p:txBody>
          <a:bodyPr wrap="square">
            <a:spAutoFit/>
          </a:bodyPr>
          <a:lstStyle/>
          <a:p>
            <a:pPr marL="179388" marR="0" lvl="0" indent="-179388" algn="l" defTabSz="914400" rtl="0" eaLnBrk="1" fontAlgn="base" latinLnBrk="0" hangingPunct="1">
              <a:lnSpc>
                <a:spcPct val="100000"/>
              </a:lnSpc>
              <a:spcBef>
                <a:spcPct val="0"/>
              </a:spcBef>
              <a:spcAft>
                <a:spcPct val="45000"/>
              </a:spcAft>
              <a:buClrTx/>
              <a:buSzTx/>
              <a:buFont typeface="Symbol" pitchFamily="18" charset="2"/>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Arial" charset="0"/>
              </a:rPr>
              <a:t>Laboratory and astrophysical phenomena are described by the same set of equations</a:t>
            </a:r>
          </a:p>
        </p:txBody>
      </p:sp>
      <p:sp>
        <p:nvSpPr>
          <p:cNvPr id="9" name="Text Box 8">
            <a:extLst>
              <a:ext uri="{FF2B5EF4-FFF2-40B4-BE49-F238E27FC236}">
                <a16:creationId xmlns:a16="http://schemas.microsoft.com/office/drawing/2014/main" id="{D3BE7F5B-8901-A945-8F0E-5F2FE35BA88E}"/>
              </a:ext>
            </a:extLst>
          </p:cNvPr>
          <p:cNvSpPr txBox="1">
            <a:spLocks noChangeArrowheads="1"/>
          </p:cNvSpPr>
          <p:nvPr/>
        </p:nvSpPr>
        <p:spPr bwMode="auto">
          <a:xfrm>
            <a:off x="1322576" y="5731276"/>
            <a:ext cx="6356250" cy="369332"/>
          </a:xfrm>
          <a:prstGeom prst="rect">
            <a:avLst/>
          </a:prstGeom>
          <a:noFill/>
          <a:ln w="38100" cmpd="dbl" algn="ctr">
            <a:noFill/>
            <a:miter lim="800000"/>
            <a:headEnd/>
            <a:tailEnd/>
          </a:ln>
          <a:effectLst/>
        </p:spPr>
        <p:txBody>
          <a:bodyPr wrap="square">
            <a:spAutoFit/>
          </a:bodyPr>
          <a:lstStyle/>
          <a:p>
            <a:pPr marL="179388" marR="0" lvl="0" indent="-179388" algn="just" defTabSz="914400" rtl="0" eaLnBrk="1" fontAlgn="base" latinLnBrk="0" hangingPunct="1">
              <a:lnSpc>
                <a:spcPct val="100000"/>
              </a:lnSpc>
              <a:spcBef>
                <a:spcPct val="0"/>
              </a:spcBef>
              <a:spcAft>
                <a:spcPct val="45000"/>
              </a:spcAft>
              <a:buClrTx/>
              <a:buSzTx/>
              <a:buFont typeface="Symbol" pitchFamily="18" charset="2"/>
              <a:buChar char="·"/>
              <a:tabLst/>
              <a:defRPr/>
            </a:pPr>
            <a:r>
              <a:rPr kumimoji="0" lang="en-GB" sz="1800" b="1" i="0" u="none" strike="noStrike" kern="1200" cap="none" spc="0" normalizeH="0" baseline="0" noProof="0" dirty="0">
                <a:ln>
                  <a:noFill/>
                </a:ln>
                <a:solidFill>
                  <a:srgbClr val="000000"/>
                </a:solidFill>
                <a:effectLst/>
                <a:uLnTx/>
                <a:uFillTx/>
                <a:latin typeface="Arial" charset="0"/>
                <a:ea typeface="+mn-ea"/>
                <a:cs typeface="Arial" charset="0"/>
              </a:rPr>
              <a:t>Dimensionless numbers and similarity transformations</a:t>
            </a:r>
            <a:endParaRPr kumimoji="0" lang="en-US" sz="18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 name="Text Box 8">
            <a:extLst>
              <a:ext uri="{FF2B5EF4-FFF2-40B4-BE49-F238E27FC236}">
                <a16:creationId xmlns:a16="http://schemas.microsoft.com/office/drawing/2014/main" id="{734DF549-3D4E-12B6-E49F-53ED5D0D3B3A}"/>
              </a:ext>
            </a:extLst>
          </p:cNvPr>
          <p:cNvSpPr txBox="1">
            <a:spLocks noChangeArrowheads="1"/>
          </p:cNvSpPr>
          <p:nvPr/>
        </p:nvSpPr>
        <p:spPr bwMode="auto">
          <a:xfrm>
            <a:off x="8019469" y="4468811"/>
            <a:ext cx="2016075" cy="646331"/>
          </a:xfrm>
          <a:prstGeom prst="rect">
            <a:avLst/>
          </a:prstGeom>
          <a:noFill/>
          <a:ln w="38100" cmpd="dbl"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charset="0"/>
                <a:ea typeface="+mn-ea"/>
                <a:cs typeface="Arial" charset="0"/>
              </a:rPr>
              <a:t>ideal MHD: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Arial" charset="0"/>
                <a:ea typeface="+mn-ea"/>
                <a:cs typeface="Arial" charset="0"/>
              </a:rPr>
              <a:t>Rm</a:t>
            </a:r>
            <a:r>
              <a:rPr kumimoji="0" lang="en-US" sz="1800" b="1" i="0" u="none" strike="noStrike" kern="1200" cap="none" spc="0" normalizeH="0" baseline="0" noProof="0" dirty="0">
                <a:ln>
                  <a:noFill/>
                </a:ln>
                <a:solidFill>
                  <a:srgbClr val="FF0000"/>
                </a:solidFill>
                <a:effectLst/>
                <a:uLnTx/>
                <a:uFillTx/>
                <a:latin typeface="Arial" charset="0"/>
                <a:ea typeface="+mn-ea"/>
                <a:cs typeface="Arial" charset="0"/>
              </a:rPr>
              <a:t> &gt;&gt;1; </a:t>
            </a:r>
            <a:r>
              <a:rPr kumimoji="0" lang="en-US" sz="1800" b="1" i="1" u="none" strike="noStrike" kern="1200" cap="none" spc="0" normalizeH="0" baseline="0" noProof="0" dirty="0">
                <a:ln>
                  <a:noFill/>
                </a:ln>
                <a:solidFill>
                  <a:srgbClr val="FF0000"/>
                </a:solidFill>
                <a:effectLst/>
                <a:uLnTx/>
                <a:uFillTx/>
                <a:latin typeface="Arial" charset="0"/>
                <a:ea typeface="+mn-ea"/>
                <a:cs typeface="Arial" charset="0"/>
              </a:rPr>
              <a:t>Re</a:t>
            </a:r>
            <a:r>
              <a:rPr kumimoji="0" lang="en-US" sz="1800" b="1" i="0" u="none" strike="noStrike" kern="1200" cap="none" spc="0" normalizeH="0" baseline="0" noProof="0" dirty="0">
                <a:ln>
                  <a:noFill/>
                </a:ln>
                <a:solidFill>
                  <a:srgbClr val="FF0000"/>
                </a:solidFill>
                <a:effectLst/>
                <a:uLnTx/>
                <a:uFillTx/>
                <a:latin typeface="Arial" charset="0"/>
                <a:ea typeface="+mn-ea"/>
                <a:cs typeface="Arial" charset="0"/>
              </a:rPr>
              <a:t> &gt;&gt;1 </a:t>
            </a:r>
          </a:p>
        </p:txBody>
      </p:sp>
      <p:sp>
        <p:nvSpPr>
          <p:cNvPr id="11" name="Text Box 8">
            <a:extLst>
              <a:ext uri="{FF2B5EF4-FFF2-40B4-BE49-F238E27FC236}">
                <a16:creationId xmlns:a16="http://schemas.microsoft.com/office/drawing/2014/main" id="{BC16EEC1-FD77-00AF-9980-8EE710D51C08}"/>
              </a:ext>
            </a:extLst>
          </p:cNvPr>
          <p:cNvSpPr txBox="1">
            <a:spLocks noChangeArrowheads="1"/>
          </p:cNvSpPr>
          <p:nvPr/>
        </p:nvSpPr>
        <p:spPr bwMode="auto">
          <a:xfrm>
            <a:off x="1322576" y="5187068"/>
            <a:ext cx="6409010" cy="369332"/>
          </a:xfrm>
          <a:prstGeom prst="rect">
            <a:avLst/>
          </a:prstGeom>
          <a:noFill/>
          <a:ln w="38100" cmpd="dbl" algn="ctr">
            <a:noFill/>
            <a:miter lim="800000"/>
            <a:headEnd/>
            <a:tailEnd/>
          </a:ln>
          <a:effectLst/>
        </p:spPr>
        <p:txBody>
          <a:bodyPr wrap="square">
            <a:spAutoFit/>
          </a:bodyPr>
          <a:lstStyle/>
          <a:p>
            <a:pPr marL="179388" marR="0" lvl="0" indent="-179388" algn="just" defTabSz="914400" rtl="0" eaLnBrk="1" fontAlgn="base" latinLnBrk="0" hangingPunct="1">
              <a:lnSpc>
                <a:spcPct val="100000"/>
              </a:lnSpc>
              <a:spcBef>
                <a:spcPct val="0"/>
              </a:spcBef>
              <a:spcAft>
                <a:spcPct val="45000"/>
              </a:spcAft>
              <a:buClrTx/>
              <a:buSzTx/>
              <a:buFont typeface="Symbol" pitchFamily="18" charset="2"/>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Arial" charset="0"/>
              </a:rPr>
              <a:t>Creating appropriate initial conditions (morphology)</a:t>
            </a:r>
          </a:p>
        </p:txBody>
      </p:sp>
      <p:sp>
        <p:nvSpPr>
          <p:cNvPr id="12" name="Text Box 8">
            <a:extLst>
              <a:ext uri="{FF2B5EF4-FFF2-40B4-BE49-F238E27FC236}">
                <a16:creationId xmlns:a16="http://schemas.microsoft.com/office/drawing/2014/main" id="{3FF01B44-3418-97D0-0A51-6FB269FC2394}"/>
              </a:ext>
            </a:extLst>
          </p:cNvPr>
          <p:cNvSpPr txBox="1">
            <a:spLocks noChangeArrowheads="1"/>
          </p:cNvSpPr>
          <p:nvPr/>
        </p:nvSpPr>
        <p:spPr bwMode="auto">
          <a:xfrm>
            <a:off x="8168490" y="5700498"/>
            <a:ext cx="1486816" cy="400110"/>
          </a:xfrm>
          <a:prstGeom prst="rect">
            <a:avLst/>
          </a:prstGeom>
          <a:noFill/>
          <a:ln w="38100" cmpd="dbl" algn="ctr">
            <a:noFill/>
            <a:miter lim="800000"/>
            <a:headEnd/>
            <a:tailEnd/>
          </a:ln>
          <a:effectLst/>
        </p:spPr>
        <p:txBody>
          <a:bodyPr wrap="square">
            <a:spAutoFit/>
          </a:bodyPr>
          <a:lstStyle/>
          <a:p>
            <a:pPr marL="0" marR="0" lvl="0" indent="0" algn="just" defTabSz="914400" rtl="0" eaLnBrk="1" fontAlgn="base" latinLnBrk="0" hangingPunct="1">
              <a:lnSpc>
                <a:spcPct val="100000"/>
              </a:lnSpc>
              <a:spcBef>
                <a:spcPct val="0"/>
              </a:spcBef>
              <a:spcAft>
                <a:spcPct val="45000"/>
              </a:spcAft>
              <a:buClrTx/>
              <a:buSzTx/>
              <a:buFontTx/>
              <a:buNone/>
              <a:tabLst/>
              <a:defRPr/>
            </a:pPr>
            <a:r>
              <a:rPr kumimoji="0" lang="en-GB" sz="1800" b="1" i="0" u="none" strike="noStrike" kern="1200" cap="none" spc="0" normalizeH="0" baseline="0" noProof="0" dirty="0">
                <a:ln>
                  <a:noFill/>
                </a:ln>
                <a:solidFill>
                  <a:srgbClr val="0000CC"/>
                </a:solidFill>
                <a:effectLst/>
                <a:uLnTx/>
                <a:uFillTx/>
                <a:latin typeface="Arial" charset="0"/>
                <a:ea typeface="+mn-ea"/>
                <a:cs typeface="Arial" charset="0"/>
              </a:rPr>
              <a:t>(M</a:t>
            </a:r>
            <a:r>
              <a:rPr kumimoji="0" lang="en-GB" sz="1800" b="1" i="0" u="none" strike="noStrike" kern="1200" cap="none" spc="0" normalizeH="0" baseline="-25000" noProof="0" dirty="0">
                <a:ln>
                  <a:noFill/>
                </a:ln>
                <a:solidFill>
                  <a:srgbClr val="0000CC"/>
                </a:solidFill>
                <a:effectLst/>
                <a:uLnTx/>
                <a:uFillTx/>
                <a:latin typeface="Arial" charset="0"/>
                <a:ea typeface="+mn-ea"/>
                <a:cs typeface="Arial" charset="0"/>
              </a:rPr>
              <a:t>S</a:t>
            </a:r>
            <a:r>
              <a:rPr kumimoji="0" lang="en-GB" sz="1800" b="1" i="0" u="none" strike="noStrike" kern="1200" cap="none" spc="0" normalizeH="0" baseline="0" noProof="0" dirty="0">
                <a:ln>
                  <a:noFill/>
                </a:ln>
                <a:solidFill>
                  <a:srgbClr val="0000CC"/>
                </a:solidFill>
                <a:effectLst/>
                <a:uLnTx/>
                <a:uFillTx/>
                <a:latin typeface="Arial" charset="0"/>
                <a:ea typeface="+mn-ea"/>
                <a:cs typeface="Arial" charset="0"/>
              </a:rPr>
              <a:t>,  M</a:t>
            </a:r>
            <a:r>
              <a:rPr kumimoji="0" lang="en-GB" sz="1800" b="1" i="0" u="none" strike="noStrike" kern="1200" cap="none" spc="0" normalizeH="0" baseline="-25000" noProof="0" dirty="0">
                <a:ln>
                  <a:noFill/>
                </a:ln>
                <a:solidFill>
                  <a:srgbClr val="0000CC"/>
                </a:solidFill>
                <a:effectLst/>
                <a:uLnTx/>
                <a:uFillTx/>
                <a:latin typeface="Arial" charset="0"/>
                <a:ea typeface="+mn-ea"/>
                <a:cs typeface="Arial" charset="0"/>
              </a:rPr>
              <a:t>A</a:t>
            </a:r>
            <a:r>
              <a:rPr kumimoji="0" lang="en-GB" sz="1800" b="1" i="0" u="none" strike="noStrike" kern="1200" cap="none" spc="0" normalizeH="0" baseline="0" noProof="0" dirty="0">
                <a:ln>
                  <a:noFill/>
                </a:ln>
                <a:solidFill>
                  <a:srgbClr val="0000CC"/>
                </a:solidFill>
                <a:effectLst/>
                <a:uLnTx/>
                <a:uFillTx/>
                <a:latin typeface="Arial" charset="0"/>
                <a:ea typeface="+mn-ea"/>
                <a:cs typeface="Arial" charset="0"/>
              </a:rPr>
              <a:t>, </a:t>
            </a:r>
            <a:r>
              <a:rPr kumimoji="0" lang="en-GB" sz="2000" b="1" i="1" u="none" strike="noStrike" kern="1200" cap="none" spc="0" normalizeH="0" baseline="0" noProof="0" dirty="0">
                <a:ln>
                  <a:noFill/>
                </a:ln>
                <a:solidFill>
                  <a:srgbClr val="0000CC"/>
                </a:solidFill>
                <a:effectLst/>
                <a:uLnTx/>
                <a:uFillTx/>
                <a:latin typeface="Symbol" panose="05050102010706020507" pitchFamily="18" charset="2"/>
                <a:ea typeface="+mn-ea"/>
                <a:cs typeface="Arial" charset="0"/>
              </a:rPr>
              <a:t>b</a:t>
            </a:r>
            <a:r>
              <a:rPr kumimoji="0" lang="en-GB" sz="1800" b="1" i="0" u="none" strike="noStrike" kern="1200" cap="none" spc="0" normalizeH="0" baseline="0" noProof="0" dirty="0">
                <a:ln>
                  <a:noFill/>
                </a:ln>
                <a:solidFill>
                  <a:srgbClr val="0000CC"/>
                </a:solidFill>
                <a:effectLst/>
                <a:uLnTx/>
                <a:uFillTx/>
                <a:latin typeface="Arial" charset="0"/>
                <a:ea typeface="+mn-ea"/>
                <a:cs typeface="Arial" charset="0"/>
              </a:rPr>
              <a:t> )</a:t>
            </a:r>
            <a:endParaRPr kumimoji="0" lang="en-US" sz="1800" b="1" i="0" u="none" strike="noStrike" kern="1200" cap="none" spc="0" normalizeH="0" baseline="0" noProof="0" dirty="0">
              <a:ln>
                <a:noFill/>
              </a:ln>
              <a:solidFill>
                <a:srgbClr val="0000CC"/>
              </a:solidFill>
              <a:effectLst/>
              <a:uLnTx/>
              <a:uFillTx/>
              <a:latin typeface="Arial" charset="0"/>
              <a:ea typeface="+mn-ea"/>
              <a:cs typeface="Arial" charset="0"/>
            </a:endParaRPr>
          </a:p>
        </p:txBody>
      </p:sp>
      <p:sp>
        <p:nvSpPr>
          <p:cNvPr id="13" name="Text Box 8">
            <a:extLst>
              <a:ext uri="{FF2B5EF4-FFF2-40B4-BE49-F238E27FC236}">
                <a16:creationId xmlns:a16="http://schemas.microsoft.com/office/drawing/2014/main" id="{951D10BF-4986-9B14-06FB-B86CEBE2E68B}"/>
              </a:ext>
            </a:extLst>
          </p:cNvPr>
          <p:cNvSpPr txBox="1">
            <a:spLocks noChangeArrowheads="1"/>
          </p:cNvSpPr>
          <p:nvPr/>
        </p:nvSpPr>
        <p:spPr bwMode="auto">
          <a:xfrm>
            <a:off x="1465203" y="6175444"/>
            <a:ext cx="8731420" cy="400110"/>
          </a:xfrm>
          <a:prstGeom prst="rect">
            <a:avLst/>
          </a:prstGeom>
          <a:noFill/>
          <a:ln w="38100" cmpd="dbl"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4500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Arial" charset="0"/>
                <a:ea typeface="+mn-ea"/>
                <a:cs typeface="Arial" charset="0"/>
              </a:rPr>
              <a:t>Lab experiment reproducing the </a:t>
            </a:r>
            <a:r>
              <a:rPr kumimoji="0" lang="en-GB" sz="2000" b="1" i="0" u="sng" strike="noStrike" kern="1200" cap="none" spc="0" normalizeH="0" baseline="0" noProof="0" dirty="0">
                <a:ln>
                  <a:noFill/>
                </a:ln>
                <a:solidFill>
                  <a:srgbClr val="FF0000"/>
                </a:solidFill>
                <a:effectLst/>
                <a:uLnTx/>
                <a:uFillTx/>
                <a:latin typeface="Arial" charset="0"/>
                <a:ea typeface="+mn-ea"/>
                <a:cs typeface="Arial" charset="0"/>
              </a:rPr>
              <a:t>evolution</a:t>
            </a:r>
            <a:r>
              <a:rPr kumimoji="0" lang="en-GB" sz="2000" b="1" i="0" u="none" strike="noStrike" kern="1200" cap="none" spc="0" normalizeH="0" baseline="0" noProof="0" dirty="0">
                <a:ln>
                  <a:noFill/>
                </a:ln>
                <a:solidFill>
                  <a:srgbClr val="FF0000"/>
                </a:solidFill>
                <a:effectLst/>
                <a:uLnTx/>
                <a:uFillTx/>
                <a:latin typeface="Arial" charset="0"/>
                <a:ea typeface="+mn-ea"/>
                <a:cs typeface="Arial" charset="0"/>
              </a:rPr>
              <a:t> of an astrophysical system</a:t>
            </a:r>
            <a:endParaRPr kumimoji="0" lang="en-US" sz="2000" b="1" i="0" u="none" strike="noStrike" kern="1200" cap="none" spc="0" normalizeH="0" baseline="0" noProof="0" dirty="0">
              <a:ln>
                <a:noFill/>
              </a:ln>
              <a:solidFill>
                <a:srgbClr val="FF0000"/>
              </a:solidFill>
              <a:effectLst/>
              <a:uLnTx/>
              <a:uFillTx/>
              <a:latin typeface="Arial" charset="0"/>
              <a:ea typeface="+mn-ea"/>
              <a:cs typeface="Arial" charset="0"/>
            </a:endParaRPr>
          </a:p>
        </p:txBody>
      </p:sp>
    </p:spTree>
    <p:extLst>
      <p:ext uri="{BB962C8B-B14F-4D97-AF65-F5344CB8AC3E}">
        <p14:creationId xmlns:p14="http://schemas.microsoft.com/office/powerpoint/2010/main" val="2222668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02EB2-2750-AEAC-AB90-C7E880DBF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85E12-E21B-064A-10BF-50089BF1E8D6}"/>
              </a:ext>
            </a:extLst>
          </p:cNvPr>
          <p:cNvSpPr>
            <a:spLocks noGrp="1"/>
          </p:cNvSpPr>
          <p:nvPr>
            <p:ph type="title"/>
          </p:nvPr>
        </p:nvSpPr>
        <p:spPr/>
        <p:txBody>
          <a:bodyPr>
            <a:normAutofit/>
          </a:bodyPr>
          <a:lstStyle/>
          <a:p>
            <a:r>
              <a:rPr lang="en-GB" dirty="0"/>
              <a:t>Hydrodynamic and magnetohydrodynamic flows often behave similarly despite their size</a:t>
            </a:r>
          </a:p>
        </p:txBody>
      </p:sp>
      <p:sp>
        <p:nvSpPr>
          <p:cNvPr id="3" name="Footer Placeholder 2">
            <a:extLst>
              <a:ext uri="{FF2B5EF4-FFF2-40B4-BE49-F238E27FC236}">
                <a16:creationId xmlns:a16="http://schemas.microsoft.com/office/drawing/2014/main" id="{DF3635E1-4095-A12D-1F75-2FD87DEB6D15}"/>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558C99F7-48FD-4380-5FA8-66BE839B99A7}"/>
              </a:ext>
            </a:extLst>
          </p:cNvPr>
          <p:cNvSpPr>
            <a:spLocks noGrp="1"/>
          </p:cNvSpPr>
          <p:nvPr>
            <p:ph type="sldNum" sz="quarter" idx="12"/>
          </p:nvPr>
        </p:nvSpPr>
        <p:spPr/>
        <p:txBody>
          <a:bodyPr/>
          <a:lstStyle/>
          <a:p>
            <a:fld id="{1BA9ABE8-007A-42E6-BCD2-67A13D129B58}" type="slidenum">
              <a:rPr lang="en-GB" smtClean="0"/>
              <a:t>14</a:t>
            </a:fld>
            <a:endParaRPr lang="en-GB"/>
          </a:p>
        </p:txBody>
      </p:sp>
      <p:sp>
        <p:nvSpPr>
          <p:cNvPr id="5" name="Text Placeholder 4">
            <a:extLst>
              <a:ext uri="{FF2B5EF4-FFF2-40B4-BE49-F238E27FC236}">
                <a16:creationId xmlns:a16="http://schemas.microsoft.com/office/drawing/2014/main" id="{AD32360A-2FEF-C049-1D0E-87F5D30DEA3F}"/>
              </a:ext>
            </a:extLst>
          </p:cNvPr>
          <p:cNvSpPr>
            <a:spLocks noGrp="1"/>
          </p:cNvSpPr>
          <p:nvPr>
            <p:ph type="body" sz="quarter" idx="13"/>
          </p:nvPr>
        </p:nvSpPr>
        <p:spPr/>
        <p:txBody>
          <a:bodyPr/>
          <a:lstStyle/>
          <a:p>
            <a:r>
              <a:rPr lang="en-GB" i="0" dirty="0"/>
              <a:t>Introduction: MHD scaling</a:t>
            </a:r>
          </a:p>
        </p:txBody>
      </p:sp>
      <p:pic>
        <p:nvPicPr>
          <p:cNvPr id="6" name="Karman Vortex street behind an airfoil (NACA 4412)">
            <a:hlinkClick r:id="" action="ppaction://media"/>
            <a:extLst>
              <a:ext uri="{FF2B5EF4-FFF2-40B4-BE49-F238E27FC236}">
                <a16:creationId xmlns:a16="http://schemas.microsoft.com/office/drawing/2014/main" id="{B2A57C91-7D55-6C25-EACF-B0A2740D88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4269" y="1948001"/>
            <a:ext cx="6579015" cy="3700696"/>
          </a:xfrm>
          <a:prstGeom prst="rect">
            <a:avLst/>
          </a:prstGeom>
        </p:spPr>
      </p:pic>
      <p:sp>
        <p:nvSpPr>
          <p:cNvPr id="7" name="TextBox 6">
            <a:extLst>
              <a:ext uri="{FF2B5EF4-FFF2-40B4-BE49-F238E27FC236}">
                <a16:creationId xmlns:a16="http://schemas.microsoft.com/office/drawing/2014/main" id="{8E45771D-B6DB-2544-7821-C79DEC64A0D1}"/>
              </a:ext>
            </a:extLst>
          </p:cNvPr>
          <p:cNvSpPr txBox="1"/>
          <p:nvPr/>
        </p:nvSpPr>
        <p:spPr>
          <a:xfrm>
            <a:off x="404268" y="1457797"/>
            <a:ext cx="6571927" cy="369332"/>
          </a:xfrm>
          <a:prstGeom prst="rect">
            <a:avLst/>
          </a:prstGeom>
          <a:noFill/>
        </p:spPr>
        <p:txBody>
          <a:bodyPr wrap="square" rtlCol="0">
            <a:spAutoFit/>
          </a:bodyPr>
          <a:lstStyle/>
          <a:p>
            <a:pPr algn="ctr"/>
            <a:r>
              <a:rPr lang="en-GB" b="1" dirty="0">
                <a:solidFill>
                  <a:srgbClr val="C00000"/>
                </a:solidFill>
              </a:rPr>
              <a:t>Von Karman vortex street in a wind tunnel</a:t>
            </a:r>
          </a:p>
        </p:txBody>
      </p:sp>
      <p:sp>
        <p:nvSpPr>
          <p:cNvPr id="8" name="TextBox 7">
            <a:extLst>
              <a:ext uri="{FF2B5EF4-FFF2-40B4-BE49-F238E27FC236}">
                <a16:creationId xmlns:a16="http://schemas.microsoft.com/office/drawing/2014/main" id="{5CEFB4C6-C846-EA4D-0647-05D4AEA5E361}"/>
              </a:ext>
            </a:extLst>
          </p:cNvPr>
          <p:cNvSpPr txBox="1"/>
          <p:nvPr/>
        </p:nvSpPr>
        <p:spPr>
          <a:xfrm>
            <a:off x="404268" y="5690065"/>
            <a:ext cx="3429144" cy="261610"/>
          </a:xfrm>
          <a:prstGeom prst="rect">
            <a:avLst/>
          </a:prstGeom>
          <a:noFill/>
        </p:spPr>
        <p:txBody>
          <a:bodyPr wrap="none" rtlCol="0">
            <a:spAutoFit/>
          </a:bodyPr>
          <a:lstStyle/>
          <a:p>
            <a:r>
              <a:rPr lang="en-GB" sz="1100" dirty="0"/>
              <a:t>Credit: Sarwesh Narayan Parbat’s </a:t>
            </a:r>
            <a:r>
              <a:rPr lang="en-GB" sz="1100" dirty="0" err="1"/>
              <a:t>Youtube</a:t>
            </a:r>
            <a:r>
              <a:rPr lang="en-GB" sz="1100" dirty="0"/>
              <a:t> channel </a:t>
            </a:r>
          </a:p>
        </p:txBody>
      </p:sp>
      <p:grpSp>
        <p:nvGrpSpPr>
          <p:cNvPr id="11" name="Group 10">
            <a:extLst>
              <a:ext uri="{FF2B5EF4-FFF2-40B4-BE49-F238E27FC236}">
                <a16:creationId xmlns:a16="http://schemas.microsoft.com/office/drawing/2014/main" id="{1E13F726-611D-5543-6D9C-8FA7812A137A}"/>
              </a:ext>
            </a:extLst>
          </p:cNvPr>
          <p:cNvGrpSpPr/>
          <p:nvPr/>
        </p:nvGrpSpPr>
        <p:grpSpPr>
          <a:xfrm>
            <a:off x="7859862" y="1131735"/>
            <a:ext cx="3893919" cy="5479088"/>
            <a:chOff x="7859862" y="1131735"/>
            <a:chExt cx="3893919" cy="5479088"/>
          </a:xfrm>
        </p:grpSpPr>
        <p:pic>
          <p:nvPicPr>
            <p:cNvPr id="12" name="Picture 2" descr="undefined">
              <a:extLst>
                <a:ext uri="{FF2B5EF4-FFF2-40B4-BE49-F238E27FC236}">
                  <a16:creationId xmlns:a16="http://schemas.microsoft.com/office/drawing/2014/main" id="{A9F934AD-1030-C49D-A234-7F69AFD0CE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434"/>
            <a:stretch/>
          </p:blipFill>
          <p:spPr bwMode="auto">
            <a:xfrm>
              <a:off x="7859862" y="1741794"/>
              <a:ext cx="3738533" cy="48690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9B86F8F-89C7-B749-A110-0C3040D965E8}"/>
                </a:ext>
              </a:extLst>
            </p:cNvPr>
            <p:cNvSpPr txBox="1"/>
            <p:nvPr/>
          </p:nvSpPr>
          <p:spPr>
            <a:xfrm>
              <a:off x="8184994" y="1131735"/>
              <a:ext cx="3088268" cy="646331"/>
            </a:xfrm>
            <a:prstGeom prst="rect">
              <a:avLst/>
            </a:prstGeom>
            <a:noFill/>
          </p:spPr>
          <p:txBody>
            <a:bodyPr wrap="square" rtlCol="0">
              <a:spAutoFit/>
            </a:bodyPr>
            <a:lstStyle/>
            <a:p>
              <a:pPr algn="ctr"/>
              <a:r>
                <a:rPr lang="en-GB" b="1" dirty="0">
                  <a:solidFill>
                    <a:srgbClr val="0000FF"/>
                  </a:solidFill>
                </a:rPr>
                <a:t>Von Karman vortex street in the atmosphere</a:t>
              </a:r>
            </a:p>
          </p:txBody>
        </p:sp>
        <p:sp>
          <p:nvSpPr>
            <p:cNvPr id="14" name="TextBox 13">
              <a:extLst>
                <a:ext uri="{FF2B5EF4-FFF2-40B4-BE49-F238E27FC236}">
                  <a16:creationId xmlns:a16="http://schemas.microsoft.com/office/drawing/2014/main" id="{EC37C1BD-7F16-DFAF-91A9-477BED76D8E5}"/>
                </a:ext>
              </a:extLst>
            </p:cNvPr>
            <p:cNvSpPr txBox="1"/>
            <p:nvPr/>
          </p:nvSpPr>
          <p:spPr>
            <a:xfrm>
              <a:off x="9079778" y="6313679"/>
              <a:ext cx="2536466" cy="261610"/>
            </a:xfrm>
            <a:prstGeom prst="rect">
              <a:avLst/>
            </a:prstGeom>
            <a:noFill/>
          </p:spPr>
          <p:txBody>
            <a:bodyPr wrap="square" rtlCol="0">
              <a:spAutoFit/>
            </a:bodyPr>
            <a:lstStyle/>
            <a:p>
              <a:pPr algn="r"/>
              <a:r>
                <a:rPr lang="en-GB" sz="1100" dirty="0"/>
                <a:t>Credit: Bob </a:t>
              </a:r>
              <a:r>
                <a:rPr lang="en-GB" sz="1100" dirty="0" err="1"/>
                <a:t>Cahalan</a:t>
              </a:r>
              <a:r>
                <a:rPr lang="en-GB" sz="1100" dirty="0"/>
                <a:t> (NASA)</a:t>
              </a:r>
            </a:p>
          </p:txBody>
        </p:sp>
        <p:sp>
          <p:nvSpPr>
            <p:cNvPr id="15" name="TextBox 14">
              <a:extLst>
                <a:ext uri="{FF2B5EF4-FFF2-40B4-BE49-F238E27FC236}">
                  <a16:creationId xmlns:a16="http://schemas.microsoft.com/office/drawing/2014/main" id="{020690AD-345E-8251-B9EF-03863198A420}"/>
                </a:ext>
              </a:extLst>
            </p:cNvPr>
            <p:cNvSpPr txBox="1"/>
            <p:nvPr/>
          </p:nvSpPr>
          <p:spPr>
            <a:xfrm>
              <a:off x="9417486" y="5673004"/>
              <a:ext cx="2336295" cy="523220"/>
            </a:xfrm>
            <a:prstGeom prst="rect">
              <a:avLst/>
            </a:prstGeom>
            <a:noFill/>
          </p:spPr>
          <p:txBody>
            <a:bodyPr wrap="square" rtlCol="0">
              <a:spAutoFit/>
            </a:bodyPr>
            <a:lstStyle/>
            <a:p>
              <a:pPr algn="ctr"/>
              <a:r>
                <a:rPr lang="en-GB" sz="1400" dirty="0"/>
                <a:t>Juan Fernandez Island (Chile)</a:t>
              </a:r>
            </a:p>
          </p:txBody>
        </p:sp>
        <p:cxnSp>
          <p:nvCxnSpPr>
            <p:cNvPr id="16" name="Straight Arrow Connector 15">
              <a:extLst>
                <a:ext uri="{FF2B5EF4-FFF2-40B4-BE49-F238E27FC236}">
                  <a16:creationId xmlns:a16="http://schemas.microsoft.com/office/drawing/2014/main" id="{2608D6DA-A5D8-12A0-7E09-16B7DF446239}"/>
                </a:ext>
              </a:extLst>
            </p:cNvPr>
            <p:cNvCxnSpPr>
              <a:cxnSpLocks/>
            </p:cNvCxnSpPr>
            <p:nvPr/>
          </p:nvCxnSpPr>
          <p:spPr>
            <a:xfrm flipH="1">
              <a:off x="8482742" y="5907296"/>
              <a:ext cx="1044040" cy="316046"/>
            </a:xfrm>
            <a:prstGeom prst="straightConnector1">
              <a:avLst/>
            </a:prstGeom>
            <a:ln w="22225">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0F7EE47-3240-6AFD-1E4C-5AB04CA60A54}"/>
              </a:ext>
            </a:extLst>
          </p:cNvPr>
          <p:cNvGrpSpPr/>
          <p:nvPr/>
        </p:nvGrpSpPr>
        <p:grpSpPr>
          <a:xfrm>
            <a:off x="4338535" y="2044976"/>
            <a:ext cx="6455924" cy="703501"/>
            <a:chOff x="4338535" y="2044976"/>
            <a:chExt cx="6455924" cy="703501"/>
          </a:xfrm>
        </p:grpSpPr>
        <p:sp>
          <p:nvSpPr>
            <p:cNvPr id="19" name="Oval 18">
              <a:extLst>
                <a:ext uri="{FF2B5EF4-FFF2-40B4-BE49-F238E27FC236}">
                  <a16:creationId xmlns:a16="http://schemas.microsoft.com/office/drawing/2014/main" id="{24FB74EC-ABDD-3974-3EC1-EB51409552BD}"/>
                </a:ext>
              </a:extLst>
            </p:cNvPr>
            <p:cNvSpPr/>
            <p:nvPr/>
          </p:nvSpPr>
          <p:spPr>
            <a:xfrm>
              <a:off x="4338535" y="2062179"/>
              <a:ext cx="2266544" cy="686298"/>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Centimeters, seconds</a:t>
              </a:r>
            </a:p>
          </p:txBody>
        </p:sp>
        <p:sp>
          <p:nvSpPr>
            <p:cNvPr id="21" name="Oval 20">
              <a:extLst>
                <a:ext uri="{FF2B5EF4-FFF2-40B4-BE49-F238E27FC236}">
                  <a16:creationId xmlns:a16="http://schemas.microsoft.com/office/drawing/2014/main" id="{DFCE56AB-E015-4353-7063-2939534E5EF6}"/>
                </a:ext>
              </a:extLst>
            </p:cNvPr>
            <p:cNvSpPr/>
            <p:nvPr/>
          </p:nvSpPr>
          <p:spPr>
            <a:xfrm>
              <a:off x="8713836" y="2044976"/>
              <a:ext cx="2080623" cy="686298"/>
            </a:xfrm>
            <a:prstGeom prst="ellipse">
              <a:avLst/>
            </a:prstGeom>
            <a:solidFill>
              <a:schemeClr val="bg1"/>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Kilometers, hours</a:t>
              </a:r>
            </a:p>
          </p:txBody>
        </p:sp>
        <p:sp>
          <p:nvSpPr>
            <p:cNvPr id="22" name="Arrow: Right 21">
              <a:extLst>
                <a:ext uri="{FF2B5EF4-FFF2-40B4-BE49-F238E27FC236}">
                  <a16:creationId xmlns:a16="http://schemas.microsoft.com/office/drawing/2014/main" id="{B4507F81-5A65-C900-96E9-EE3684390C5A}"/>
                </a:ext>
              </a:extLst>
            </p:cNvPr>
            <p:cNvSpPr/>
            <p:nvPr/>
          </p:nvSpPr>
          <p:spPr>
            <a:xfrm>
              <a:off x="6625257" y="2115766"/>
              <a:ext cx="2080623" cy="54961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Factor x10,000</a:t>
              </a:r>
            </a:p>
          </p:txBody>
        </p:sp>
      </p:grpSp>
    </p:spTree>
    <p:extLst>
      <p:ext uri="{BB962C8B-B14F-4D97-AF65-F5344CB8AC3E}">
        <p14:creationId xmlns:p14="http://schemas.microsoft.com/office/powerpoint/2010/main" val="2221141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00D24-7B61-D490-8E9B-DFFB7604B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694DC-D92E-80DB-D11D-66BE00BB724B}"/>
              </a:ext>
            </a:extLst>
          </p:cNvPr>
          <p:cNvSpPr>
            <a:spLocks noGrp="1"/>
          </p:cNvSpPr>
          <p:nvPr>
            <p:ph type="title"/>
          </p:nvPr>
        </p:nvSpPr>
        <p:spPr/>
        <p:txBody>
          <a:bodyPr>
            <a:normAutofit/>
          </a:bodyPr>
          <a:lstStyle/>
          <a:p>
            <a:r>
              <a:rPr lang="en-GB" dirty="0"/>
              <a:t>A plasma can be treated as a fluid when the particles within are localized</a:t>
            </a:r>
          </a:p>
        </p:txBody>
      </p:sp>
      <p:sp>
        <p:nvSpPr>
          <p:cNvPr id="3" name="Footer Placeholder 2">
            <a:extLst>
              <a:ext uri="{FF2B5EF4-FFF2-40B4-BE49-F238E27FC236}">
                <a16:creationId xmlns:a16="http://schemas.microsoft.com/office/drawing/2014/main" id="{AE921A06-F4F1-9755-6DC0-2DC097F20D63}"/>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D3563085-6847-A44F-C1A4-94E3C4AEAB91}"/>
              </a:ext>
            </a:extLst>
          </p:cNvPr>
          <p:cNvSpPr>
            <a:spLocks noGrp="1"/>
          </p:cNvSpPr>
          <p:nvPr>
            <p:ph type="sldNum" sz="quarter" idx="12"/>
          </p:nvPr>
        </p:nvSpPr>
        <p:spPr/>
        <p:txBody>
          <a:bodyPr/>
          <a:lstStyle/>
          <a:p>
            <a:fld id="{1BA9ABE8-007A-42E6-BCD2-67A13D129B58}" type="slidenum">
              <a:rPr lang="en-GB" smtClean="0"/>
              <a:t>15</a:t>
            </a:fld>
            <a:endParaRPr lang="en-GB"/>
          </a:p>
        </p:txBody>
      </p:sp>
      <p:sp>
        <p:nvSpPr>
          <p:cNvPr id="5" name="Text Placeholder 4">
            <a:extLst>
              <a:ext uri="{FF2B5EF4-FFF2-40B4-BE49-F238E27FC236}">
                <a16:creationId xmlns:a16="http://schemas.microsoft.com/office/drawing/2014/main" id="{A912E895-C69A-FD40-906F-26FB4BE75E9B}"/>
              </a:ext>
            </a:extLst>
          </p:cNvPr>
          <p:cNvSpPr>
            <a:spLocks noGrp="1"/>
          </p:cNvSpPr>
          <p:nvPr>
            <p:ph type="body" sz="quarter" idx="13"/>
          </p:nvPr>
        </p:nvSpPr>
        <p:spPr/>
        <p:txBody>
          <a:bodyPr/>
          <a:lstStyle/>
          <a:p>
            <a:r>
              <a:rPr lang="en-GB" i="0" dirty="0"/>
              <a:t>Introduction: MHD scaling</a:t>
            </a:r>
          </a:p>
        </p:txBody>
      </p:sp>
      <p:cxnSp>
        <p:nvCxnSpPr>
          <p:cNvPr id="42" name="Straight Connector 41">
            <a:extLst>
              <a:ext uri="{FF2B5EF4-FFF2-40B4-BE49-F238E27FC236}">
                <a16:creationId xmlns:a16="http://schemas.microsoft.com/office/drawing/2014/main" id="{5D865EE4-25B8-CC95-E6E8-F6340F84971A}"/>
              </a:ext>
            </a:extLst>
          </p:cNvPr>
          <p:cNvCxnSpPr>
            <a:cxnSpLocks noGrp="1" noRot="1" noMove="1" noResize="1" noEditPoints="1" noAdjustHandles="1" noChangeArrowheads="1" noChangeShapeType="1"/>
          </p:cNvCxnSpPr>
          <p:nvPr/>
        </p:nvCxnSpPr>
        <p:spPr>
          <a:xfrm>
            <a:off x="0" y="6323160"/>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D897633-E60A-A9FB-5546-D734D4E65220}"/>
              </a:ext>
            </a:extLst>
          </p:cNvPr>
          <p:cNvSpPr txBox="1">
            <a:spLocks/>
          </p:cNvSpPr>
          <p:nvPr/>
        </p:nvSpPr>
        <p:spPr>
          <a:xfrm>
            <a:off x="147781" y="6365926"/>
            <a:ext cx="9242665" cy="276999"/>
          </a:xfrm>
          <a:prstGeom prst="rect">
            <a:avLst/>
          </a:prstGeom>
          <a:noFill/>
        </p:spPr>
        <p:txBody>
          <a:bodyPr wrap="square" rtlCol="0">
            <a:spAutoFit/>
          </a:bodyPr>
          <a:lstStyle/>
          <a:p>
            <a:r>
              <a:rPr lang="en-US" sz="1200" dirty="0" err="1"/>
              <a:t>Braginskii</a:t>
            </a:r>
            <a:r>
              <a:rPr lang="en-US" sz="1200" dirty="0"/>
              <a:t>, in: Review of Plasma Physics (1965); Marcowith et al., Rep. Prog. Phys. (2016); Kempski et al., </a:t>
            </a:r>
            <a:r>
              <a:rPr lang="en-US" sz="1200" dirty="0" err="1"/>
              <a:t>Astrophys</a:t>
            </a:r>
            <a:r>
              <a:rPr lang="en-US" sz="1200" dirty="0"/>
              <a:t>. J. (2025)</a:t>
            </a:r>
          </a:p>
        </p:txBody>
      </p:sp>
      <p:cxnSp>
        <p:nvCxnSpPr>
          <p:cNvPr id="7" name="Straight Connector 6">
            <a:extLst>
              <a:ext uri="{FF2B5EF4-FFF2-40B4-BE49-F238E27FC236}">
                <a16:creationId xmlns:a16="http://schemas.microsoft.com/office/drawing/2014/main" id="{48A95F9B-791C-E358-CDA6-8912FA7DE53D}"/>
              </a:ext>
            </a:extLst>
          </p:cNvPr>
          <p:cNvCxnSpPr/>
          <p:nvPr/>
        </p:nvCxnSpPr>
        <p:spPr>
          <a:xfrm>
            <a:off x="3925019" y="1742536"/>
            <a:ext cx="0" cy="3683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681D6F-DAB6-E547-0A14-AAE6C1722B16}"/>
              </a:ext>
            </a:extLst>
          </p:cNvPr>
          <p:cNvCxnSpPr/>
          <p:nvPr/>
        </p:nvCxnSpPr>
        <p:spPr>
          <a:xfrm>
            <a:off x="8163036" y="1742536"/>
            <a:ext cx="0" cy="3683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Generated image">
            <a:extLst>
              <a:ext uri="{FF2B5EF4-FFF2-40B4-BE49-F238E27FC236}">
                <a16:creationId xmlns:a16="http://schemas.microsoft.com/office/drawing/2014/main" id="{6113CA44-2E5D-C326-7C74-D0D982C72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87" y="1702350"/>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enerated image">
            <a:extLst>
              <a:ext uri="{FF2B5EF4-FFF2-40B4-BE49-F238E27FC236}">
                <a16:creationId xmlns:a16="http://schemas.microsoft.com/office/drawing/2014/main" id="{70AF47AA-4106-044B-4130-F0F6C39BE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482" y="1702350"/>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5550802-5370-1CA8-2B08-1E9C1D5D6323}"/>
              </a:ext>
            </a:extLst>
          </p:cNvPr>
          <p:cNvPicPr>
            <a:picLocks noChangeAspect="1"/>
          </p:cNvPicPr>
          <p:nvPr/>
        </p:nvPicPr>
        <p:blipFill>
          <a:blip r:embed="rId4"/>
          <a:stretch>
            <a:fillRect/>
          </a:stretch>
        </p:blipFill>
        <p:spPr>
          <a:xfrm>
            <a:off x="8862348" y="1702349"/>
            <a:ext cx="2468880" cy="2468880"/>
          </a:xfrm>
          <a:prstGeom prst="rect">
            <a:avLst/>
          </a:prstGeom>
        </p:spPr>
      </p:pic>
      <p:sp>
        <p:nvSpPr>
          <p:cNvPr id="6" name="TextBox 5">
            <a:extLst>
              <a:ext uri="{FF2B5EF4-FFF2-40B4-BE49-F238E27FC236}">
                <a16:creationId xmlns:a16="http://schemas.microsoft.com/office/drawing/2014/main" id="{711ECFCD-3D48-1B37-6345-1CBE50757194}"/>
              </a:ext>
            </a:extLst>
          </p:cNvPr>
          <p:cNvSpPr txBox="1"/>
          <p:nvPr/>
        </p:nvSpPr>
        <p:spPr>
          <a:xfrm>
            <a:off x="284672" y="4511628"/>
            <a:ext cx="325172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Particle-particle collisions are efficient</a:t>
            </a:r>
          </a:p>
        </p:txBody>
      </p:sp>
      <p:sp>
        <p:nvSpPr>
          <p:cNvPr id="12" name="TextBox 11">
            <a:extLst>
              <a:ext uri="{FF2B5EF4-FFF2-40B4-BE49-F238E27FC236}">
                <a16:creationId xmlns:a16="http://schemas.microsoft.com/office/drawing/2014/main" id="{C7AB9582-1812-F379-4F3E-5B7562C1F76E}"/>
              </a:ext>
            </a:extLst>
          </p:cNvPr>
          <p:cNvSpPr txBox="1"/>
          <p:nvPr/>
        </p:nvSpPr>
        <p:spPr>
          <a:xfrm>
            <a:off x="4035155" y="4478954"/>
            <a:ext cx="4046299"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Gyro-orbits are small</a:t>
            </a:r>
          </a:p>
          <a:p>
            <a:pPr marL="285750" indent="-285750">
              <a:buFont typeface="Arial" panose="020B0604020202020204" pitchFamily="34" charset="0"/>
              <a:buChar char="•"/>
            </a:pPr>
            <a:r>
              <a:rPr lang="en-US" sz="1600" dirty="0"/>
              <a:t>Particle-particle collisions are efficient along B-field</a:t>
            </a:r>
          </a:p>
        </p:txBody>
      </p:sp>
      <p:sp>
        <p:nvSpPr>
          <p:cNvPr id="13" name="TextBox 12">
            <a:extLst>
              <a:ext uri="{FF2B5EF4-FFF2-40B4-BE49-F238E27FC236}">
                <a16:creationId xmlns:a16="http://schemas.microsoft.com/office/drawing/2014/main" id="{FA8CBF62-828E-F126-3653-A0AAF6027FD5}"/>
              </a:ext>
            </a:extLst>
          </p:cNvPr>
          <p:cNvSpPr txBox="1"/>
          <p:nvPr/>
        </p:nvSpPr>
        <p:spPr>
          <a:xfrm>
            <a:off x="8191589" y="4475721"/>
            <a:ext cx="3902646"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Gyro-orbits are small</a:t>
            </a:r>
          </a:p>
          <a:p>
            <a:pPr marL="285750" indent="-285750">
              <a:buFont typeface="Arial" panose="020B0604020202020204" pitchFamily="34" charset="0"/>
              <a:buChar char="•"/>
            </a:pPr>
            <a:r>
              <a:rPr lang="en-US" sz="1600" dirty="0"/>
              <a:t>Waves in the plasma efficiently pitch-angle scatter the particles (effective collisionality)</a:t>
            </a:r>
          </a:p>
        </p:txBody>
      </p:sp>
      <p:sp>
        <p:nvSpPr>
          <p:cNvPr id="15" name="TextBox 14">
            <a:extLst>
              <a:ext uri="{FF2B5EF4-FFF2-40B4-BE49-F238E27FC236}">
                <a16:creationId xmlns:a16="http://schemas.microsoft.com/office/drawing/2014/main" id="{98E485FC-99B1-35FF-142B-F346ECC765E4}"/>
              </a:ext>
            </a:extLst>
          </p:cNvPr>
          <p:cNvSpPr txBox="1"/>
          <p:nvPr/>
        </p:nvSpPr>
        <p:spPr>
          <a:xfrm>
            <a:off x="350194" y="5530844"/>
            <a:ext cx="3186197" cy="338554"/>
          </a:xfrm>
          <a:prstGeom prst="rect">
            <a:avLst/>
          </a:prstGeom>
          <a:noFill/>
        </p:spPr>
        <p:txBody>
          <a:bodyPr wrap="square" rtlCol="0">
            <a:spAutoFit/>
          </a:bodyPr>
          <a:lstStyle/>
          <a:p>
            <a:r>
              <a:rPr lang="en-US" sz="1600" b="1" dirty="0">
                <a:solidFill>
                  <a:srgbClr val="009900"/>
                </a:solidFill>
              </a:rPr>
              <a:t>“Easy”</a:t>
            </a:r>
            <a:r>
              <a:rPr lang="en-US" sz="1600" b="1" dirty="0"/>
              <a:t>. Use </a:t>
            </a:r>
            <a:r>
              <a:rPr lang="en-US" sz="1600" b="1" dirty="0" err="1"/>
              <a:t>Braginskii</a:t>
            </a:r>
            <a:r>
              <a:rPr lang="en-US" sz="1600" b="1" dirty="0"/>
              <a:t> theory.</a:t>
            </a:r>
          </a:p>
        </p:txBody>
      </p:sp>
      <p:sp>
        <p:nvSpPr>
          <p:cNvPr id="16" name="TextBox 15">
            <a:extLst>
              <a:ext uri="{FF2B5EF4-FFF2-40B4-BE49-F238E27FC236}">
                <a16:creationId xmlns:a16="http://schemas.microsoft.com/office/drawing/2014/main" id="{1C8FF297-D12C-B8DC-06FD-03470B3E7D3D}"/>
              </a:ext>
            </a:extLst>
          </p:cNvPr>
          <p:cNvSpPr txBox="1"/>
          <p:nvPr/>
        </p:nvSpPr>
        <p:spPr>
          <a:xfrm>
            <a:off x="4035156" y="5530844"/>
            <a:ext cx="4012540" cy="584775"/>
          </a:xfrm>
          <a:prstGeom prst="rect">
            <a:avLst/>
          </a:prstGeom>
          <a:noFill/>
        </p:spPr>
        <p:txBody>
          <a:bodyPr wrap="square" rtlCol="0">
            <a:spAutoFit/>
          </a:bodyPr>
          <a:lstStyle/>
          <a:p>
            <a:r>
              <a:rPr lang="en-US" sz="1600" b="1" dirty="0">
                <a:solidFill>
                  <a:srgbClr val="0000FF"/>
                </a:solidFill>
              </a:rPr>
              <a:t>Harder</a:t>
            </a:r>
            <a:r>
              <a:rPr lang="en-US" sz="1600" b="1" dirty="0"/>
              <a:t>. Anisotropic. Can use </a:t>
            </a:r>
            <a:r>
              <a:rPr lang="en-US" sz="1600" b="1" dirty="0" err="1"/>
              <a:t>Braginskii</a:t>
            </a:r>
            <a:r>
              <a:rPr lang="en-US" sz="1600" b="1" dirty="0"/>
              <a:t> theory but handle with care.</a:t>
            </a:r>
          </a:p>
        </p:txBody>
      </p:sp>
      <p:sp>
        <p:nvSpPr>
          <p:cNvPr id="17" name="TextBox 16">
            <a:extLst>
              <a:ext uri="{FF2B5EF4-FFF2-40B4-BE49-F238E27FC236}">
                <a16:creationId xmlns:a16="http://schemas.microsoft.com/office/drawing/2014/main" id="{22238EAA-DE83-645A-6284-08C367DA05E1}"/>
              </a:ext>
            </a:extLst>
          </p:cNvPr>
          <p:cNvSpPr txBox="1"/>
          <p:nvPr/>
        </p:nvSpPr>
        <p:spPr>
          <a:xfrm>
            <a:off x="8214792" y="5539470"/>
            <a:ext cx="3931199" cy="584775"/>
          </a:xfrm>
          <a:prstGeom prst="rect">
            <a:avLst/>
          </a:prstGeom>
          <a:noFill/>
        </p:spPr>
        <p:txBody>
          <a:bodyPr wrap="square" rtlCol="0">
            <a:spAutoFit/>
          </a:bodyPr>
          <a:lstStyle/>
          <a:p>
            <a:r>
              <a:rPr lang="en-US" sz="1600" b="1" dirty="0">
                <a:solidFill>
                  <a:srgbClr val="FF0000"/>
                </a:solidFill>
              </a:rPr>
              <a:t>Very hard</a:t>
            </a:r>
            <a:r>
              <a:rPr lang="en-US" sz="1600" b="1" dirty="0"/>
              <a:t>. Possibly not universal. Handle case-by-case.</a:t>
            </a:r>
          </a:p>
        </p:txBody>
      </p:sp>
      <p:sp>
        <p:nvSpPr>
          <p:cNvPr id="18" name="TextBox 17">
            <a:extLst>
              <a:ext uri="{FF2B5EF4-FFF2-40B4-BE49-F238E27FC236}">
                <a16:creationId xmlns:a16="http://schemas.microsoft.com/office/drawing/2014/main" id="{6BD53C32-D180-16D0-54F7-A23F49AAB55D}"/>
              </a:ext>
            </a:extLst>
          </p:cNvPr>
          <p:cNvSpPr txBox="1"/>
          <p:nvPr/>
        </p:nvSpPr>
        <p:spPr>
          <a:xfrm>
            <a:off x="1060316" y="1205060"/>
            <a:ext cx="1351652" cy="369332"/>
          </a:xfrm>
          <a:prstGeom prst="rect">
            <a:avLst/>
          </a:prstGeom>
          <a:noFill/>
        </p:spPr>
        <p:txBody>
          <a:bodyPr wrap="none" rtlCol="0">
            <a:spAutoFit/>
          </a:bodyPr>
          <a:lstStyle/>
          <a:p>
            <a:r>
              <a:rPr lang="en-US" b="1" dirty="0"/>
              <a:t>Collisional</a:t>
            </a:r>
          </a:p>
        </p:txBody>
      </p:sp>
      <p:sp>
        <p:nvSpPr>
          <p:cNvPr id="19" name="TextBox 18">
            <a:extLst>
              <a:ext uri="{FF2B5EF4-FFF2-40B4-BE49-F238E27FC236}">
                <a16:creationId xmlns:a16="http://schemas.microsoft.com/office/drawing/2014/main" id="{726CD025-CCFF-071E-74F6-3698F59DA1C9}"/>
              </a:ext>
            </a:extLst>
          </p:cNvPr>
          <p:cNvSpPr txBox="1"/>
          <p:nvPr/>
        </p:nvSpPr>
        <p:spPr>
          <a:xfrm>
            <a:off x="4927143" y="1205060"/>
            <a:ext cx="1941557" cy="369332"/>
          </a:xfrm>
          <a:prstGeom prst="rect">
            <a:avLst/>
          </a:prstGeom>
          <a:noFill/>
        </p:spPr>
        <p:txBody>
          <a:bodyPr wrap="none" rtlCol="0">
            <a:spAutoFit/>
          </a:bodyPr>
          <a:lstStyle/>
          <a:p>
            <a:r>
              <a:rPr lang="en-US" b="1" dirty="0"/>
              <a:t>Semi-collisional</a:t>
            </a:r>
          </a:p>
        </p:txBody>
      </p:sp>
      <p:sp>
        <p:nvSpPr>
          <p:cNvPr id="20" name="TextBox 19">
            <a:extLst>
              <a:ext uri="{FF2B5EF4-FFF2-40B4-BE49-F238E27FC236}">
                <a16:creationId xmlns:a16="http://schemas.microsoft.com/office/drawing/2014/main" id="{928EDCA5-F18B-41AD-1FE5-B802F09052A1}"/>
              </a:ext>
            </a:extLst>
          </p:cNvPr>
          <p:cNvSpPr txBox="1"/>
          <p:nvPr/>
        </p:nvSpPr>
        <p:spPr>
          <a:xfrm>
            <a:off x="9390447" y="1208426"/>
            <a:ext cx="1608133" cy="369332"/>
          </a:xfrm>
          <a:prstGeom prst="rect">
            <a:avLst/>
          </a:prstGeom>
          <a:noFill/>
        </p:spPr>
        <p:txBody>
          <a:bodyPr wrap="none" rtlCol="0">
            <a:spAutoFit/>
          </a:bodyPr>
          <a:lstStyle/>
          <a:p>
            <a:r>
              <a:rPr lang="en-US" b="1" dirty="0"/>
              <a:t>Collisionless</a:t>
            </a:r>
          </a:p>
        </p:txBody>
      </p:sp>
    </p:spTree>
    <p:extLst>
      <p:ext uri="{BB962C8B-B14F-4D97-AF65-F5344CB8AC3E}">
        <p14:creationId xmlns:p14="http://schemas.microsoft.com/office/powerpoint/2010/main" val="5611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83D21-81CF-AA89-A3A8-70FE761A75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BC2ED0-D57B-9C67-3A0F-CC36AD26455F}"/>
              </a:ext>
            </a:extLst>
          </p:cNvPr>
          <p:cNvSpPr>
            <a:spLocks noGrp="1"/>
          </p:cNvSpPr>
          <p:nvPr>
            <p:ph type="title"/>
          </p:nvPr>
        </p:nvSpPr>
        <p:spPr/>
        <p:txBody>
          <a:bodyPr>
            <a:normAutofit/>
          </a:bodyPr>
          <a:lstStyle/>
          <a:p>
            <a:r>
              <a:rPr lang="en-GB" dirty="0"/>
              <a:t>A plasma can be treated as a fluid when the particles within are localized</a:t>
            </a:r>
          </a:p>
        </p:txBody>
      </p:sp>
      <p:sp>
        <p:nvSpPr>
          <p:cNvPr id="3" name="Footer Placeholder 2">
            <a:extLst>
              <a:ext uri="{FF2B5EF4-FFF2-40B4-BE49-F238E27FC236}">
                <a16:creationId xmlns:a16="http://schemas.microsoft.com/office/drawing/2014/main" id="{D04AF493-1711-437E-E4F9-0E2D54155A39}"/>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ADC88A49-9339-98CA-4AA1-5A12267A1A70}"/>
              </a:ext>
            </a:extLst>
          </p:cNvPr>
          <p:cNvSpPr>
            <a:spLocks noGrp="1"/>
          </p:cNvSpPr>
          <p:nvPr>
            <p:ph type="sldNum" sz="quarter" idx="12"/>
          </p:nvPr>
        </p:nvSpPr>
        <p:spPr/>
        <p:txBody>
          <a:bodyPr/>
          <a:lstStyle/>
          <a:p>
            <a:fld id="{1BA9ABE8-007A-42E6-BCD2-67A13D129B58}" type="slidenum">
              <a:rPr lang="en-GB" smtClean="0"/>
              <a:t>16</a:t>
            </a:fld>
            <a:endParaRPr lang="en-GB"/>
          </a:p>
        </p:txBody>
      </p:sp>
      <p:sp>
        <p:nvSpPr>
          <p:cNvPr id="5" name="Text Placeholder 4">
            <a:extLst>
              <a:ext uri="{FF2B5EF4-FFF2-40B4-BE49-F238E27FC236}">
                <a16:creationId xmlns:a16="http://schemas.microsoft.com/office/drawing/2014/main" id="{23C2093B-8809-8594-6942-4AA4D704C81A}"/>
              </a:ext>
            </a:extLst>
          </p:cNvPr>
          <p:cNvSpPr>
            <a:spLocks noGrp="1"/>
          </p:cNvSpPr>
          <p:nvPr>
            <p:ph type="body" sz="quarter" idx="13"/>
          </p:nvPr>
        </p:nvSpPr>
        <p:spPr/>
        <p:txBody>
          <a:bodyPr/>
          <a:lstStyle/>
          <a:p>
            <a:r>
              <a:rPr lang="en-GB" i="0" dirty="0"/>
              <a:t>Introduction: MHD scaling</a:t>
            </a:r>
          </a:p>
        </p:txBody>
      </p:sp>
      <p:cxnSp>
        <p:nvCxnSpPr>
          <p:cNvPr id="42" name="Straight Connector 41">
            <a:extLst>
              <a:ext uri="{FF2B5EF4-FFF2-40B4-BE49-F238E27FC236}">
                <a16:creationId xmlns:a16="http://schemas.microsoft.com/office/drawing/2014/main" id="{804FBE3A-556D-E3B9-F889-E7420CEE1F3C}"/>
              </a:ext>
            </a:extLst>
          </p:cNvPr>
          <p:cNvCxnSpPr>
            <a:cxnSpLocks noGrp="1" noRot="1" noMove="1" noResize="1" noEditPoints="1" noAdjustHandles="1" noChangeArrowheads="1" noChangeShapeType="1"/>
          </p:cNvCxnSpPr>
          <p:nvPr/>
        </p:nvCxnSpPr>
        <p:spPr>
          <a:xfrm>
            <a:off x="0" y="6323160"/>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5CDA0D4-05A8-C1A2-DEFC-1692B9B6910D}"/>
              </a:ext>
            </a:extLst>
          </p:cNvPr>
          <p:cNvCxnSpPr/>
          <p:nvPr/>
        </p:nvCxnSpPr>
        <p:spPr>
          <a:xfrm>
            <a:off x="3925019" y="1742536"/>
            <a:ext cx="0" cy="3683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FD97CC4-4EBD-9C4F-F557-8FABB8D40380}"/>
              </a:ext>
            </a:extLst>
          </p:cNvPr>
          <p:cNvCxnSpPr/>
          <p:nvPr/>
        </p:nvCxnSpPr>
        <p:spPr>
          <a:xfrm>
            <a:off x="8163036" y="1742536"/>
            <a:ext cx="0" cy="3683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C7A5327-07A6-5665-7333-5859A677142C}"/>
              </a:ext>
            </a:extLst>
          </p:cNvPr>
          <p:cNvSpPr txBox="1"/>
          <p:nvPr/>
        </p:nvSpPr>
        <p:spPr>
          <a:xfrm>
            <a:off x="1060316" y="1205060"/>
            <a:ext cx="1351652" cy="369332"/>
          </a:xfrm>
          <a:prstGeom prst="rect">
            <a:avLst/>
          </a:prstGeom>
          <a:noFill/>
        </p:spPr>
        <p:txBody>
          <a:bodyPr wrap="none" rtlCol="0">
            <a:spAutoFit/>
          </a:bodyPr>
          <a:lstStyle/>
          <a:p>
            <a:r>
              <a:rPr lang="en-US" b="1" dirty="0"/>
              <a:t>Collisional</a:t>
            </a:r>
          </a:p>
        </p:txBody>
      </p:sp>
      <p:sp>
        <p:nvSpPr>
          <p:cNvPr id="10" name="TextBox 9">
            <a:extLst>
              <a:ext uri="{FF2B5EF4-FFF2-40B4-BE49-F238E27FC236}">
                <a16:creationId xmlns:a16="http://schemas.microsoft.com/office/drawing/2014/main" id="{BBF6A15A-17E8-6643-9EE3-C4E65110020D}"/>
              </a:ext>
            </a:extLst>
          </p:cNvPr>
          <p:cNvSpPr txBox="1"/>
          <p:nvPr/>
        </p:nvSpPr>
        <p:spPr>
          <a:xfrm>
            <a:off x="4927143" y="1205060"/>
            <a:ext cx="1941557" cy="369332"/>
          </a:xfrm>
          <a:prstGeom prst="rect">
            <a:avLst/>
          </a:prstGeom>
          <a:noFill/>
        </p:spPr>
        <p:txBody>
          <a:bodyPr wrap="none" rtlCol="0">
            <a:spAutoFit/>
          </a:bodyPr>
          <a:lstStyle/>
          <a:p>
            <a:r>
              <a:rPr lang="en-US" b="1" dirty="0"/>
              <a:t>Semi-collisional</a:t>
            </a:r>
          </a:p>
        </p:txBody>
      </p:sp>
      <p:sp>
        <p:nvSpPr>
          <p:cNvPr id="11" name="TextBox 10">
            <a:extLst>
              <a:ext uri="{FF2B5EF4-FFF2-40B4-BE49-F238E27FC236}">
                <a16:creationId xmlns:a16="http://schemas.microsoft.com/office/drawing/2014/main" id="{E16BAB65-6561-5045-2F3A-44E575B2576B}"/>
              </a:ext>
            </a:extLst>
          </p:cNvPr>
          <p:cNvSpPr txBox="1"/>
          <p:nvPr/>
        </p:nvSpPr>
        <p:spPr>
          <a:xfrm>
            <a:off x="9390447" y="1208426"/>
            <a:ext cx="1608133" cy="369332"/>
          </a:xfrm>
          <a:prstGeom prst="rect">
            <a:avLst/>
          </a:prstGeom>
          <a:noFill/>
        </p:spPr>
        <p:txBody>
          <a:bodyPr wrap="none" rtlCol="0">
            <a:spAutoFit/>
          </a:bodyPr>
          <a:lstStyle/>
          <a:p>
            <a:r>
              <a:rPr lang="en-US" b="1" dirty="0"/>
              <a:t>Collisionless</a:t>
            </a:r>
          </a:p>
        </p:txBody>
      </p:sp>
      <p:sp>
        <p:nvSpPr>
          <p:cNvPr id="6" name="TextBox 5">
            <a:extLst>
              <a:ext uri="{FF2B5EF4-FFF2-40B4-BE49-F238E27FC236}">
                <a16:creationId xmlns:a16="http://schemas.microsoft.com/office/drawing/2014/main" id="{53E7DFF1-D867-0B2D-C0CE-C46E98ED7DC0}"/>
              </a:ext>
            </a:extLst>
          </p:cNvPr>
          <p:cNvSpPr txBox="1"/>
          <p:nvPr/>
        </p:nvSpPr>
        <p:spPr>
          <a:xfrm>
            <a:off x="284672" y="4511628"/>
            <a:ext cx="325172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Particle-particle collisions are efficient</a:t>
            </a:r>
          </a:p>
        </p:txBody>
      </p:sp>
      <p:sp>
        <p:nvSpPr>
          <p:cNvPr id="12" name="TextBox 11">
            <a:extLst>
              <a:ext uri="{FF2B5EF4-FFF2-40B4-BE49-F238E27FC236}">
                <a16:creationId xmlns:a16="http://schemas.microsoft.com/office/drawing/2014/main" id="{50E8C868-F66E-B34A-0D83-D9A94E5328A7}"/>
              </a:ext>
            </a:extLst>
          </p:cNvPr>
          <p:cNvSpPr txBox="1"/>
          <p:nvPr/>
        </p:nvSpPr>
        <p:spPr>
          <a:xfrm>
            <a:off x="4035155" y="4478954"/>
            <a:ext cx="4046299"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Gyro-orbits are small</a:t>
            </a:r>
          </a:p>
          <a:p>
            <a:pPr marL="285750" indent="-285750">
              <a:buFont typeface="Arial" panose="020B0604020202020204" pitchFamily="34" charset="0"/>
              <a:buChar char="•"/>
            </a:pPr>
            <a:r>
              <a:rPr lang="en-US" sz="1600" dirty="0"/>
              <a:t>Particle-particle collisions are efficient along B-field</a:t>
            </a:r>
          </a:p>
        </p:txBody>
      </p:sp>
      <p:sp>
        <p:nvSpPr>
          <p:cNvPr id="13" name="TextBox 12">
            <a:extLst>
              <a:ext uri="{FF2B5EF4-FFF2-40B4-BE49-F238E27FC236}">
                <a16:creationId xmlns:a16="http://schemas.microsoft.com/office/drawing/2014/main" id="{64FF43E1-4791-E50E-1E36-38191B955630}"/>
              </a:ext>
            </a:extLst>
          </p:cNvPr>
          <p:cNvSpPr txBox="1"/>
          <p:nvPr/>
        </p:nvSpPr>
        <p:spPr>
          <a:xfrm>
            <a:off x="8191589" y="4475721"/>
            <a:ext cx="3902646"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Gyro-orbits are small</a:t>
            </a:r>
          </a:p>
          <a:p>
            <a:pPr marL="285750" indent="-285750">
              <a:buFont typeface="Arial" panose="020B0604020202020204" pitchFamily="34" charset="0"/>
              <a:buChar char="•"/>
            </a:pPr>
            <a:r>
              <a:rPr lang="en-US" sz="1600" dirty="0"/>
              <a:t>Waves in the plasma efficiently pitch-angle scatter the particles (effective collisionality)</a:t>
            </a:r>
          </a:p>
        </p:txBody>
      </p:sp>
      <p:sp>
        <p:nvSpPr>
          <p:cNvPr id="16" name="TextBox 15">
            <a:extLst>
              <a:ext uri="{FF2B5EF4-FFF2-40B4-BE49-F238E27FC236}">
                <a16:creationId xmlns:a16="http://schemas.microsoft.com/office/drawing/2014/main" id="{F3F07330-ECD3-CA6C-67C8-3FD820A18F89}"/>
              </a:ext>
            </a:extLst>
          </p:cNvPr>
          <p:cNvSpPr txBox="1"/>
          <p:nvPr/>
        </p:nvSpPr>
        <p:spPr>
          <a:xfrm>
            <a:off x="4035156" y="5530844"/>
            <a:ext cx="4012540" cy="584775"/>
          </a:xfrm>
          <a:prstGeom prst="rect">
            <a:avLst/>
          </a:prstGeom>
          <a:noFill/>
        </p:spPr>
        <p:txBody>
          <a:bodyPr wrap="square" rtlCol="0">
            <a:spAutoFit/>
          </a:bodyPr>
          <a:lstStyle/>
          <a:p>
            <a:r>
              <a:rPr lang="en-US" sz="1600" b="1" dirty="0">
                <a:solidFill>
                  <a:srgbClr val="0000FF"/>
                </a:solidFill>
              </a:rPr>
              <a:t>Harder</a:t>
            </a:r>
            <a:r>
              <a:rPr lang="en-US" sz="1600" b="1" dirty="0"/>
              <a:t>. Anisotropic. Can use </a:t>
            </a:r>
            <a:r>
              <a:rPr lang="en-US" sz="1600" b="1" dirty="0" err="1"/>
              <a:t>Braginskii</a:t>
            </a:r>
            <a:r>
              <a:rPr lang="en-US" sz="1600" b="1" dirty="0"/>
              <a:t> theory but handle with care.</a:t>
            </a:r>
          </a:p>
        </p:txBody>
      </p:sp>
      <p:sp>
        <p:nvSpPr>
          <p:cNvPr id="17" name="TextBox 16">
            <a:extLst>
              <a:ext uri="{FF2B5EF4-FFF2-40B4-BE49-F238E27FC236}">
                <a16:creationId xmlns:a16="http://schemas.microsoft.com/office/drawing/2014/main" id="{32737A7D-1E92-995D-9813-AFF48C9784C5}"/>
              </a:ext>
            </a:extLst>
          </p:cNvPr>
          <p:cNvSpPr txBox="1"/>
          <p:nvPr/>
        </p:nvSpPr>
        <p:spPr>
          <a:xfrm>
            <a:off x="8214792" y="5539470"/>
            <a:ext cx="3931199" cy="584775"/>
          </a:xfrm>
          <a:prstGeom prst="rect">
            <a:avLst/>
          </a:prstGeom>
          <a:noFill/>
        </p:spPr>
        <p:txBody>
          <a:bodyPr wrap="square" rtlCol="0">
            <a:spAutoFit/>
          </a:bodyPr>
          <a:lstStyle/>
          <a:p>
            <a:r>
              <a:rPr lang="en-US" sz="1600" b="1" dirty="0">
                <a:solidFill>
                  <a:srgbClr val="FF0000"/>
                </a:solidFill>
              </a:rPr>
              <a:t>Very hard</a:t>
            </a:r>
            <a:r>
              <a:rPr lang="en-US" sz="1600" b="1" dirty="0"/>
              <a:t>. Possibly not universal. Handle case-by-case.</a:t>
            </a:r>
          </a:p>
        </p:txBody>
      </p:sp>
      <p:pic>
        <p:nvPicPr>
          <p:cNvPr id="19" name="Picture 18">
            <a:extLst>
              <a:ext uri="{FF2B5EF4-FFF2-40B4-BE49-F238E27FC236}">
                <a16:creationId xmlns:a16="http://schemas.microsoft.com/office/drawing/2014/main" id="{0E274EBE-D93F-092F-FE29-3790E1AA7D2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49177" y="1627062"/>
            <a:ext cx="2690504" cy="2756033"/>
          </a:xfrm>
          <a:prstGeom prst="rect">
            <a:avLst/>
          </a:prstGeom>
        </p:spPr>
      </p:pic>
      <p:pic>
        <p:nvPicPr>
          <p:cNvPr id="14" name="Picture 2" descr="Generated image">
            <a:extLst>
              <a:ext uri="{FF2B5EF4-FFF2-40B4-BE49-F238E27FC236}">
                <a16:creationId xmlns:a16="http://schemas.microsoft.com/office/drawing/2014/main" id="{69AE7B1E-7973-D14E-20A2-92588E847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87" y="1702350"/>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Generated image">
            <a:extLst>
              <a:ext uri="{FF2B5EF4-FFF2-40B4-BE49-F238E27FC236}">
                <a16:creationId xmlns:a16="http://schemas.microsoft.com/office/drawing/2014/main" id="{F0EAB467-2C23-E811-EF2E-2BA08FA6B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3482" y="1702350"/>
            <a:ext cx="2468880" cy="24688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83DF11F-EF36-320C-86AA-768A45EC268E}"/>
              </a:ext>
            </a:extLst>
          </p:cNvPr>
          <p:cNvSpPr txBox="1"/>
          <p:nvPr/>
        </p:nvSpPr>
        <p:spPr>
          <a:xfrm>
            <a:off x="350194" y="5530844"/>
            <a:ext cx="3186197" cy="338554"/>
          </a:xfrm>
          <a:prstGeom prst="rect">
            <a:avLst/>
          </a:prstGeom>
          <a:noFill/>
        </p:spPr>
        <p:txBody>
          <a:bodyPr wrap="square" rtlCol="0">
            <a:spAutoFit/>
          </a:bodyPr>
          <a:lstStyle/>
          <a:p>
            <a:r>
              <a:rPr lang="en-US" sz="1600" b="1" dirty="0">
                <a:solidFill>
                  <a:srgbClr val="009900"/>
                </a:solidFill>
              </a:rPr>
              <a:t>“Easy”</a:t>
            </a:r>
            <a:r>
              <a:rPr lang="en-US" sz="1600" b="1" dirty="0"/>
              <a:t>. Use </a:t>
            </a:r>
            <a:r>
              <a:rPr lang="en-US" sz="1600" b="1" dirty="0" err="1"/>
              <a:t>Braginskii</a:t>
            </a:r>
            <a:r>
              <a:rPr lang="en-US" sz="1600" b="1" dirty="0"/>
              <a:t> theory.</a:t>
            </a:r>
          </a:p>
        </p:txBody>
      </p:sp>
      <p:sp>
        <p:nvSpPr>
          <p:cNvPr id="15" name="TextBox 14">
            <a:extLst>
              <a:ext uri="{FF2B5EF4-FFF2-40B4-BE49-F238E27FC236}">
                <a16:creationId xmlns:a16="http://schemas.microsoft.com/office/drawing/2014/main" id="{3F9C3F30-DDC4-8814-4AEB-9659A9E95743}"/>
              </a:ext>
            </a:extLst>
          </p:cNvPr>
          <p:cNvSpPr txBox="1">
            <a:spLocks/>
          </p:cNvSpPr>
          <p:nvPr/>
        </p:nvSpPr>
        <p:spPr>
          <a:xfrm>
            <a:off x="147781" y="6365926"/>
            <a:ext cx="9242665" cy="276999"/>
          </a:xfrm>
          <a:prstGeom prst="rect">
            <a:avLst/>
          </a:prstGeom>
          <a:noFill/>
        </p:spPr>
        <p:txBody>
          <a:bodyPr wrap="square" rtlCol="0">
            <a:spAutoFit/>
          </a:bodyPr>
          <a:lstStyle/>
          <a:p>
            <a:r>
              <a:rPr lang="en-US" sz="1200" dirty="0" err="1"/>
              <a:t>Braginskii</a:t>
            </a:r>
            <a:r>
              <a:rPr lang="en-US" sz="1200" dirty="0"/>
              <a:t>, in: Review of Plasma Physics (1965); Marcowith et al., Rep. Prog. Phys. (2016); Kempski et al., </a:t>
            </a:r>
            <a:r>
              <a:rPr lang="en-US" sz="1200" dirty="0" err="1"/>
              <a:t>Astrophys</a:t>
            </a:r>
            <a:r>
              <a:rPr lang="en-US" sz="1200" dirty="0"/>
              <a:t>. J. (2025)</a:t>
            </a:r>
          </a:p>
        </p:txBody>
      </p:sp>
    </p:spTree>
    <p:extLst>
      <p:ext uri="{BB962C8B-B14F-4D97-AF65-F5344CB8AC3E}">
        <p14:creationId xmlns:p14="http://schemas.microsoft.com/office/powerpoint/2010/main" val="3085373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732F9-37C2-ADBB-8B9A-164A4E1B15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492C5-4DCC-0B82-CA68-AFF7776D19C3}"/>
              </a:ext>
            </a:extLst>
          </p:cNvPr>
          <p:cNvSpPr>
            <a:spLocks noGrp="1"/>
          </p:cNvSpPr>
          <p:nvPr>
            <p:ph type="title"/>
          </p:nvPr>
        </p:nvSpPr>
        <p:spPr/>
        <p:txBody>
          <a:bodyPr>
            <a:normAutofit/>
          </a:bodyPr>
          <a:lstStyle/>
          <a:p>
            <a:r>
              <a:rPr lang="en-GB" dirty="0"/>
              <a:t>Let us write the MHD equations with explicit dependence on scale</a:t>
            </a:r>
          </a:p>
        </p:txBody>
      </p:sp>
      <p:sp>
        <p:nvSpPr>
          <p:cNvPr id="3" name="Footer Placeholder 2">
            <a:extLst>
              <a:ext uri="{FF2B5EF4-FFF2-40B4-BE49-F238E27FC236}">
                <a16:creationId xmlns:a16="http://schemas.microsoft.com/office/drawing/2014/main" id="{9368C1FF-B032-288F-8126-EA9D8BA5D781}"/>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E5AFBFB6-E50D-3A32-0CB2-E0ED4786F97C}"/>
              </a:ext>
            </a:extLst>
          </p:cNvPr>
          <p:cNvSpPr>
            <a:spLocks noGrp="1"/>
          </p:cNvSpPr>
          <p:nvPr>
            <p:ph type="sldNum" sz="quarter" idx="12"/>
          </p:nvPr>
        </p:nvSpPr>
        <p:spPr/>
        <p:txBody>
          <a:bodyPr/>
          <a:lstStyle/>
          <a:p>
            <a:fld id="{1BA9ABE8-007A-42E6-BCD2-67A13D129B58}" type="slidenum">
              <a:rPr lang="en-GB" smtClean="0"/>
              <a:t>17</a:t>
            </a:fld>
            <a:endParaRPr lang="en-GB"/>
          </a:p>
        </p:txBody>
      </p:sp>
      <p:sp>
        <p:nvSpPr>
          <p:cNvPr id="5" name="Text Placeholder 4">
            <a:extLst>
              <a:ext uri="{FF2B5EF4-FFF2-40B4-BE49-F238E27FC236}">
                <a16:creationId xmlns:a16="http://schemas.microsoft.com/office/drawing/2014/main" id="{6FF13A25-AFA9-3CAA-A4FD-EAE22A3A3250}"/>
              </a:ext>
            </a:extLst>
          </p:cNvPr>
          <p:cNvSpPr>
            <a:spLocks noGrp="1"/>
          </p:cNvSpPr>
          <p:nvPr>
            <p:ph type="body" sz="quarter" idx="13"/>
          </p:nvPr>
        </p:nvSpPr>
        <p:spPr/>
        <p:txBody>
          <a:bodyPr/>
          <a:lstStyle/>
          <a:p>
            <a:r>
              <a:rPr lang="en-GB" i="0" dirty="0"/>
              <a:t>Theory: MHD scaling</a:t>
            </a:r>
          </a:p>
        </p:txBody>
      </p:sp>
      <p:sp>
        <p:nvSpPr>
          <p:cNvPr id="7" name="TextBox 6">
            <a:extLst>
              <a:ext uri="{FF2B5EF4-FFF2-40B4-BE49-F238E27FC236}">
                <a16:creationId xmlns:a16="http://schemas.microsoft.com/office/drawing/2014/main" id="{57D46C3E-46C3-8061-F84F-134EA308C5F1}"/>
              </a:ext>
            </a:extLst>
          </p:cNvPr>
          <p:cNvSpPr txBox="1"/>
          <p:nvPr/>
        </p:nvSpPr>
        <p:spPr>
          <a:xfrm>
            <a:off x="460485" y="1191426"/>
            <a:ext cx="11588150" cy="4909036"/>
          </a:xfrm>
          <a:prstGeom prst="rect">
            <a:avLst/>
          </a:prstGeom>
          <a:noFill/>
        </p:spPr>
        <p:txBody>
          <a:bodyPr wrap="square" rtlCol="0">
            <a:spAutoFit/>
          </a:bodyPr>
          <a:lstStyle/>
          <a:p>
            <a:pPr>
              <a:spcAft>
                <a:spcPts val="600"/>
              </a:spcAft>
            </a:pPr>
            <a:r>
              <a:rPr lang="en-US" sz="2000" b="1" dirty="0">
                <a:solidFill>
                  <a:srgbClr val="0000FF"/>
                </a:solidFill>
              </a:rPr>
              <a:t>Approach:</a:t>
            </a:r>
          </a:p>
          <a:p>
            <a:pPr marL="342900" indent="-342900">
              <a:buFont typeface="+mj-lt"/>
              <a:buAutoNum type="arabicPeriod"/>
            </a:pPr>
            <a:r>
              <a:rPr lang="en-US" dirty="0"/>
              <a:t>Write plasma and field quantities in terms of characteristic values and order-unity objects</a:t>
            </a:r>
          </a:p>
          <a:p>
            <a:endParaRPr lang="en-US" dirty="0"/>
          </a:p>
          <a:p>
            <a:endParaRPr lang="en-US" dirty="0"/>
          </a:p>
          <a:p>
            <a:endParaRPr lang="en-US" dirty="0"/>
          </a:p>
          <a:p>
            <a:endParaRPr lang="en-US" dirty="0"/>
          </a:p>
          <a:p>
            <a:endParaRPr lang="en-US" dirty="0"/>
          </a:p>
          <a:p>
            <a:endParaRPr lang="en-US" dirty="0"/>
          </a:p>
          <a:p>
            <a:pPr marL="342900" indent="-342900">
              <a:buFont typeface="+mj-lt"/>
              <a:buAutoNum type="arabicPeriod" startAt="2"/>
            </a:pPr>
            <a:r>
              <a:rPr lang="en-US" dirty="0"/>
              <a:t>Write differential operators using characteristic global spatial and temporal scales explicitly</a:t>
            </a:r>
          </a:p>
          <a:p>
            <a:endParaRPr lang="en-US" dirty="0"/>
          </a:p>
          <a:p>
            <a:endParaRPr lang="en-US" dirty="0"/>
          </a:p>
          <a:p>
            <a:endParaRPr lang="en-US" dirty="0"/>
          </a:p>
          <a:p>
            <a:endParaRPr lang="en-US" dirty="0"/>
          </a:p>
          <a:p>
            <a:endParaRPr lang="en-US" dirty="0"/>
          </a:p>
          <a:p>
            <a:pPr marL="342900" indent="-342900">
              <a:buFont typeface="+mj-lt"/>
              <a:buAutoNum type="arabicPeriod" startAt="3"/>
            </a:pPr>
            <a:r>
              <a:rPr lang="en-US" dirty="0"/>
              <a:t>Apply in all MHD equations</a:t>
            </a:r>
          </a:p>
          <a:p>
            <a:endParaRPr lang="en-US" dirty="0"/>
          </a:p>
          <a:p>
            <a:pPr marL="342900" indent="-342900">
              <a:buFont typeface="+mj-lt"/>
              <a:buAutoNum type="arabicPeriod" startAt="4"/>
            </a:pPr>
            <a:r>
              <a:rPr lang="en-US" dirty="0"/>
              <a:t>Solve such that left-hand-side of each equation such that it is dimensionless (only hat objects)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C6445F4-E673-A631-5A50-FCE6D8657712}"/>
                  </a:ext>
                </a:extLst>
              </p:cNvPr>
              <p:cNvSpPr txBox="1"/>
              <p:nvPr/>
            </p:nvSpPr>
            <p:spPr>
              <a:xfrm>
                <a:off x="4845995" y="2300681"/>
                <a:ext cx="2500008" cy="496019"/>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nchor="ctr">
                <a:noAutofit/>
              </a:bodyPr>
              <a:lstStyle/>
              <a:p>
                <a:pPr/>
                <a14:m>
                  <m:oMathPara xmlns:m="http://schemas.openxmlformats.org/officeDocument/2006/math">
                    <m:oMathParaPr>
                      <m:jc m:val="center"/>
                    </m:oMathParaPr>
                    <m:oMath xmlns:m="http://schemas.openxmlformats.org/officeDocument/2006/math">
                      <m:r>
                        <a:rPr lang="en-US" sz="2000" i="1" smtClean="0">
                          <a:latin typeface="Cambria Math" panose="02040503050406030204" pitchFamily="18" charset="0"/>
                        </a:rPr>
                        <m:t>𝜆</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𝜆</m:t>
                          </m:r>
                        </m:e>
                        <m:sub>
                          <m:r>
                            <a:rPr lang="en-US" sz="2000" b="0" i="1" smtClean="0">
                              <a:latin typeface="Cambria Math" panose="02040503050406030204" pitchFamily="18" charset="0"/>
                            </a:rPr>
                            <m:t>0</m:t>
                          </m:r>
                        </m:sub>
                      </m:sSub>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𝜆</m:t>
                          </m:r>
                        </m:e>
                      </m:acc>
                      <m:r>
                        <a:rPr lang="en-US" sz="2000" b="0" i="1" smtClean="0">
                          <a:latin typeface="Cambria Math" panose="02040503050406030204" pitchFamily="18" charset="0"/>
                        </a:rPr>
                        <m:t>;  </m:t>
                      </m:r>
                      <m:r>
                        <a:rPr lang="en-US" sz="2000" b="1" i="1" smtClean="0">
                          <a:latin typeface="Cambria Math" panose="02040503050406030204" pitchFamily="18" charset="0"/>
                        </a:rPr>
                        <m:t>𝑨</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0</m:t>
                          </m:r>
                        </m:sub>
                      </m:sSub>
                      <m:acc>
                        <m:accPr>
                          <m:chr m:val="̂"/>
                          <m:ctrlPr>
                            <a:rPr lang="en-US" sz="2000" b="0" i="1" smtClean="0">
                              <a:latin typeface="Cambria Math" panose="02040503050406030204" pitchFamily="18" charset="0"/>
                            </a:rPr>
                          </m:ctrlPr>
                        </m:accPr>
                        <m:e>
                          <m:r>
                            <a:rPr lang="en-US" sz="2000" b="1" i="1" smtClean="0">
                              <a:latin typeface="Cambria Math" panose="02040503050406030204" pitchFamily="18" charset="0"/>
                            </a:rPr>
                            <m:t>𝑨</m:t>
                          </m:r>
                        </m:e>
                      </m:acc>
                    </m:oMath>
                  </m:oMathPara>
                </a14:m>
                <a:endParaRPr lang="en-US" sz="2000" dirty="0"/>
              </a:p>
            </p:txBody>
          </p:sp>
        </mc:Choice>
        <mc:Fallback xmlns="">
          <p:sp>
            <p:nvSpPr>
              <p:cNvPr id="6" name="TextBox 5">
                <a:extLst>
                  <a:ext uri="{FF2B5EF4-FFF2-40B4-BE49-F238E27FC236}">
                    <a16:creationId xmlns:a16="http://schemas.microsoft.com/office/drawing/2014/main" id="{1C6445F4-E673-A631-5A50-FCE6D8657712}"/>
                  </a:ext>
                </a:extLst>
              </p:cNvPr>
              <p:cNvSpPr txBox="1">
                <a:spLocks noRot="1" noChangeAspect="1" noMove="1" noResize="1" noEditPoints="1" noAdjustHandles="1" noChangeArrowheads="1" noChangeShapeType="1" noTextEdit="1"/>
              </p:cNvSpPr>
              <p:nvPr/>
            </p:nvSpPr>
            <p:spPr>
              <a:xfrm>
                <a:off x="4845995" y="2300681"/>
                <a:ext cx="2500008" cy="496019"/>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E97396D-8CA4-A1E5-A15B-5633579ADC27}"/>
                  </a:ext>
                </a:extLst>
              </p:cNvPr>
              <p:cNvSpPr txBox="1"/>
              <p:nvPr/>
            </p:nvSpPr>
            <p:spPr>
              <a:xfrm>
                <a:off x="2596826" y="4034398"/>
                <a:ext cx="3680985" cy="887400"/>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nchor="ctr">
                <a:noAutofit/>
              </a:bodyPr>
              <a:lstStyle/>
              <a:p>
                <a:pPr/>
                <a14:m>
                  <m:oMathPara xmlns:m="http://schemas.openxmlformats.org/officeDocument/2006/math">
                    <m:oMathParaPr>
                      <m:jc m:val="center"/>
                    </m:oMathParaPr>
                    <m:oMath xmlns:m="http://schemas.openxmlformats.org/officeDocument/2006/math">
                      <m:r>
                        <m:rPr>
                          <m:sty m:val="p"/>
                        </m:rPr>
                        <a:rPr lang="en-US" sz="2000" i="0" smtClean="0">
                          <a:latin typeface="Cambria Math" panose="02040503050406030204" pitchFamily="18" charset="0"/>
                        </a:rPr>
                        <m:t>∇</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𝐿</m:t>
                          </m:r>
                        </m:den>
                      </m:f>
                      <m:acc>
                        <m:accPr>
                          <m:chr m:val="̂"/>
                          <m:ctrlPr>
                            <a:rPr lang="en-US" sz="2000" b="0" i="1" smtClean="0">
                              <a:latin typeface="Cambria Math" panose="02040503050406030204" pitchFamily="18" charset="0"/>
                            </a:rPr>
                          </m:ctrlPr>
                        </m:accPr>
                        <m:e>
                          <m:r>
                            <m:rPr>
                              <m:sty m:val="p"/>
                            </m:rPr>
                            <a:rPr lang="en-US" sz="2000" b="0" i="0" smtClean="0">
                              <a:latin typeface="Cambria Math" panose="02040503050406030204" pitchFamily="18" charset="0"/>
                            </a:rPr>
                            <m:t>∇</m:t>
                          </m:r>
                        </m:e>
                      </m:acc>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m:t>
                          </m:r>
                        </m:num>
                        <m:den>
                          <m:r>
                            <a:rPr lang="en-US" sz="2000" b="0" i="1" smtClean="0">
                              <a:latin typeface="Cambria Math" panose="02040503050406030204" pitchFamily="18" charset="0"/>
                            </a:rPr>
                            <m:t>𝜕</m:t>
                          </m:r>
                          <m:r>
                            <a:rPr lang="en-US" sz="2000" b="0" i="1" smtClean="0">
                              <a:latin typeface="Cambria Math" panose="02040503050406030204" pitchFamily="18" charset="0"/>
                            </a:rPr>
                            <m:t>𝑡</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0</m:t>
                              </m:r>
                            </m:sub>
                          </m:sSub>
                        </m:den>
                      </m:f>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m:t>
                          </m:r>
                        </m:num>
                        <m:den>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𝑡</m:t>
                              </m:r>
                            </m:e>
                          </m:acc>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num>
                        <m:den>
                          <m:r>
                            <a:rPr lang="en-US" sz="2000" b="0" i="1" smtClean="0">
                              <a:latin typeface="Cambria Math" panose="02040503050406030204" pitchFamily="18" charset="0"/>
                            </a:rPr>
                            <m:t>𝐿</m:t>
                          </m:r>
                        </m:den>
                      </m:f>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m:t>
                          </m:r>
                        </m:num>
                        <m:den>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𝑡</m:t>
                              </m:r>
                            </m:e>
                          </m:acc>
                        </m:den>
                      </m:f>
                    </m:oMath>
                  </m:oMathPara>
                </a14:m>
                <a:endParaRPr lang="en-US" sz="2000" dirty="0"/>
              </a:p>
            </p:txBody>
          </p:sp>
        </mc:Choice>
        <mc:Fallback xmlns="">
          <p:sp>
            <p:nvSpPr>
              <p:cNvPr id="8" name="TextBox 7">
                <a:extLst>
                  <a:ext uri="{FF2B5EF4-FFF2-40B4-BE49-F238E27FC236}">
                    <a16:creationId xmlns:a16="http://schemas.microsoft.com/office/drawing/2014/main" id="{1E97396D-8CA4-A1E5-A15B-5633579ADC27}"/>
                  </a:ext>
                </a:extLst>
              </p:cNvPr>
              <p:cNvSpPr txBox="1">
                <a:spLocks noRot="1" noChangeAspect="1" noMove="1" noResize="1" noEditPoints="1" noAdjustHandles="1" noChangeArrowheads="1" noChangeShapeType="1" noTextEdit="1"/>
              </p:cNvSpPr>
              <p:nvPr/>
            </p:nvSpPr>
            <p:spPr>
              <a:xfrm>
                <a:off x="2596826" y="4034398"/>
                <a:ext cx="3680985" cy="887400"/>
              </a:xfrm>
              <a:prstGeom prst="rect">
                <a:avLst/>
              </a:prstGeom>
              <a:blipFill>
                <a:blip r:embed="rId3"/>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09DE3C5A-43D9-F90C-E317-7CFF528C5FCE}"/>
              </a:ext>
            </a:extLst>
          </p:cNvPr>
          <p:cNvCxnSpPr>
            <a:cxnSpLocks/>
          </p:cNvCxnSpPr>
          <p:nvPr/>
        </p:nvCxnSpPr>
        <p:spPr>
          <a:xfrm>
            <a:off x="0" y="6375858"/>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C3229CD-D848-208E-63A9-D03B172126C1}"/>
              </a:ext>
            </a:extLst>
          </p:cNvPr>
          <p:cNvSpPr txBox="1"/>
          <p:nvPr/>
        </p:nvSpPr>
        <p:spPr>
          <a:xfrm>
            <a:off x="147782" y="6394242"/>
            <a:ext cx="5562354" cy="276999"/>
          </a:xfrm>
          <a:prstGeom prst="rect">
            <a:avLst/>
          </a:prstGeom>
          <a:noFill/>
        </p:spPr>
        <p:txBody>
          <a:bodyPr wrap="square" rtlCol="0">
            <a:spAutoFit/>
          </a:bodyPr>
          <a:lstStyle/>
          <a:p>
            <a:r>
              <a:rPr lang="en-US" sz="1200" dirty="0"/>
              <a:t>Ryutov et al., </a:t>
            </a:r>
            <a:r>
              <a:rPr lang="en-US" sz="1200" dirty="0" err="1"/>
              <a:t>Astrophys</a:t>
            </a:r>
            <a:r>
              <a:rPr lang="en-US" sz="1200" dirty="0"/>
              <a:t>. J. (1999); Cross et al., </a:t>
            </a:r>
            <a:r>
              <a:rPr lang="en-US" sz="1200" dirty="0" err="1"/>
              <a:t>Astrophys</a:t>
            </a:r>
            <a:r>
              <a:rPr lang="en-US" sz="1200" dirty="0"/>
              <a:t>. J. (2016)</a:t>
            </a:r>
          </a:p>
        </p:txBody>
      </p:sp>
      <p:grpSp>
        <p:nvGrpSpPr>
          <p:cNvPr id="34" name="Group 33">
            <a:extLst>
              <a:ext uri="{FF2B5EF4-FFF2-40B4-BE49-F238E27FC236}">
                <a16:creationId xmlns:a16="http://schemas.microsoft.com/office/drawing/2014/main" id="{CDA42A69-C058-6400-D2CF-09A09302B3D5}"/>
              </a:ext>
            </a:extLst>
          </p:cNvPr>
          <p:cNvGrpSpPr/>
          <p:nvPr/>
        </p:nvGrpSpPr>
        <p:grpSpPr>
          <a:xfrm>
            <a:off x="3459948" y="1884175"/>
            <a:ext cx="1664238" cy="539764"/>
            <a:chOff x="3459948" y="1884175"/>
            <a:chExt cx="1664238" cy="539764"/>
          </a:xfrm>
        </p:grpSpPr>
        <p:sp>
          <p:nvSpPr>
            <p:cNvPr id="11" name="TextBox 10">
              <a:extLst>
                <a:ext uri="{FF2B5EF4-FFF2-40B4-BE49-F238E27FC236}">
                  <a16:creationId xmlns:a16="http://schemas.microsoft.com/office/drawing/2014/main" id="{F4465EE3-3455-0C10-B704-20E5BFBE7FC1}"/>
                </a:ext>
              </a:extLst>
            </p:cNvPr>
            <p:cNvSpPr txBox="1"/>
            <p:nvPr/>
          </p:nvSpPr>
          <p:spPr>
            <a:xfrm>
              <a:off x="3459948" y="1884175"/>
              <a:ext cx="1664238" cy="338554"/>
            </a:xfrm>
            <a:prstGeom prst="rect">
              <a:avLst/>
            </a:prstGeom>
            <a:noFill/>
          </p:spPr>
          <p:txBody>
            <a:bodyPr wrap="none" rtlCol="0">
              <a:spAutoFit/>
            </a:bodyPr>
            <a:lstStyle/>
            <a:p>
              <a:r>
                <a:rPr lang="en-US" sz="1600" dirty="0">
                  <a:solidFill>
                    <a:srgbClr val="0000FF"/>
                  </a:solidFill>
                </a:rPr>
                <a:t>Fluid/field scalar</a:t>
              </a:r>
            </a:p>
          </p:txBody>
        </p:sp>
        <p:cxnSp>
          <p:nvCxnSpPr>
            <p:cNvPr id="16" name="Straight Arrow Connector 15">
              <a:extLst>
                <a:ext uri="{FF2B5EF4-FFF2-40B4-BE49-F238E27FC236}">
                  <a16:creationId xmlns:a16="http://schemas.microsoft.com/office/drawing/2014/main" id="{B39F7ACC-0260-4137-7A88-326309E46C4D}"/>
                </a:ext>
              </a:extLst>
            </p:cNvPr>
            <p:cNvCxnSpPr>
              <a:cxnSpLocks/>
            </p:cNvCxnSpPr>
            <p:nvPr/>
          </p:nvCxnSpPr>
          <p:spPr>
            <a:xfrm>
              <a:off x="4767068" y="2197598"/>
              <a:ext cx="242677" cy="22634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E71733F1-7BCD-1549-3581-D394B4C5BAA9}"/>
              </a:ext>
            </a:extLst>
          </p:cNvPr>
          <p:cNvGrpSpPr/>
          <p:nvPr/>
        </p:nvGrpSpPr>
        <p:grpSpPr>
          <a:xfrm>
            <a:off x="6330826" y="1884943"/>
            <a:ext cx="2022303" cy="548527"/>
            <a:chOff x="6330826" y="1884943"/>
            <a:chExt cx="2022303" cy="548527"/>
          </a:xfrm>
        </p:grpSpPr>
        <p:sp>
          <p:nvSpPr>
            <p:cNvPr id="12" name="TextBox 11">
              <a:extLst>
                <a:ext uri="{FF2B5EF4-FFF2-40B4-BE49-F238E27FC236}">
                  <a16:creationId xmlns:a16="http://schemas.microsoft.com/office/drawing/2014/main" id="{EBBBFF41-C04B-9B55-506D-391ACD2E924D}"/>
                </a:ext>
              </a:extLst>
            </p:cNvPr>
            <p:cNvSpPr txBox="1"/>
            <p:nvPr/>
          </p:nvSpPr>
          <p:spPr>
            <a:xfrm>
              <a:off x="6676067" y="1884943"/>
              <a:ext cx="1677062" cy="338554"/>
            </a:xfrm>
            <a:prstGeom prst="rect">
              <a:avLst/>
            </a:prstGeom>
            <a:noFill/>
          </p:spPr>
          <p:txBody>
            <a:bodyPr wrap="none" rtlCol="0">
              <a:spAutoFit/>
            </a:bodyPr>
            <a:lstStyle/>
            <a:p>
              <a:r>
                <a:rPr lang="en-US" sz="1600" dirty="0">
                  <a:solidFill>
                    <a:srgbClr val="0000FF"/>
                  </a:solidFill>
                </a:rPr>
                <a:t>Fluid/field vector</a:t>
              </a:r>
            </a:p>
          </p:txBody>
        </p:sp>
        <p:cxnSp>
          <p:nvCxnSpPr>
            <p:cNvPr id="19" name="Straight Arrow Connector 18">
              <a:extLst>
                <a:ext uri="{FF2B5EF4-FFF2-40B4-BE49-F238E27FC236}">
                  <a16:creationId xmlns:a16="http://schemas.microsoft.com/office/drawing/2014/main" id="{49408013-5A2D-B7FD-D4F0-48793D9167A5}"/>
                </a:ext>
              </a:extLst>
            </p:cNvPr>
            <p:cNvCxnSpPr>
              <a:cxnSpLocks/>
            </p:cNvCxnSpPr>
            <p:nvPr/>
          </p:nvCxnSpPr>
          <p:spPr>
            <a:xfrm flipH="1">
              <a:off x="6330826" y="2132236"/>
              <a:ext cx="330357" cy="30123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88810F0-AF11-C426-C321-D4523AFF34DD}"/>
              </a:ext>
            </a:extLst>
          </p:cNvPr>
          <p:cNvGrpSpPr/>
          <p:nvPr/>
        </p:nvGrpSpPr>
        <p:grpSpPr>
          <a:xfrm>
            <a:off x="3633853" y="2687171"/>
            <a:ext cx="3042214" cy="804855"/>
            <a:chOff x="3633853" y="2687171"/>
            <a:chExt cx="3042214" cy="804855"/>
          </a:xfrm>
        </p:grpSpPr>
        <p:sp>
          <p:nvSpPr>
            <p:cNvPr id="13" name="TextBox 12">
              <a:extLst>
                <a:ext uri="{FF2B5EF4-FFF2-40B4-BE49-F238E27FC236}">
                  <a16:creationId xmlns:a16="http://schemas.microsoft.com/office/drawing/2014/main" id="{B4975010-1146-A2CC-C6F4-DC37710E8205}"/>
                </a:ext>
              </a:extLst>
            </p:cNvPr>
            <p:cNvSpPr txBox="1"/>
            <p:nvPr/>
          </p:nvSpPr>
          <p:spPr>
            <a:xfrm>
              <a:off x="3633853" y="2907251"/>
              <a:ext cx="2371782" cy="584775"/>
            </a:xfrm>
            <a:prstGeom prst="rect">
              <a:avLst/>
            </a:prstGeom>
            <a:noFill/>
          </p:spPr>
          <p:txBody>
            <a:bodyPr wrap="square" rtlCol="0">
              <a:spAutoFit/>
            </a:bodyPr>
            <a:lstStyle/>
            <a:p>
              <a:pPr algn="ctr"/>
              <a:r>
                <a:rPr lang="en-US" sz="1600" dirty="0">
                  <a:solidFill>
                    <a:srgbClr val="FF0000"/>
                  </a:solidFill>
                </a:rPr>
                <a:t>Characteristic value (with dimensions)</a:t>
              </a:r>
            </a:p>
          </p:txBody>
        </p:sp>
        <p:cxnSp>
          <p:nvCxnSpPr>
            <p:cNvPr id="21" name="Straight Arrow Connector 20">
              <a:extLst>
                <a:ext uri="{FF2B5EF4-FFF2-40B4-BE49-F238E27FC236}">
                  <a16:creationId xmlns:a16="http://schemas.microsoft.com/office/drawing/2014/main" id="{65406FF3-48ED-9189-D07E-8C4A8129AC6B}"/>
                </a:ext>
              </a:extLst>
            </p:cNvPr>
            <p:cNvCxnSpPr>
              <a:cxnSpLocks/>
            </p:cNvCxnSpPr>
            <p:nvPr/>
          </p:nvCxnSpPr>
          <p:spPr>
            <a:xfrm flipH="1" flipV="1">
              <a:off x="5554494" y="2687171"/>
              <a:ext cx="52441" cy="2779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612B94B-6F70-F1B1-8988-183DA876BF5B}"/>
                </a:ext>
              </a:extLst>
            </p:cNvPr>
            <p:cNvCxnSpPr>
              <a:cxnSpLocks/>
            </p:cNvCxnSpPr>
            <p:nvPr/>
          </p:nvCxnSpPr>
          <p:spPr>
            <a:xfrm flipV="1">
              <a:off x="5706577" y="2707166"/>
              <a:ext cx="969490" cy="321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AE03E355-181F-C971-06CD-1B44504DF3CC}"/>
              </a:ext>
            </a:extLst>
          </p:cNvPr>
          <p:cNvGrpSpPr/>
          <p:nvPr/>
        </p:nvGrpSpPr>
        <p:grpSpPr>
          <a:xfrm>
            <a:off x="5982513" y="2687171"/>
            <a:ext cx="2598757" cy="804854"/>
            <a:chOff x="5982513" y="2687171"/>
            <a:chExt cx="2598757" cy="804854"/>
          </a:xfrm>
        </p:grpSpPr>
        <p:sp>
          <p:nvSpPr>
            <p:cNvPr id="14" name="TextBox 13">
              <a:extLst>
                <a:ext uri="{FF2B5EF4-FFF2-40B4-BE49-F238E27FC236}">
                  <a16:creationId xmlns:a16="http://schemas.microsoft.com/office/drawing/2014/main" id="{393723BF-1653-E67B-3256-43A45971DD53}"/>
                </a:ext>
              </a:extLst>
            </p:cNvPr>
            <p:cNvSpPr txBox="1"/>
            <p:nvPr/>
          </p:nvSpPr>
          <p:spPr>
            <a:xfrm>
              <a:off x="6209488" y="2907250"/>
              <a:ext cx="2371782" cy="584775"/>
            </a:xfrm>
            <a:prstGeom prst="rect">
              <a:avLst/>
            </a:prstGeom>
            <a:noFill/>
          </p:spPr>
          <p:txBody>
            <a:bodyPr wrap="square" rtlCol="0">
              <a:spAutoFit/>
            </a:bodyPr>
            <a:lstStyle/>
            <a:p>
              <a:pPr algn="ctr"/>
              <a:r>
                <a:rPr lang="en-US" sz="1600" dirty="0">
                  <a:solidFill>
                    <a:srgbClr val="009900"/>
                  </a:solidFill>
                </a:rPr>
                <a:t>Order unity (dimensionless)</a:t>
              </a:r>
            </a:p>
          </p:txBody>
        </p:sp>
        <p:cxnSp>
          <p:nvCxnSpPr>
            <p:cNvPr id="28" name="Straight Arrow Connector 27">
              <a:extLst>
                <a:ext uri="{FF2B5EF4-FFF2-40B4-BE49-F238E27FC236}">
                  <a16:creationId xmlns:a16="http://schemas.microsoft.com/office/drawing/2014/main" id="{C9593F8F-FA49-0A91-0F7B-B47B501A7A16}"/>
                </a:ext>
              </a:extLst>
            </p:cNvPr>
            <p:cNvCxnSpPr>
              <a:cxnSpLocks/>
            </p:cNvCxnSpPr>
            <p:nvPr/>
          </p:nvCxnSpPr>
          <p:spPr>
            <a:xfrm flipH="1" flipV="1">
              <a:off x="5982513" y="2687171"/>
              <a:ext cx="929520" cy="303679"/>
            </a:xfrm>
            <a:prstGeom prst="straightConnector1">
              <a:avLst/>
            </a:prstGeom>
            <a:ln>
              <a:solidFill>
                <a:srgbClr val="0099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A9E9928-C93C-925E-8A2F-A24F3A736E66}"/>
                </a:ext>
              </a:extLst>
            </p:cNvPr>
            <p:cNvCxnSpPr>
              <a:cxnSpLocks/>
            </p:cNvCxnSpPr>
            <p:nvPr/>
          </p:nvCxnSpPr>
          <p:spPr>
            <a:xfrm flipV="1">
              <a:off x="7016903" y="2704235"/>
              <a:ext cx="0" cy="260910"/>
            </a:xfrm>
            <a:prstGeom prst="straightConnector1">
              <a:avLst/>
            </a:prstGeom>
            <a:ln>
              <a:solidFill>
                <a:srgbClr val="0099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09A7131C-8235-19E7-77C3-A9E83F3467FA}"/>
                  </a:ext>
                </a:extLst>
              </p:cNvPr>
              <p:cNvSpPr txBox="1"/>
              <p:nvPr/>
            </p:nvSpPr>
            <p:spPr>
              <a:xfrm>
                <a:off x="7016903" y="4110990"/>
                <a:ext cx="3641959" cy="830997"/>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𝐿</m:t>
                    </m:r>
                  </m:oMath>
                </a14:m>
                <a:r>
                  <a:rPr lang="en-US" dirty="0"/>
                  <a:t>: global spatial scale of the system</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0</m:t>
                        </m:r>
                      </m:sub>
                    </m:sSub>
                  </m:oMath>
                </a14:m>
                <a:r>
                  <a:rPr lang="en-US" dirty="0"/>
                  <a:t>: hydrodynamic timescale</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0</m:t>
                        </m:r>
                      </m:sub>
                    </m:sSub>
                  </m:oMath>
                </a14:m>
                <a:r>
                  <a:rPr lang="en-US" dirty="0"/>
                  <a:t>: characteristic flow velocity</a:t>
                </a:r>
              </a:p>
            </p:txBody>
          </p:sp>
        </mc:Choice>
        <mc:Fallback xmlns="">
          <p:sp>
            <p:nvSpPr>
              <p:cNvPr id="38" name="TextBox 37">
                <a:extLst>
                  <a:ext uri="{FF2B5EF4-FFF2-40B4-BE49-F238E27FC236}">
                    <a16:creationId xmlns:a16="http://schemas.microsoft.com/office/drawing/2014/main" id="{09A7131C-8235-19E7-77C3-A9E83F3467FA}"/>
                  </a:ext>
                </a:extLst>
              </p:cNvPr>
              <p:cNvSpPr txBox="1">
                <a:spLocks noRot="1" noChangeAspect="1" noMove="1" noResize="1" noEditPoints="1" noAdjustHandles="1" noChangeArrowheads="1" noChangeShapeType="1" noTextEdit="1"/>
              </p:cNvSpPr>
              <p:nvPr/>
            </p:nvSpPr>
            <p:spPr>
              <a:xfrm>
                <a:off x="7016903" y="4110990"/>
                <a:ext cx="3641959" cy="830997"/>
              </a:xfrm>
              <a:prstGeom prst="rect">
                <a:avLst/>
              </a:prstGeom>
              <a:blipFill>
                <a:blip r:embed="rId4"/>
                <a:stretch>
                  <a:fillRect l="-2174" t="-9489" r="-3344" b="-16058"/>
                </a:stretch>
              </a:blipFill>
            </p:spPr>
            <p:txBody>
              <a:bodyPr/>
              <a:lstStyle/>
              <a:p>
                <a:r>
                  <a:rPr lang="en-US">
                    <a:noFill/>
                  </a:rPr>
                  <a:t> </a:t>
                </a:r>
              </a:p>
            </p:txBody>
          </p:sp>
        </mc:Fallback>
      </mc:AlternateContent>
      <p:sp>
        <p:nvSpPr>
          <p:cNvPr id="39" name="Left Brace 38">
            <a:extLst>
              <a:ext uri="{FF2B5EF4-FFF2-40B4-BE49-F238E27FC236}">
                <a16:creationId xmlns:a16="http://schemas.microsoft.com/office/drawing/2014/main" id="{438E6BAC-9D15-BFE8-77FC-EDE76A824484}"/>
              </a:ext>
            </a:extLst>
          </p:cNvPr>
          <p:cNvSpPr/>
          <p:nvPr/>
        </p:nvSpPr>
        <p:spPr>
          <a:xfrm>
            <a:off x="6665716" y="4076708"/>
            <a:ext cx="155448" cy="914400"/>
          </a:xfrm>
          <a:prstGeom prst="leftBrace">
            <a:avLst/>
          </a:prstGeom>
          <a:ln>
            <a:solidFill>
              <a:srgbClr val="0000C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8909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8" grpId="0"/>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FFDAF-35A1-AC01-DD5D-6845618E6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6B9C2-3532-E0F4-CF13-259C2388F4D9}"/>
              </a:ext>
            </a:extLst>
          </p:cNvPr>
          <p:cNvSpPr>
            <a:spLocks noGrp="1"/>
          </p:cNvSpPr>
          <p:nvPr>
            <p:ph type="title"/>
          </p:nvPr>
        </p:nvSpPr>
        <p:spPr/>
        <p:txBody>
          <a:bodyPr>
            <a:normAutofit/>
          </a:bodyPr>
          <a:lstStyle/>
          <a:p>
            <a:r>
              <a:rPr lang="en-GB" dirty="0"/>
              <a:t>MHD scaling: continuity equation</a:t>
            </a:r>
          </a:p>
        </p:txBody>
      </p:sp>
      <p:sp>
        <p:nvSpPr>
          <p:cNvPr id="3" name="Footer Placeholder 2">
            <a:extLst>
              <a:ext uri="{FF2B5EF4-FFF2-40B4-BE49-F238E27FC236}">
                <a16:creationId xmlns:a16="http://schemas.microsoft.com/office/drawing/2014/main" id="{5A8527A7-38F9-4897-5144-DDA4E2275E1F}"/>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DABF7FBE-46EE-42D8-87BE-3B70876482AB}"/>
              </a:ext>
            </a:extLst>
          </p:cNvPr>
          <p:cNvSpPr>
            <a:spLocks noGrp="1"/>
          </p:cNvSpPr>
          <p:nvPr>
            <p:ph type="sldNum" sz="quarter" idx="12"/>
          </p:nvPr>
        </p:nvSpPr>
        <p:spPr/>
        <p:txBody>
          <a:bodyPr/>
          <a:lstStyle/>
          <a:p>
            <a:fld id="{1BA9ABE8-007A-42E6-BCD2-67A13D129B58}" type="slidenum">
              <a:rPr lang="en-GB" smtClean="0"/>
              <a:t>18</a:t>
            </a:fld>
            <a:endParaRPr lang="en-GB"/>
          </a:p>
        </p:txBody>
      </p:sp>
      <p:sp>
        <p:nvSpPr>
          <p:cNvPr id="5" name="Text Placeholder 4">
            <a:extLst>
              <a:ext uri="{FF2B5EF4-FFF2-40B4-BE49-F238E27FC236}">
                <a16:creationId xmlns:a16="http://schemas.microsoft.com/office/drawing/2014/main" id="{51518DD3-AC69-2B6D-F7DB-7533FAE8D5D9}"/>
              </a:ext>
            </a:extLst>
          </p:cNvPr>
          <p:cNvSpPr>
            <a:spLocks noGrp="1"/>
          </p:cNvSpPr>
          <p:nvPr>
            <p:ph type="body" sz="quarter" idx="13"/>
          </p:nvPr>
        </p:nvSpPr>
        <p:spPr/>
        <p:txBody>
          <a:bodyPr/>
          <a:lstStyle/>
          <a:p>
            <a:r>
              <a:rPr lang="en-GB" i="0" dirty="0"/>
              <a:t>Theory: MHD scaling</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A61C101-7185-4A78-2FA2-E6284DFE2A57}"/>
                  </a:ext>
                </a:extLst>
              </p:cNvPr>
              <p:cNvSpPr txBox="1"/>
              <p:nvPr/>
            </p:nvSpPr>
            <p:spPr>
              <a:xfrm>
                <a:off x="3839056" y="1417742"/>
                <a:ext cx="2174358" cy="691115"/>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nchor="ctr">
                <a:no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𝜕𝜌</m:t>
                          </m:r>
                        </m:num>
                        <m:den>
                          <m:r>
                            <a:rPr lang="en-US" sz="2000" b="0" i="1" smtClean="0">
                              <a:latin typeface="Cambria Math" panose="02040503050406030204" pitchFamily="18" charset="0"/>
                            </a:rPr>
                            <m:t>𝜕</m:t>
                          </m:r>
                          <m:r>
                            <a:rPr lang="en-US" sz="2000" b="0" i="1" smtClean="0">
                              <a:latin typeface="Cambria Math" panose="02040503050406030204" pitchFamily="18" charset="0"/>
                            </a:rPr>
                            <m:t>𝑡</m:t>
                          </m:r>
                        </m:den>
                      </m:f>
                      <m:r>
                        <a:rPr lang="en-US" sz="2000" b="0" i="1" smtClean="0">
                          <a:latin typeface="Cambria Math" panose="02040503050406030204" pitchFamily="18" charset="0"/>
                        </a:rPr>
                        <m:t>+</m:t>
                      </m:r>
                      <m:r>
                        <m:rPr>
                          <m:sty m:val="p"/>
                        </m:rPr>
                        <a:rPr lang="en-US" sz="2000" b="0" i="0" smtClean="0">
                          <a:latin typeface="Cambria Math" panose="02040503050406030204" pitchFamily="18" charset="0"/>
                        </a:rPr>
                        <m:t>∇</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𝜌</m:t>
                          </m:r>
                          <m:r>
                            <a:rPr lang="en-US" sz="2000" b="1" i="1" smtClean="0">
                              <a:latin typeface="Cambria Math" panose="02040503050406030204" pitchFamily="18" charset="0"/>
                            </a:rPr>
                            <m:t>𝒖</m:t>
                          </m:r>
                        </m:e>
                      </m:d>
                      <m:r>
                        <a:rPr lang="en-US" sz="2000" b="0" i="1" smtClean="0">
                          <a:latin typeface="Cambria Math" panose="02040503050406030204" pitchFamily="18" charset="0"/>
                        </a:rPr>
                        <m:t>=0</m:t>
                      </m:r>
                    </m:oMath>
                  </m:oMathPara>
                </a14:m>
                <a:endParaRPr lang="en-US" sz="2000" dirty="0"/>
              </a:p>
            </p:txBody>
          </p:sp>
        </mc:Choice>
        <mc:Fallback xmlns="">
          <p:sp>
            <p:nvSpPr>
              <p:cNvPr id="6" name="TextBox 5">
                <a:extLst>
                  <a:ext uri="{FF2B5EF4-FFF2-40B4-BE49-F238E27FC236}">
                    <a16:creationId xmlns:a16="http://schemas.microsoft.com/office/drawing/2014/main" id="{1A61C101-7185-4A78-2FA2-E6284DFE2A57}"/>
                  </a:ext>
                </a:extLst>
              </p:cNvPr>
              <p:cNvSpPr txBox="1">
                <a:spLocks noRot="1" noChangeAspect="1" noMove="1" noResize="1" noEditPoints="1" noAdjustHandles="1" noChangeArrowheads="1" noChangeShapeType="1" noTextEdit="1"/>
              </p:cNvSpPr>
              <p:nvPr/>
            </p:nvSpPr>
            <p:spPr>
              <a:xfrm>
                <a:off x="3839056" y="1417742"/>
                <a:ext cx="2174358" cy="691115"/>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 name="TextBox 6">
            <a:extLst>
              <a:ext uri="{FF2B5EF4-FFF2-40B4-BE49-F238E27FC236}">
                <a16:creationId xmlns:a16="http://schemas.microsoft.com/office/drawing/2014/main" id="{3BE84800-FDDE-821A-080C-467C51F01973}"/>
              </a:ext>
            </a:extLst>
          </p:cNvPr>
          <p:cNvSpPr txBox="1"/>
          <p:nvPr/>
        </p:nvSpPr>
        <p:spPr>
          <a:xfrm>
            <a:off x="288065" y="1578633"/>
            <a:ext cx="3345788" cy="369332"/>
          </a:xfrm>
          <a:prstGeom prst="rect">
            <a:avLst/>
          </a:prstGeom>
          <a:noFill/>
        </p:spPr>
        <p:txBody>
          <a:bodyPr wrap="none" rtlCol="0">
            <a:spAutoFit/>
          </a:bodyPr>
          <a:lstStyle/>
          <a:p>
            <a:pPr marL="285750" indent="-285750">
              <a:buFont typeface="Arial" panose="020B0604020202020204" pitchFamily="34" charset="0"/>
              <a:buChar char="•"/>
            </a:pPr>
            <a:r>
              <a:rPr lang="en-US" dirty="0"/>
              <a:t>The conservation of mass is</a:t>
            </a:r>
          </a:p>
        </p:txBody>
      </p:sp>
      <p:sp>
        <p:nvSpPr>
          <p:cNvPr id="8" name="TextBox 7">
            <a:extLst>
              <a:ext uri="{FF2B5EF4-FFF2-40B4-BE49-F238E27FC236}">
                <a16:creationId xmlns:a16="http://schemas.microsoft.com/office/drawing/2014/main" id="{D53FE06F-8C33-6A2F-809A-370A5ABE4EED}"/>
              </a:ext>
            </a:extLst>
          </p:cNvPr>
          <p:cNvSpPr txBox="1"/>
          <p:nvPr/>
        </p:nvSpPr>
        <p:spPr>
          <a:xfrm>
            <a:off x="288065" y="2691752"/>
            <a:ext cx="3384260" cy="369332"/>
          </a:xfrm>
          <a:prstGeom prst="rect">
            <a:avLst/>
          </a:prstGeom>
          <a:noFill/>
        </p:spPr>
        <p:txBody>
          <a:bodyPr wrap="none" rtlCol="0">
            <a:spAutoFit/>
          </a:bodyPr>
          <a:lstStyle/>
          <a:p>
            <a:pPr marL="285750" indent="-285750">
              <a:buFont typeface="Arial" panose="020B0604020202020204" pitchFamily="34" charset="0"/>
              <a:buChar char="•"/>
            </a:pPr>
            <a:r>
              <a:rPr lang="en-US" dirty="0"/>
              <a:t>Introducing scaling variables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48145B5-BC70-67E0-59B5-2E9F1A7AB55C}"/>
                  </a:ext>
                </a:extLst>
              </p:cNvPr>
              <p:cNvSpPr txBox="1"/>
              <p:nvPr/>
            </p:nvSpPr>
            <p:spPr>
              <a:xfrm>
                <a:off x="494180" y="4549820"/>
                <a:ext cx="3462377" cy="691115"/>
              </a:xfrm>
              <a:prstGeom prst="rect">
                <a:avLst/>
              </a:prstGeom>
              <a:noFill/>
              <a:effectLst/>
            </p:spPr>
            <p:txBody>
              <a:bodyPr wrap="none" lIns="0" tIns="0" rIns="0" bIns="0" rtlCol="0" anchor="ctr">
                <a:no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sSub>
                            <m:sSubPr>
                              <m:ctrlPr>
                                <a:rPr lang="en-US" sz="2000" b="0" i="1" smtClean="0">
                                  <a:latin typeface="Cambria Math" panose="02040503050406030204" pitchFamily="18" charset="0"/>
                                </a:rPr>
                              </m:ctrlPr>
                            </m:sSub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𝜌</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num>
                        <m:den>
                          <m:r>
                            <a:rPr lang="en-US" sz="2000" b="0" i="1" smtClean="0">
                              <a:latin typeface="Cambria Math" panose="02040503050406030204" pitchFamily="18" charset="0"/>
                            </a:rPr>
                            <m:t>𝐿</m:t>
                          </m:r>
                        </m:den>
                      </m:f>
                      <m:f>
                        <m:fPr>
                          <m:ctrlPr>
                            <a:rPr lang="en-US" sz="2000" i="1" smtClean="0">
                              <a:latin typeface="Cambria Math" panose="02040503050406030204" pitchFamily="18" charset="0"/>
                            </a:rPr>
                          </m:ctrlPr>
                        </m:fPr>
                        <m:num>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𝜌</m:t>
                              </m:r>
                            </m:e>
                          </m:acc>
                        </m:num>
                        <m:den>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𝑡</m:t>
                              </m:r>
                            </m:e>
                          </m:acc>
                        </m:den>
                      </m:f>
                      <m:r>
                        <a:rPr lang="en-US" sz="2000" b="0" i="1" smtClean="0">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sSub>
                                <m:sSubPr>
                                  <m:ctrlPr>
                                    <a:rPr lang="en-US" sz="2000" i="1">
                                      <a:latin typeface="Cambria Math" panose="02040503050406030204" pitchFamily="18" charset="0"/>
                                    </a:rPr>
                                  </m:ctrlPr>
                                </m:sSubPr>
                                <m:e>
                                  <m:r>
                                    <a:rPr lang="en-US" sz="2000" i="1">
                                      <a:latin typeface="Cambria Math" panose="02040503050406030204" pitchFamily="18" charset="0"/>
                                    </a:rPr>
                                    <m:t>𝜌</m:t>
                                  </m:r>
                                </m:e>
                                <m:sub>
                                  <m:r>
                                    <a:rPr lang="en-US" sz="2000" i="1">
                                      <a:latin typeface="Cambria Math" panose="02040503050406030204" pitchFamily="18" charset="0"/>
                                    </a:rPr>
                                    <m:t>0</m:t>
                                  </m:r>
                                </m:sub>
                              </m:sSub>
                              <m:r>
                                <a:rPr lang="en-US" sz="2000" i="1">
                                  <a:latin typeface="Cambria Math" panose="02040503050406030204" pitchFamily="18" charset="0"/>
                                </a:rPr>
                                <m:t>𝑢</m:t>
                              </m:r>
                            </m:e>
                            <m:sub>
                              <m:r>
                                <a:rPr lang="en-US" sz="2000" i="1">
                                  <a:latin typeface="Cambria Math" panose="02040503050406030204" pitchFamily="18" charset="0"/>
                                </a:rPr>
                                <m:t>0</m:t>
                              </m:r>
                            </m:sub>
                          </m:sSub>
                        </m:num>
                        <m:den>
                          <m:r>
                            <a:rPr lang="en-US" sz="2000" i="1">
                              <a:latin typeface="Cambria Math" panose="02040503050406030204" pitchFamily="18" charset="0"/>
                            </a:rPr>
                            <m:t>𝐿</m:t>
                          </m:r>
                        </m:den>
                      </m:f>
                      <m:acc>
                        <m:accPr>
                          <m:chr m:val="̂"/>
                          <m:ctrlPr>
                            <a:rPr lang="en-US" sz="2000" i="1">
                              <a:latin typeface="Cambria Math" panose="02040503050406030204" pitchFamily="18" charset="0"/>
                            </a:rPr>
                          </m:ctrlPr>
                        </m:accPr>
                        <m:e>
                          <m:r>
                            <m:rPr>
                              <m:sty m:val="p"/>
                            </m:rPr>
                            <a:rPr lang="en-US" sz="2000" b="0" i="0" smtClean="0">
                              <a:latin typeface="Cambria Math" panose="02040503050406030204" pitchFamily="18" charset="0"/>
                            </a:rPr>
                            <m:t>∇</m:t>
                          </m:r>
                        </m:e>
                      </m:acc>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𝜌</m:t>
                              </m:r>
                            </m:e>
                          </m:acc>
                          <m:acc>
                            <m:accPr>
                              <m:chr m:val="̂"/>
                              <m:ctrlPr>
                                <a:rPr lang="en-US" sz="2000" b="1" i="1">
                                  <a:latin typeface="Cambria Math" panose="02040503050406030204" pitchFamily="18" charset="0"/>
                                </a:rPr>
                              </m:ctrlPr>
                            </m:accPr>
                            <m:e>
                              <m:r>
                                <a:rPr lang="en-US" sz="2000" b="1" i="1" smtClean="0">
                                  <a:latin typeface="Cambria Math" panose="02040503050406030204" pitchFamily="18" charset="0"/>
                                </a:rPr>
                                <m:t>𝒖</m:t>
                              </m:r>
                            </m:e>
                          </m:acc>
                        </m:e>
                      </m:d>
                      <m:r>
                        <a:rPr lang="en-US" sz="2000" b="0" i="1" smtClean="0">
                          <a:latin typeface="Cambria Math" panose="02040503050406030204" pitchFamily="18" charset="0"/>
                        </a:rPr>
                        <m:t>=0</m:t>
                      </m:r>
                    </m:oMath>
                  </m:oMathPara>
                </a14:m>
                <a:endParaRPr lang="en-US" sz="2000" dirty="0"/>
              </a:p>
            </p:txBody>
          </p:sp>
        </mc:Choice>
        <mc:Fallback xmlns="">
          <p:sp>
            <p:nvSpPr>
              <p:cNvPr id="9" name="TextBox 8">
                <a:extLst>
                  <a:ext uri="{FF2B5EF4-FFF2-40B4-BE49-F238E27FC236}">
                    <a16:creationId xmlns:a16="http://schemas.microsoft.com/office/drawing/2014/main" id="{148145B5-BC70-67E0-59B5-2E9F1A7AB55C}"/>
                  </a:ext>
                </a:extLst>
              </p:cNvPr>
              <p:cNvSpPr txBox="1">
                <a:spLocks noRot="1" noChangeAspect="1" noMove="1" noResize="1" noEditPoints="1" noAdjustHandles="1" noChangeArrowheads="1" noChangeShapeType="1" noTextEdit="1"/>
              </p:cNvSpPr>
              <p:nvPr/>
            </p:nvSpPr>
            <p:spPr>
              <a:xfrm>
                <a:off x="494180" y="4549820"/>
                <a:ext cx="3462377" cy="691115"/>
              </a:xfrm>
              <a:prstGeom prst="rect">
                <a:avLst/>
              </a:prstGeom>
              <a:blipFill>
                <a:blip r:embed="rId3"/>
                <a:stretch>
                  <a:fillRect/>
                </a:stretch>
              </a:blipFill>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F182D15-0438-86BE-DF39-0327C18F8FF9}"/>
                  </a:ext>
                </a:extLst>
              </p:cNvPr>
              <p:cNvSpPr txBox="1"/>
              <p:nvPr/>
            </p:nvSpPr>
            <p:spPr>
              <a:xfrm>
                <a:off x="3715145" y="2485164"/>
                <a:ext cx="3462377" cy="1283175"/>
              </a:xfrm>
              <a:prstGeom prst="rect">
                <a:avLst/>
              </a:prstGeom>
              <a:noFill/>
              <a:effectLst/>
            </p:spPr>
            <p:txBody>
              <a:bodyPr wrap="none" lIns="0" tIns="0" rIns="0" bIns="0" rtlCol="0" anchor="ctr">
                <a:noAutofit/>
              </a:bodyPr>
              <a:lstStyle/>
              <a:p>
                <a:pPr>
                  <a:spcAft>
                    <a:spcPts val="18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𝜌</m:t>
                          </m:r>
                        </m:e>
                        <m:sub>
                          <m:r>
                            <a:rPr lang="en-US" sz="2000" b="0" i="1" smtClean="0">
                              <a:latin typeface="Cambria Math" panose="02040503050406030204" pitchFamily="18" charset="0"/>
                            </a:rPr>
                            <m:t>0</m:t>
                          </m:r>
                        </m:sub>
                      </m:sSub>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𝜌</m:t>
                          </m:r>
                        </m:e>
                      </m:acc>
                      <m:r>
                        <a:rPr lang="en-US" sz="2000" b="0" i="1" smtClean="0">
                          <a:latin typeface="Cambria Math" panose="02040503050406030204" pitchFamily="18" charset="0"/>
                        </a:rPr>
                        <m:t>;</m:t>
                      </m:r>
                      <m:r>
                        <a:rPr lang="en-US" sz="2000" b="1" i="1" smtClean="0">
                          <a:latin typeface="Cambria Math" panose="02040503050406030204" pitchFamily="18" charset="0"/>
                        </a:rPr>
                        <m:t>𝒖</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acc>
                        <m:accPr>
                          <m:chr m:val="̂"/>
                          <m:ctrlPr>
                            <a:rPr lang="en-US" sz="2000" b="1" i="1">
                              <a:latin typeface="Cambria Math" panose="02040503050406030204" pitchFamily="18" charset="0"/>
                            </a:rPr>
                          </m:ctrlPr>
                        </m:accPr>
                        <m:e>
                          <m:r>
                            <a:rPr lang="en-US" sz="2000" b="1" i="1" smtClean="0">
                              <a:latin typeface="Cambria Math" panose="02040503050406030204" pitchFamily="18" charset="0"/>
                            </a:rPr>
                            <m:t>𝒖</m:t>
                          </m:r>
                        </m:e>
                      </m:acc>
                      <m:r>
                        <a:rPr lang="en-US" sz="2000" b="0" i="1" smtClean="0">
                          <a:latin typeface="Cambria Math" panose="02040503050406030204" pitchFamily="18" charset="0"/>
                        </a:rPr>
                        <m:t>;</m:t>
                      </m:r>
                    </m:oMath>
                  </m:oMathPara>
                </a14:m>
                <a:endParaRPr lang="en-US" sz="2000" dirty="0"/>
              </a:p>
              <a:p>
                <a:pPr>
                  <a:spcAft>
                    <a:spcPts val="1800"/>
                  </a:spcAft>
                </a:pPr>
                <a14:m>
                  <m:oMathPara xmlns:m="http://schemas.openxmlformats.org/officeDocument/2006/math">
                    <m:oMathParaPr>
                      <m:jc m:val="centerGroup"/>
                    </m:oMathParaPr>
                    <m:oMath xmlns:m="http://schemas.openxmlformats.org/officeDocument/2006/math">
                      <m:r>
                        <m:rPr>
                          <m:sty m:val="p"/>
                        </m:rPr>
                        <a:rPr lang="en-US" sz="2000">
                          <a:latin typeface="Cambria Math" panose="02040503050406030204" pitchFamily="18" charset="0"/>
                        </a:rPr>
                        <m:t>∇</m:t>
                      </m:r>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𝐿</m:t>
                          </m:r>
                        </m:den>
                      </m:f>
                      <m:acc>
                        <m:accPr>
                          <m:chr m:val="̂"/>
                          <m:ctrlPr>
                            <a:rPr lang="en-US" sz="2000" i="1">
                              <a:latin typeface="Cambria Math" panose="02040503050406030204" pitchFamily="18" charset="0"/>
                            </a:rPr>
                          </m:ctrlPr>
                        </m:accPr>
                        <m:e>
                          <m:r>
                            <m:rPr>
                              <m:sty m:val="p"/>
                            </m:rPr>
                            <a:rPr lang="en-US" sz="2000">
                              <a:latin typeface="Cambria Math" panose="02040503050406030204" pitchFamily="18" charset="0"/>
                            </a:rPr>
                            <m:t>∇</m:t>
                          </m:r>
                        </m:e>
                      </m:acc>
                      <m:r>
                        <a:rPr lang="en-US" sz="2000" i="1">
                          <a:latin typeface="Cambria Math" panose="02040503050406030204" pitchFamily="18" charset="0"/>
                        </a:rPr>
                        <m:t>; </m:t>
                      </m:r>
                      <m:f>
                        <m:fPr>
                          <m:ctrlPr>
                            <a:rPr lang="en-US" sz="2000" i="1">
                              <a:latin typeface="Cambria Math" panose="02040503050406030204" pitchFamily="18" charset="0"/>
                            </a:rPr>
                          </m:ctrlPr>
                        </m:fPr>
                        <m:num>
                          <m:r>
                            <a:rPr lang="en-US" sz="2000" i="1">
                              <a:latin typeface="Cambria Math" panose="02040503050406030204" pitchFamily="18" charset="0"/>
                            </a:rPr>
                            <m:t>𝜕</m:t>
                          </m:r>
                        </m:num>
                        <m:den>
                          <m:r>
                            <a:rPr lang="en-US" sz="2000" i="1">
                              <a:latin typeface="Cambria Math" panose="02040503050406030204" pitchFamily="18" charset="0"/>
                            </a:rPr>
                            <m:t>𝜕</m:t>
                          </m:r>
                          <m:r>
                            <a:rPr lang="en-US" sz="2000" i="1">
                              <a:latin typeface="Cambria Math" panose="02040503050406030204" pitchFamily="18" charset="0"/>
                            </a:rPr>
                            <m:t>𝑡</m:t>
                          </m:r>
                        </m:den>
                      </m:f>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0</m:t>
                              </m:r>
                            </m:sub>
                          </m:sSub>
                        </m:num>
                        <m:den>
                          <m:r>
                            <a:rPr lang="en-US" sz="2000" i="1">
                              <a:latin typeface="Cambria Math" panose="02040503050406030204" pitchFamily="18" charset="0"/>
                            </a:rPr>
                            <m:t>𝐿</m:t>
                          </m:r>
                        </m:den>
                      </m:f>
                      <m:f>
                        <m:fPr>
                          <m:ctrlPr>
                            <a:rPr lang="en-US" sz="2000" i="1">
                              <a:latin typeface="Cambria Math" panose="02040503050406030204" pitchFamily="18" charset="0"/>
                            </a:rPr>
                          </m:ctrlPr>
                        </m:fPr>
                        <m:num>
                          <m:r>
                            <a:rPr lang="en-US" sz="2000" i="1">
                              <a:latin typeface="Cambria Math" panose="02040503050406030204" pitchFamily="18" charset="0"/>
                            </a:rPr>
                            <m:t>𝜕</m:t>
                          </m:r>
                        </m:num>
                        <m:den>
                          <m:r>
                            <a:rPr lang="en-US" sz="2000" i="1">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𝑡</m:t>
                              </m:r>
                            </m:e>
                          </m:acc>
                        </m:den>
                      </m:f>
                    </m:oMath>
                  </m:oMathPara>
                </a14:m>
                <a:endParaRPr lang="en-US" sz="2000" dirty="0"/>
              </a:p>
            </p:txBody>
          </p:sp>
        </mc:Choice>
        <mc:Fallback xmlns="">
          <p:sp>
            <p:nvSpPr>
              <p:cNvPr id="10" name="TextBox 9">
                <a:extLst>
                  <a:ext uri="{FF2B5EF4-FFF2-40B4-BE49-F238E27FC236}">
                    <a16:creationId xmlns:a16="http://schemas.microsoft.com/office/drawing/2014/main" id="{9F182D15-0438-86BE-DF39-0327C18F8FF9}"/>
                  </a:ext>
                </a:extLst>
              </p:cNvPr>
              <p:cNvSpPr txBox="1">
                <a:spLocks noRot="1" noChangeAspect="1" noMove="1" noResize="1" noEditPoints="1" noAdjustHandles="1" noChangeArrowheads="1" noChangeShapeType="1" noTextEdit="1"/>
              </p:cNvSpPr>
              <p:nvPr/>
            </p:nvSpPr>
            <p:spPr>
              <a:xfrm>
                <a:off x="3715145" y="2485164"/>
                <a:ext cx="3462377" cy="1283175"/>
              </a:xfrm>
              <a:prstGeom prst="rect">
                <a:avLst/>
              </a:prstGeom>
              <a:blipFill>
                <a:blip r:embed="rId4"/>
                <a:stretch>
                  <a:fillRect/>
                </a:stretch>
              </a:blipFill>
              <a:effectLst/>
            </p:spPr>
            <p:txBody>
              <a:bodyPr/>
              <a:lstStyle/>
              <a:p>
                <a:r>
                  <a:rPr lang="en-US">
                    <a:noFill/>
                  </a:rPr>
                  <a:t> </a:t>
                </a:r>
              </a:p>
            </p:txBody>
          </p:sp>
        </mc:Fallback>
      </mc:AlternateContent>
      <p:sp>
        <p:nvSpPr>
          <p:cNvPr id="11" name="TextBox 10">
            <a:extLst>
              <a:ext uri="{FF2B5EF4-FFF2-40B4-BE49-F238E27FC236}">
                <a16:creationId xmlns:a16="http://schemas.microsoft.com/office/drawing/2014/main" id="{E07FF71A-58D2-331B-592B-3FDCAD0DBAE8}"/>
              </a:ext>
            </a:extLst>
          </p:cNvPr>
          <p:cNvSpPr txBox="1"/>
          <p:nvPr/>
        </p:nvSpPr>
        <p:spPr>
          <a:xfrm>
            <a:off x="6926095" y="2530861"/>
            <a:ext cx="1915909" cy="369332"/>
          </a:xfrm>
          <a:prstGeom prst="rect">
            <a:avLst/>
          </a:prstGeom>
          <a:noFill/>
        </p:spPr>
        <p:txBody>
          <a:bodyPr wrap="none" rtlCol="0">
            <a:spAutoFit/>
          </a:bodyPr>
          <a:lstStyle/>
          <a:p>
            <a:r>
              <a:rPr lang="en-US" dirty="0">
                <a:solidFill>
                  <a:srgbClr val="0000FF"/>
                </a:solidFill>
              </a:rPr>
              <a:t>Fluid parameters</a:t>
            </a:r>
          </a:p>
        </p:txBody>
      </p:sp>
      <p:sp>
        <p:nvSpPr>
          <p:cNvPr id="12" name="TextBox 11">
            <a:extLst>
              <a:ext uri="{FF2B5EF4-FFF2-40B4-BE49-F238E27FC236}">
                <a16:creationId xmlns:a16="http://schemas.microsoft.com/office/drawing/2014/main" id="{B5468A2C-9892-1603-9C9D-32A02E2ED224}"/>
              </a:ext>
            </a:extLst>
          </p:cNvPr>
          <p:cNvSpPr txBox="1"/>
          <p:nvPr/>
        </p:nvSpPr>
        <p:spPr>
          <a:xfrm>
            <a:off x="6926094" y="3154464"/>
            <a:ext cx="2322111" cy="369332"/>
          </a:xfrm>
          <a:prstGeom prst="rect">
            <a:avLst/>
          </a:prstGeom>
          <a:noFill/>
        </p:spPr>
        <p:txBody>
          <a:bodyPr wrap="none" rtlCol="0">
            <a:spAutoFit/>
          </a:bodyPr>
          <a:lstStyle/>
          <a:p>
            <a:r>
              <a:rPr lang="en-US" dirty="0">
                <a:solidFill>
                  <a:srgbClr val="FF0000"/>
                </a:solidFill>
              </a:rPr>
              <a:t>Differential operators</a:t>
            </a:r>
          </a:p>
        </p:txBody>
      </p:sp>
      <p:sp>
        <p:nvSpPr>
          <p:cNvPr id="13" name="TextBox 12">
            <a:extLst>
              <a:ext uri="{FF2B5EF4-FFF2-40B4-BE49-F238E27FC236}">
                <a16:creationId xmlns:a16="http://schemas.microsoft.com/office/drawing/2014/main" id="{DC122BEA-C7EC-2242-6AC3-362B784AC549}"/>
              </a:ext>
            </a:extLst>
          </p:cNvPr>
          <p:cNvSpPr txBox="1"/>
          <p:nvPr/>
        </p:nvSpPr>
        <p:spPr>
          <a:xfrm>
            <a:off x="288065" y="3767646"/>
            <a:ext cx="3858749" cy="369332"/>
          </a:xfrm>
          <a:prstGeom prst="rect">
            <a:avLst/>
          </a:prstGeom>
          <a:noFill/>
        </p:spPr>
        <p:txBody>
          <a:bodyPr wrap="none" rtlCol="0">
            <a:spAutoFit/>
          </a:bodyPr>
          <a:lstStyle/>
          <a:p>
            <a:pPr marL="285750" indent="-285750">
              <a:buFont typeface="Arial" panose="020B0604020202020204" pitchFamily="34" charset="0"/>
              <a:buChar char="•"/>
            </a:pPr>
            <a:r>
              <a:rPr lang="en-US" dirty="0"/>
              <a:t>The continuity equation becomes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860B72F-3B32-4E93-A6A1-30BE7652FF0A}"/>
                  </a:ext>
                </a:extLst>
              </p:cNvPr>
              <p:cNvSpPr txBox="1"/>
              <p:nvPr/>
            </p:nvSpPr>
            <p:spPr>
              <a:xfrm>
                <a:off x="4031383" y="4549820"/>
                <a:ext cx="2581934" cy="691115"/>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nchor="ctr">
                <a:no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𝜌</m:t>
                              </m:r>
                            </m:e>
                          </m:acc>
                        </m:num>
                        <m:den>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𝑡</m:t>
                              </m:r>
                            </m:e>
                          </m:acc>
                        </m:den>
                      </m:f>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m:rPr>
                              <m:sty m:val="p"/>
                            </m:rPr>
                            <a:rPr lang="en-US" sz="2000" b="0" i="0" smtClean="0">
                              <a:latin typeface="Cambria Math" panose="02040503050406030204" pitchFamily="18" charset="0"/>
                            </a:rPr>
                            <m:t>∇</m:t>
                          </m:r>
                        </m:e>
                      </m:acc>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𝜌</m:t>
                              </m:r>
                            </m:e>
                          </m:acc>
                          <m:acc>
                            <m:accPr>
                              <m:chr m:val="̂"/>
                              <m:ctrlPr>
                                <a:rPr lang="en-US" sz="2000" i="1">
                                  <a:latin typeface="Cambria Math" panose="02040503050406030204" pitchFamily="18" charset="0"/>
                                </a:rPr>
                              </m:ctrlPr>
                            </m:accPr>
                            <m:e>
                              <m:r>
                                <a:rPr lang="en-US" sz="2000" b="1" i="1" smtClean="0">
                                  <a:latin typeface="Cambria Math" panose="02040503050406030204" pitchFamily="18" charset="0"/>
                                </a:rPr>
                                <m:t>𝒖</m:t>
                              </m:r>
                            </m:e>
                          </m:acc>
                        </m:e>
                      </m:d>
                      <m:r>
                        <a:rPr lang="en-US" sz="2000" b="0" i="1" smtClean="0">
                          <a:latin typeface="Cambria Math" panose="02040503050406030204" pitchFamily="18" charset="0"/>
                        </a:rPr>
                        <m:t>=0</m:t>
                      </m:r>
                    </m:oMath>
                  </m:oMathPara>
                </a14:m>
                <a:endParaRPr lang="en-US" sz="2000" dirty="0"/>
              </a:p>
            </p:txBody>
          </p:sp>
        </mc:Choice>
        <mc:Fallback xmlns="">
          <p:sp>
            <p:nvSpPr>
              <p:cNvPr id="14" name="TextBox 13">
                <a:extLst>
                  <a:ext uri="{FF2B5EF4-FFF2-40B4-BE49-F238E27FC236}">
                    <a16:creationId xmlns:a16="http://schemas.microsoft.com/office/drawing/2014/main" id="{7860B72F-3B32-4E93-A6A1-30BE7652FF0A}"/>
                  </a:ext>
                </a:extLst>
              </p:cNvPr>
              <p:cNvSpPr txBox="1">
                <a:spLocks noRot="1" noChangeAspect="1" noMove="1" noResize="1" noEditPoints="1" noAdjustHandles="1" noChangeArrowheads="1" noChangeShapeType="1" noTextEdit="1"/>
              </p:cNvSpPr>
              <p:nvPr/>
            </p:nvSpPr>
            <p:spPr>
              <a:xfrm>
                <a:off x="4031383" y="4549820"/>
                <a:ext cx="2581934" cy="691115"/>
              </a:xfrm>
              <a:prstGeom prst="rect">
                <a:avLst/>
              </a:prstGeom>
              <a:blipFill>
                <a:blip r:embed="rId5"/>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B715F90-8398-4622-69ED-934E4638E1D1}"/>
                  </a:ext>
                </a:extLst>
              </p:cNvPr>
              <p:cNvSpPr txBox="1"/>
              <p:nvPr/>
            </p:nvSpPr>
            <p:spPr>
              <a:xfrm>
                <a:off x="6998990" y="4537404"/>
                <a:ext cx="5009745" cy="1200329"/>
              </a:xfrm>
              <a:prstGeom prst="rect">
                <a:avLst/>
              </a:prstGeom>
              <a:noFill/>
            </p:spPr>
            <p:txBody>
              <a:bodyPr wrap="square" rtlCol="0">
                <a:spAutoFit/>
              </a:bodyPr>
              <a:lstStyle/>
              <a:p>
                <a:r>
                  <a:rPr lang="en-US" dirty="0"/>
                  <a:t>Continuity equation is always scale-invariant (no intrinsic </a:t>
                </a:r>
                <a14:m>
                  <m:oMath xmlns:m="http://schemas.openxmlformats.org/officeDocument/2006/math">
                    <m:r>
                      <a:rPr lang="en-US" i="1" dirty="0" smtClean="0">
                        <a:latin typeface="Cambria Math" panose="02040503050406030204" pitchFamily="18" charset="0"/>
                      </a:rPr>
                      <m:t>𝐿</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f>
                      <m:fPr>
                        <m:type m:val="lin"/>
                        <m:ctrlPr>
                          <a:rPr lang="en-US" b="0" i="1" dirty="0" smtClean="0">
                            <a:latin typeface="Cambria Math" panose="02040503050406030204" pitchFamily="18" charset="0"/>
                          </a:rPr>
                        </m:ctrlPr>
                      </m:fPr>
                      <m:num>
                        <m:r>
                          <a:rPr lang="en-US" b="0" i="1" dirty="0" smtClean="0">
                            <a:latin typeface="Cambria Math" panose="02040503050406030204" pitchFamily="18" charset="0"/>
                          </a:rPr>
                          <m:t>𝐿</m:t>
                        </m:r>
                      </m:num>
                      <m:den>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𝑢</m:t>
                            </m:r>
                          </m:e>
                          <m:sub>
                            <m:r>
                              <a:rPr lang="en-US" b="0" i="1" dirty="0" smtClean="0">
                                <a:latin typeface="Cambria Math" panose="02040503050406030204" pitchFamily="18" charset="0"/>
                              </a:rPr>
                              <m:t>0</m:t>
                            </m:r>
                          </m:sub>
                        </m:sSub>
                      </m:den>
                    </m:f>
                    <m:r>
                      <a:rPr lang="en-US" b="0" i="1" dirty="0" smtClean="0">
                        <a:latin typeface="Cambria Math" panose="02040503050406030204" pitchFamily="18" charset="0"/>
                      </a:rPr>
                      <m:t>)</m:t>
                    </m:r>
                  </m:oMath>
                </a14:m>
                <a:endParaRPr lang="en-US" dirty="0"/>
              </a:p>
              <a:p>
                <a:endParaRPr lang="en-US" dirty="0"/>
              </a:p>
              <a:p>
                <a:pPr algn="ctr"/>
                <a:r>
                  <a:rPr lang="en-US" b="1" dirty="0">
                    <a:solidFill>
                      <a:srgbClr val="0000FF"/>
                    </a:solidFill>
                  </a:rPr>
                  <a:t>Mass is conserved at all scales</a:t>
                </a:r>
              </a:p>
            </p:txBody>
          </p:sp>
        </mc:Choice>
        <mc:Fallback xmlns="">
          <p:sp>
            <p:nvSpPr>
              <p:cNvPr id="15" name="TextBox 14">
                <a:extLst>
                  <a:ext uri="{FF2B5EF4-FFF2-40B4-BE49-F238E27FC236}">
                    <a16:creationId xmlns:a16="http://schemas.microsoft.com/office/drawing/2014/main" id="{CB715F90-8398-4622-69ED-934E4638E1D1}"/>
                  </a:ext>
                </a:extLst>
              </p:cNvPr>
              <p:cNvSpPr txBox="1">
                <a:spLocks noRot="1" noChangeAspect="1" noMove="1" noResize="1" noEditPoints="1" noAdjustHandles="1" noChangeArrowheads="1" noChangeShapeType="1" noTextEdit="1"/>
              </p:cNvSpPr>
              <p:nvPr/>
            </p:nvSpPr>
            <p:spPr>
              <a:xfrm>
                <a:off x="6998990" y="4537404"/>
                <a:ext cx="5009745" cy="1200329"/>
              </a:xfrm>
              <a:prstGeom prst="rect">
                <a:avLst/>
              </a:prstGeom>
              <a:blipFill>
                <a:blip r:embed="rId6"/>
                <a:stretch>
                  <a:fillRect l="-973" t="-12690" b="-8629"/>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5342F497-6F99-8050-9A52-414807D298F6}"/>
              </a:ext>
            </a:extLst>
          </p:cNvPr>
          <p:cNvCxnSpPr>
            <a:cxnSpLocks/>
          </p:cNvCxnSpPr>
          <p:nvPr/>
        </p:nvCxnSpPr>
        <p:spPr>
          <a:xfrm>
            <a:off x="0" y="6375858"/>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735884D-0722-5388-37B4-C9A65F494D66}"/>
              </a:ext>
            </a:extLst>
          </p:cNvPr>
          <p:cNvSpPr txBox="1"/>
          <p:nvPr/>
        </p:nvSpPr>
        <p:spPr>
          <a:xfrm>
            <a:off x="147782" y="6394242"/>
            <a:ext cx="5562354" cy="276999"/>
          </a:xfrm>
          <a:prstGeom prst="rect">
            <a:avLst/>
          </a:prstGeom>
          <a:noFill/>
        </p:spPr>
        <p:txBody>
          <a:bodyPr wrap="square" rtlCol="0">
            <a:spAutoFit/>
          </a:bodyPr>
          <a:lstStyle/>
          <a:p>
            <a:r>
              <a:rPr lang="en-US" sz="1200" dirty="0"/>
              <a:t>Ryutov et al., </a:t>
            </a:r>
            <a:r>
              <a:rPr lang="en-US" sz="1200" dirty="0" err="1"/>
              <a:t>Astrophys</a:t>
            </a:r>
            <a:r>
              <a:rPr lang="en-US" sz="1200" dirty="0"/>
              <a:t>. J. (1999); Cross et al., </a:t>
            </a:r>
            <a:r>
              <a:rPr lang="en-US" sz="1200" dirty="0" err="1"/>
              <a:t>Astrophys</a:t>
            </a:r>
            <a:r>
              <a:rPr lang="en-US" sz="1200" dirty="0"/>
              <a:t>. J. (2016)</a:t>
            </a:r>
          </a:p>
        </p:txBody>
      </p:sp>
      <p:grpSp>
        <p:nvGrpSpPr>
          <p:cNvPr id="21" name="Group 20">
            <a:extLst>
              <a:ext uri="{FF2B5EF4-FFF2-40B4-BE49-F238E27FC236}">
                <a16:creationId xmlns:a16="http://schemas.microsoft.com/office/drawing/2014/main" id="{44510817-661C-5EB4-07E8-E5EC75A3F2EE}"/>
              </a:ext>
            </a:extLst>
          </p:cNvPr>
          <p:cNvGrpSpPr/>
          <p:nvPr/>
        </p:nvGrpSpPr>
        <p:grpSpPr>
          <a:xfrm>
            <a:off x="701673" y="4705345"/>
            <a:ext cx="1662226" cy="460745"/>
            <a:chOff x="701673" y="4705345"/>
            <a:chExt cx="1662226" cy="460745"/>
          </a:xfrm>
        </p:grpSpPr>
        <p:cxnSp>
          <p:nvCxnSpPr>
            <p:cNvPr id="19" name="Straight Connector 18">
              <a:extLst>
                <a:ext uri="{FF2B5EF4-FFF2-40B4-BE49-F238E27FC236}">
                  <a16:creationId xmlns:a16="http://schemas.microsoft.com/office/drawing/2014/main" id="{6C833DA6-7426-9DE1-95D6-F36ED5045C86}"/>
                </a:ext>
              </a:extLst>
            </p:cNvPr>
            <p:cNvCxnSpPr/>
            <p:nvPr/>
          </p:nvCxnSpPr>
          <p:spPr>
            <a:xfrm flipV="1">
              <a:off x="701673" y="4705345"/>
              <a:ext cx="457200" cy="457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51064C-15D3-0559-35A6-56A3A13BA517}"/>
                </a:ext>
              </a:extLst>
            </p:cNvPr>
            <p:cNvCxnSpPr/>
            <p:nvPr/>
          </p:nvCxnSpPr>
          <p:spPr>
            <a:xfrm flipV="1">
              <a:off x="1906699" y="4708890"/>
              <a:ext cx="457200" cy="457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9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98D06-D103-8EB7-65B8-C6F2C8A4C6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CEC273-408B-E7C5-3F78-16B4F4074FF9}"/>
              </a:ext>
            </a:extLst>
          </p:cNvPr>
          <p:cNvSpPr>
            <a:spLocks noGrp="1"/>
          </p:cNvSpPr>
          <p:nvPr>
            <p:ph type="title"/>
          </p:nvPr>
        </p:nvSpPr>
        <p:spPr/>
        <p:txBody>
          <a:bodyPr>
            <a:normAutofit/>
          </a:bodyPr>
          <a:lstStyle/>
          <a:p>
            <a:r>
              <a:rPr lang="en-GB" dirty="0"/>
              <a:t>MHD scaling: momentum equation</a:t>
            </a:r>
          </a:p>
        </p:txBody>
      </p:sp>
      <p:sp>
        <p:nvSpPr>
          <p:cNvPr id="3" name="Footer Placeholder 2">
            <a:extLst>
              <a:ext uri="{FF2B5EF4-FFF2-40B4-BE49-F238E27FC236}">
                <a16:creationId xmlns:a16="http://schemas.microsoft.com/office/drawing/2014/main" id="{9D7B2B96-F8EF-0B6F-D215-DC011DF1EDEA}"/>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581482D0-0FF4-C459-A378-1B2DA0EA707F}"/>
              </a:ext>
            </a:extLst>
          </p:cNvPr>
          <p:cNvSpPr>
            <a:spLocks noGrp="1"/>
          </p:cNvSpPr>
          <p:nvPr>
            <p:ph type="sldNum" sz="quarter" idx="12"/>
          </p:nvPr>
        </p:nvSpPr>
        <p:spPr/>
        <p:txBody>
          <a:bodyPr/>
          <a:lstStyle/>
          <a:p>
            <a:fld id="{1BA9ABE8-007A-42E6-BCD2-67A13D129B58}" type="slidenum">
              <a:rPr lang="en-GB" smtClean="0"/>
              <a:t>19</a:t>
            </a:fld>
            <a:endParaRPr lang="en-GB"/>
          </a:p>
        </p:txBody>
      </p:sp>
      <p:sp>
        <p:nvSpPr>
          <p:cNvPr id="5" name="Text Placeholder 4">
            <a:extLst>
              <a:ext uri="{FF2B5EF4-FFF2-40B4-BE49-F238E27FC236}">
                <a16:creationId xmlns:a16="http://schemas.microsoft.com/office/drawing/2014/main" id="{26CEFC88-1DD2-B1CC-1EB6-AEC0BE427E9E}"/>
              </a:ext>
            </a:extLst>
          </p:cNvPr>
          <p:cNvSpPr>
            <a:spLocks noGrp="1"/>
          </p:cNvSpPr>
          <p:nvPr>
            <p:ph type="body" sz="quarter" idx="13"/>
          </p:nvPr>
        </p:nvSpPr>
        <p:spPr/>
        <p:txBody>
          <a:bodyPr/>
          <a:lstStyle/>
          <a:p>
            <a:r>
              <a:rPr lang="en-GB" i="0" dirty="0"/>
              <a:t>Theory: MHD scaling</a:t>
            </a:r>
          </a:p>
        </p:txBody>
      </p:sp>
      <p:cxnSp>
        <p:nvCxnSpPr>
          <p:cNvPr id="42" name="Straight Connector 41">
            <a:extLst>
              <a:ext uri="{FF2B5EF4-FFF2-40B4-BE49-F238E27FC236}">
                <a16:creationId xmlns:a16="http://schemas.microsoft.com/office/drawing/2014/main" id="{36BD252F-41EB-BB75-83AD-F9FFD4E2182E}"/>
              </a:ext>
            </a:extLst>
          </p:cNvPr>
          <p:cNvCxnSpPr>
            <a:cxnSpLocks/>
          </p:cNvCxnSpPr>
          <p:nvPr/>
        </p:nvCxnSpPr>
        <p:spPr>
          <a:xfrm>
            <a:off x="0" y="6375858"/>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1F44BBD-CBED-1348-368C-C2372DE8A075}"/>
              </a:ext>
            </a:extLst>
          </p:cNvPr>
          <p:cNvSpPr txBox="1"/>
          <p:nvPr/>
        </p:nvSpPr>
        <p:spPr>
          <a:xfrm>
            <a:off x="147782" y="6394242"/>
            <a:ext cx="5562354" cy="276999"/>
          </a:xfrm>
          <a:prstGeom prst="rect">
            <a:avLst/>
          </a:prstGeom>
          <a:noFill/>
        </p:spPr>
        <p:txBody>
          <a:bodyPr wrap="square" rtlCol="0">
            <a:spAutoFit/>
          </a:bodyPr>
          <a:lstStyle/>
          <a:p>
            <a:r>
              <a:rPr lang="en-US" sz="1200" dirty="0"/>
              <a:t>Ryutov et al., </a:t>
            </a:r>
            <a:r>
              <a:rPr lang="en-US" sz="1200" dirty="0" err="1"/>
              <a:t>Astrophys</a:t>
            </a:r>
            <a:r>
              <a:rPr lang="en-US" sz="1200" dirty="0"/>
              <a:t>. J. (1999); Cross et al., </a:t>
            </a:r>
            <a:r>
              <a:rPr lang="en-US" sz="1200" dirty="0" err="1"/>
              <a:t>Astrophys</a:t>
            </a:r>
            <a:r>
              <a:rPr lang="en-US" sz="1200" dirty="0"/>
              <a:t>. J. (2016)</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6A37FC-56D7-CD24-6FD5-47D89982AFCE}"/>
                  </a:ext>
                </a:extLst>
              </p:cNvPr>
              <p:cNvSpPr txBox="1"/>
              <p:nvPr/>
            </p:nvSpPr>
            <p:spPr>
              <a:xfrm>
                <a:off x="4327910" y="1339385"/>
                <a:ext cx="5699353" cy="691115"/>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nchor="ctr">
                <a:no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m:t>
                          </m:r>
                          <m:r>
                            <a:rPr lang="en-US" sz="2000" b="1" i="1" smtClean="0">
                              <a:latin typeface="Cambria Math" panose="02040503050406030204" pitchFamily="18" charset="0"/>
                            </a:rPr>
                            <m:t>𝒖</m:t>
                          </m:r>
                        </m:num>
                        <m:den>
                          <m:r>
                            <a:rPr lang="en-US" sz="2000" b="0" i="1" smtClean="0">
                              <a:latin typeface="Cambria Math" panose="02040503050406030204" pitchFamily="18" charset="0"/>
                            </a:rPr>
                            <m:t>𝜕</m:t>
                          </m:r>
                          <m:r>
                            <a:rPr lang="en-US" sz="2000" b="0" i="1" smtClean="0">
                              <a:latin typeface="Cambria Math" panose="02040503050406030204" pitchFamily="18" charset="0"/>
                            </a:rPr>
                            <m:t>𝑡</m:t>
                          </m:r>
                        </m:den>
                      </m:f>
                      <m:r>
                        <a:rPr lang="en-US" sz="2000" b="0" i="1" smtClean="0">
                          <a:latin typeface="Cambria Math" panose="02040503050406030204" pitchFamily="18" charset="0"/>
                        </a:rPr>
                        <m:t>+</m:t>
                      </m:r>
                      <m:r>
                        <a:rPr lang="en-US" sz="2000" b="0" i="1" smtClean="0">
                          <a:latin typeface="Cambria Math" panose="02040503050406030204" pitchFamily="18" charset="0"/>
                        </a:rPr>
                        <m:t>𝜌</m:t>
                      </m:r>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𝒖</m:t>
                          </m:r>
                          <m:r>
                            <a:rPr lang="en-US" sz="2000" b="0" i="1" smtClean="0">
                              <a:latin typeface="Cambria Math" panose="02040503050406030204" pitchFamily="18" charset="0"/>
                            </a:rPr>
                            <m:t>⋅</m:t>
                          </m:r>
                          <m:r>
                            <a:rPr lang="en-US" sz="2000" b="0" i="1" smtClean="0">
                              <a:latin typeface="Cambria Math" panose="02040503050406030204" pitchFamily="18" charset="0"/>
                            </a:rPr>
                            <m:t>𝛻</m:t>
                          </m:r>
                        </m:e>
                      </m:d>
                      <m:r>
                        <a:rPr lang="en-US" sz="2000" b="1" i="1" smtClean="0">
                          <a:latin typeface="Cambria Math" panose="02040503050406030204" pitchFamily="18" charset="0"/>
                        </a:rPr>
                        <m:t>𝒖</m:t>
                      </m:r>
                      <m:r>
                        <a:rPr lang="en-US" sz="2000" b="0" i="1" smtClean="0">
                          <a:latin typeface="Cambria Math" panose="02040503050406030204" pitchFamily="18" charset="0"/>
                        </a:rPr>
                        <m:t>=−</m:t>
                      </m:r>
                      <m:r>
                        <a:rPr lang="en-US" sz="2000" b="0" i="1" smtClean="0">
                          <a:latin typeface="Cambria Math" panose="02040503050406030204" pitchFamily="18" charset="0"/>
                        </a:rPr>
                        <m:t>𝛻</m:t>
                      </m:r>
                      <m:r>
                        <a:rPr lang="en-US" sz="2000" b="0" i="1" smtClean="0">
                          <a:latin typeface="Cambria Math" panose="02040503050406030204" pitchFamily="18" charset="0"/>
                        </a:rPr>
                        <m:t>𝑝</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𝜇</m:t>
                              </m:r>
                            </m:e>
                            <m:sub>
                              <m:r>
                                <a:rPr lang="en-US" sz="2000" b="0" i="1" smtClean="0">
                                  <a:latin typeface="Cambria Math" panose="02040503050406030204" pitchFamily="18" charset="0"/>
                                </a:rPr>
                                <m:t>0</m:t>
                              </m:r>
                            </m:sub>
                          </m:sSub>
                        </m:den>
                      </m:f>
                      <m:r>
                        <a:rPr lang="en-US" sz="2000" b="0" i="1" smtClean="0">
                          <a:latin typeface="Cambria Math" panose="02040503050406030204" pitchFamily="18" charset="0"/>
                        </a:rPr>
                        <m:t>𝛻</m:t>
                      </m:r>
                      <m:r>
                        <a:rPr lang="en-US" sz="2000" b="0" i="1" smtClean="0">
                          <a:latin typeface="Cambria Math" panose="02040503050406030204" pitchFamily="18" charset="0"/>
                        </a:rPr>
                        <m:t>×</m:t>
                      </m:r>
                      <m:r>
                        <a:rPr lang="en-US" sz="2000" b="1" i="1" smtClean="0">
                          <a:latin typeface="Cambria Math" panose="02040503050406030204" pitchFamily="18" charset="0"/>
                        </a:rPr>
                        <m:t>𝑩</m:t>
                      </m:r>
                      <m:r>
                        <a:rPr lang="en-US" sz="2000" b="0" i="1" smtClean="0">
                          <a:latin typeface="Cambria Math" panose="02040503050406030204" pitchFamily="18" charset="0"/>
                        </a:rPr>
                        <m:t>×</m:t>
                      </m:r>
                      <m:r>
                        <a:rPr lang="en-US" sz="2000" b="1" i="1" smtClean="0">
                          <a:latin typeface="Cambria Math" panose="02040503050406030204" pitchFamily="18" charset="0"/>
                        </a:rPr>
                        <m:t>𝑩</m:t>
                      </m:r>
                      <m:r>
                        <a:rPr lang="en-US" sz="2000" b="0" i="1" smtClean="0">
                          <a:latin typeface="Cambria Math" panose="02040503050406030204" pitchFamily="18" charset="0"/>
                        </a:rPr>
                        <m:t>+</m:t>
                      </m:r>
                      <m:r>
                        <a:rPr lang="en-US" sz="2000" b="0" i="1" smtClean="0">
                          <a:latin typeface="Cambria Math" panose="02040503050406030204" pitchFamily="18" charset="0"/>
                        </a:rPr>
                        <m:t>𝜌𝜈</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m:t>
                          </m:r>
                        </m:e>
                        <m:sup>
                          <m:r>
                            <a:rPr lang="en-US" sz="2000" b="0" i="1" smtClean="0">
                              <a:latin typeface="Cambria Math" panose="02040503050406030204" pitchFamily="18" charset="0"/>
                            </a:rPr>
                            <m:t>2</m:t>
                          </m:r>
                        </m:sup>
                      </m:sSup>
                      <m:r>
                        <a:rPr lang="en-US" sz="2000" b="1" i="1" smtClean="0">
                          <a:latin typeface="Cambria Math" panose="02040503050406030204" pitchFamily="18" charset="0"/>
                        </a:rPr>
                        <m:t>𝒖</m:t>
                      </m:r>
                    </m:oMath>
                  </m:oMathPara>
                </a14:m>
                <a:endParaRPr lang="en-US" sz="2000" b="1" i="1" dirty="0"/>
              </a:p>
            </p:txBody>
          </p:sp>
        </mc:Choice>
        <mc:Fallback xmlns="">
          <p:sp>
            <p:nvSpPr>
              <p:cNvPr id="6" name="TextBox 5">
                <a:extLst>
                  <a:ext uri="{FF2B5EF4-FFF2-40B4-BE49-F238E27FC236}">
                    <a16:creationId xmlns:a16="http://schemas.microsoft.com/office/drawing/2014/main" id="{DE6A37FC-56D7-CD24-6FD5-47D89982AFCE}"/>
                  </a:ext>
                </a:extLst>
              </p:cNvPr>
              <p:cNvSpPr txBox="1">
                <a:spLocks noRot="1" noChangeAspect="1" noMove="1" noResize="1" noEditPoints="1" noAdjustHandles="1" noChangeArrowheads="1" noChangeShapeType="1" noTextEdit="1"/>
              </p:cNvSpPr>
              <p:nvPr/>
            </p:nvSpPr>
            <p:spPr>
              <a:xfrm>
                <a:off x="4327910" y="1339385"/>
                <a:ext cx="5699353" cy="691115"/>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 name="TextBox 6">
            <a:extLst>
              <a:ext uri="{FF2B5EF4-FFF2-40B4-BE49-F238E27FC236}">
                <a16:creationId xmlns:a16="http://schemas.microsoft.com/office/drawing/2014/main" id="{5704E72A-0827-6F90-1ED0-E2449BC4C066}"/>
              </a:ext>
            </a:extLst>
          </p:cNvPr>
          <p:cNvSpPr txBox="1"/>
          <p:nvPr/>
        </p:nvSpPr>
        <p:spPr>
          <a:xfrm>
            <a:off x="210430" y="2435776"/>
            <a:ext cx="3384260" cy="369332"/>
          </a:xfrm>
          <a:prstGeom prst="rect">
            <a:avLst/>
          </a:prstGeom>
          <a:noFill/>
        </p:spPr>
        <p:txBody>
          <a:bodyPr wrap="none" rtlCol="0">
            <a:spAutoFit/>
          </a:bodyPr>
          <a:lstStyle/>
          <a:p>
            <a:pPr marL="285750" indent="-285750">
              <a:buFont typeface="Arial" panose="020B0604020202020204" pitchFamily="34" charset="0"/>
              <a:buChar char="•"/>
            </a:pPr>
            <a:r>
              <a:rPr lang="en-US" dirty="0"/>
              <a:t>Introducing scaling variables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EEF02C4-ACAB-BC47-7B1D-92D496618564}"/>
                  </a:ext>
                </a:extLst>
              </p:cNvPr>
              <p:cNvSpPr txBox="1"/>
              <p:nvPr/>
            </p:nvSpPr>
            <p:spPr>
              <a:xfrm>
                <a:off x="3715145" y="2151549"/>
                <a:ext cx="4514455" cy="1283175"/>
              </a:xfrm>
              <a:prstGeom prst="rect">
                <a:avLst/>
              </a:prstGeom>
              <a:noFill/>
              <a:effectLst/>
            </p:spPr>
            <p:txBody>
              <a:bodyPr wrap="none" lIns="0" tIns="0" rIns="0" bIns="0" rtlCol="0" anchor="ctr">
                <a:noAutofit/>
              </a:bodyPr>
              <a:lstStyle/>
              <a:p>
                <a:pPr>
                  <a:spcAft>
                    <a:spcPts val="600"/>
                  </a:spcAft>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𝜌</m:t>
                          </m:r>
                        </m:e>
                        <m:sub>
                          <m:r>
                            <a:rPr lang="en-US" sz="2000" b="0" i="1" smtClean="0">
                              <a:latin typeface="Cambria Math" panose="02040503050406030204" pitchFamily="18" charset="0"/>
                            </a:rPr>
                            <m:t>0</m:t>
                          </m:r>
                        </m:sub>
                      </m:sSub>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𝜌</m:t>
                          </m:r>
                        </m:e>
                      </m:acc>
                      <m:r>
                        <a:rPr lang="en-US" sz="2000" b="0" i="1" smtClean="0">
                          <a:latin typeface="Cambria Math" panose="02040503050406030204" pitchFamily="18" charset="0"/>
                        </a:rPr>
                        <m:t>;</m:t>
                      </m:r>
                      <m:r>
                        <a:rPr lang="en-US" sz="2000" b="1" i="1" smtClean="0">
                          <a:latin typeface="Cambria Math" panose="02040503050406030204" pitchFamily="18" charset="0"/>
                        </a:rPr>
                        <m:t>𝒖</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acc>
                        <m:accPr>
                          <m:chr m:val="̂"/>
                          <m:ctrlPr>
                            <a:rPr lang="en-US" sz="2000" b="1" i="1">
                              <a:latin typeface="Cambria Math" panose="02040503050406030204" pitchFamily="18" charset="0"/>
                            </a:rPr>
                          </m:ctrlPr>
                        </m:accPr>
                        <m:e>
                          <m:r>
                            <a:rPr lang="en-US" sz="2000" b="1" i="1" smtClean="0">
                              <a:latin typeface="Cambria Math" panose="02040503050406030204" pitchFamily="18" charset="0"/>
                            </a:rPr>
                            <m:t>𝒖</m:t>
                          </m:r>
                        </m:e>
                      </m:acc>
                      <m:r>
                        <a:rPr lang="en-US" sz="2000" b="0" i="1" smtClean="0">
                          <a:latin typeface="Cambria Math" panose="02040503050406030204" pitchFamily="18" charset="0"/>
                        </a:rPr>
                        <m:t>;</m:t>
                      </m:r>
                      <m:r>
                        <a:rPr lang="en-US" sz="2000" b="0" i="1" smtClean="0">
                          <a:latin typeface="Cambria Math" panose="02040503050406030204" pitchFamily="18" charset="0"/>
                        </a:rPr>
                        <m:t>𝑝</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0</m:t>
                          </m:r>
                        </m:sub>
                      </m:sSub>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𝑝</m:t>
                          </m:r>
                        </m:e>
                      </m:acc>
                      <m:r>
                        <a:rPr lang="en-US" sz="2000" b="0" i="1" smtClean="0">
                          <a:latin typeface="Cambria Math" panose="02040503050406030204" pitchFamily="18" charset="0"/>
                        </a:rPr>
                        <m:t>;</m:t>
                      </m:r>
                      <m:r>
                        <a:rPr lang="en-US" sz="2000" b="1" i="1" smtClean="0">
                          <a:latin typeface="Cambria Math" panose="02040503050406030204" pitchFamily="18" charset="0"/>
                        </a:rPr>
                        <m:t>𝑩</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𝐵</m:t>
                          </m:r>
                        </m:e>
                        <m:sub>
                          <m:r>
                            <a:rPr lang="en-US" sz="2000" b="0" i="1" smtClean="0">
                              <a:latin typeface="Cambria Math" panose="02040503050406030204" pitchFamily="18" charset="0"/>
                            </a:rPr>
                            <m:t>0</m:t>
                          </m:r>
                        </m:sub>
                      </m:sSub>
                      <m:acc>
                        <m:accPr>
                          <m:chr m:val="̂"/>
                          <m:ctrlPr>
                            <a:rPr lang="en-US" sz="2000" i="1">
                              <a:latin typeface="Cambria Math" panose="02040503050406030204" pitchFamily="18" charset="0"/>
                            </a:rPr>
                          </m:ctrlPr>
                        </m:accPr>
                        <m:e>
                          <m:r>
                            <a:rPr lang="en-US" sz="2000" b="1" i="1" smtClean="0">
                              <a:latin typeface="Cambria Math" panose="02040503050406030204" pitchFamily="18" charset="0"/>
                            </a:rPr>
                            <m:t>𝑩</m:t>
                          </m:r>
                        </m:e>
                      </m:acc>
                    </m:oMath>
                  </m:oMathPara>
                </a14:m>
                <a:endParaRPr lang="en-US" sz="2000" dirty="0"/>
              </a:p>
              <a:p>
                <a:pPr>
                  <a:spcAft>
                    <a:spcPts val="600"/>
                  </a:spcAft>
                </a:pPr>
                <a14:m>
                  <m:oMathPara xmlns:m="http://schemas.openxmlformats.org/officeDocument/2006/math">
                    <m:oMathParaPr>
                      <m:jc m:val="centerGroup"/>
                    </m:oMathParaPr>
                    <m:oMath xmlns:m="http://schemas.openxmlformats.org/officeDocument/2006/math">
                      <m:r>
                        <m:rPr>
                          <m:sty m:val="p"/>
                        </m:rPr>
                        <a:rPr lang="en-US" sz="2000">
                          <a:latin typeface="Cambria Math" panose="02040503050406030204" pitchFamily="18" charset="0"/>
                        </a:rPr>
                        <m:t>∇</m:t>
                      </m:r>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𝐿</m:t>
                          </m:r>
                        </m:den>
                      </m:f>
                      <m:acc>
                        <m:accPr>
                          <m:chr m:val="̂"/>
                          <m:ctrlPr>
                            <a:rPr lang="en-US" sz="2000" i="1">
                              <a:latin typeface="Cambria Math" panose="02040503050406030204" pitchFamily="18" charset="0"/>
                            </a:rPr>
                          </m:ctrlPr>
                        </m:accPr>
                        <m:e>
                          <m:r>
                            <m:rPr>
                              <m:sty m:val="p"/>
                            </m:rPr>
                            <a:rPr lang="en-US" sz="2000">
                              <a:latin typeface="Cambria Math" panose="02040503050406030204" pitchFamily="18" charset="0"/>
                            </a:rPr>
                            <m:t>∇</m:t>
                          </m:r>
                        </m:e>
                      </m:acc>
                      <m:r>
                        <a:rPr lang="en-US" sz="2000" i="1">
                          <a:latin typeface="Cambria Math" panose="02040503050406030204" pitchFamily="18" charset="0"/>
                        </a:rPr>
                        <m:t>; </m:t>
                      </m:r>
                      <m:f>
                        <m:fPr>
                          <m:ctrlPr>
                            <a:rPr lang="en-US" sz="2000" i="1">
                              <a:latin typeface="Cambria Math" panose="02040503050406030204" pitchFamily="18" charset="0"/>
                            </a:rPr>
                          </m:ctrlPr>
                        </m:fPr>
                        <m:num>
                          <m:r>
                            <a:rPr lang="en-US" sz="2000" i="1">
                              <a:latin typeface="Cambria Math" panose="02040503050406030204" pitchFamily="18" charset="0"/>
                            </a:rPr>
                            <m:t>𝜕</m:t>
                          </m:r>
                        </m:num>
                        <m:den>
                          <m:r>
                            <a:rPr lang="en-US" sz="2000" i="1">
                              <a:latin typeface="Cambria Math" panose="02040503050406030204" pitchFamily="18" charset="0"/>
                            </a:rPr>
                            <m:t>𝜕</m:t>
                          </m:r>
                          <m:r>
                            <a:rPr lang="en-US" sz="2000" i="1">
                              <a:latin typeface="Cambria Math" panose="02040503050406030204" pitchFamily="18" charset="0"/>
                            </a:rPr>
                            <m:t>𝑡</m:t>
                          </m:r>
                        </m:den>
                      </m:f>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0</m:t>
                              </m:r>
                            </m:sub>
                          </m:sSub>
                        </m:num>
                        <m:den>
                          <m:r>
                            <a:rPr lang="en-US" sz="2000" i="1">
                              <a:latin typeface="Cambria Math" panose="02040503050406030204" pitchFamily="18" charset="0"/>
                            </a:rPr>
                            <m:t>𝐿</m:t>
                          </m:r>
                        </m:den>
                      </m:f>
                      <m:f>
                        <m:fPr>
                          <m:ctrlPr>
                            <a:rPr lang="en-US" sz="2000" i="1">
                              <a:latin typeface="Cambria Math" panose="02040503050406030204" pitchFamily="18" charset="0"/>
                            </a:rPr>
                          </m:ctrlPr>
                        </m:fPr>
                        <m:num>
                          <m:r>
                            <a:rPr lang="en-US" sz="2000" i="1">
                              <a:latin typeface="Cambria Math" panose="02040503050406030204" pitchFamily="18" charset="0"/>
                            </a:rPr>
                            <m:t>𝜕</m:t>
                          </m:r>
                        </m:num>
                        <m:den>
                          <m:r>
                            <a:rPr lang="en-US" sz="2000" i="1">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rPr>
                                <m:t>𝑡</m:t>
                              </m:r>
                            </m:e>
                          </m:acc>
                        </m:den>
                      </m:f>
                    </m:oMath>
                  </m:oMathPara>
                </a14:m>
                <a:endParaRPr lang="en-US" sz="2000" dirty="0"/>
              </a:p>
            </p:txBody>
          </p:sp>
        </mc:Choice>
        <mc:Fallback xmlns="">
          <p:sp>
            <p:nvSpPr>
              <p:cNvPr id="8" name="TextBox 7">
                <a:extLst>
                  <a:ext uri="{FF2B5EF4-FFF2-40B4-BE49-F238E27FC236}">
                    <a16:creationId xmlns:a16="http://schemas.microsoft.com/office/drawing/2014/main" id="{EEEF02C4-ACAB-BC47-7B1D-92D496618564}"/>
                  </a:ext>
                </a:extLst>
              </p:cNvPr>
              <p:cNvSpPr txBox="1">
                <a:spLocks noRot="1" noChangeAspect="1" noMove="1" noResize="1" noEditPoints="1" noAdjustHandles="1" noChangeArrowheads="1" noChangeShapeType="1" noTextEdit="1"/>
              </p:cNvSpPr>
              <p:nvPr/>
            </p:nvSpPr>
            <p:spPr>
              <a:xfrm>
                <a:off x="3715145" y="2151549"/>
                <a:ext cx="4514455" cy="1283175"/>
              </a:xfrm>
              <a:prstGeom prst="rect">
                <a:avLst/>
              </a:prstGeom>
              <a:blipFill>
                <a:blip r:embed="rId3"/>
                <a:stretch>
                  <a:fillRect/>
                </a:stretch>
              </a:blipFill>
              <a:effectLst/>
            </p:spPr>
            <p:txBody>
              <a:bodyPr/>
              <a:lstStyle/>
              <a:p>
                <a:r>
                  <a:rPr lang="en-US">
                    <a:noFill/>
                  </a:rPr>
                  <a:t> </a:t>
                </a:r>
              </a:p>
            </p:txBody>
          </p:sp>
        </mc:Fallback>
      </mc:AlternateContent>
      <p:sp>
        <p:nvSpPr>
          <p:cNvPr id="9" name="TextBox 8">
            <a:extLst>
              <a:ext uri="{FF2B5EF4-FFF2-40B4-BE49-F238E27FC236}">
                <a16:creationId xmlns:a16="http://schemas.microsoft.com/office/drawing/2014/main" id="{65F7585F-8752-1CAA-3893-2631009018C5}"/>
              </a:ext>
            </a:extLst>
          </p:cNvPr>
          <p:cNvSpPr txBox="1"/>
          <p:nvPr/>
        </p:nvSpPr>
        <p:spPr>
          <a:xfrm>
            <a:off x="8271813" y="2256133"/>
            <a:ext cx="2601994" cy="369332"/>
          </a:xfrm>
          <a:prstGeom prst="rect">
            <a:avLst/>
          </a:prstGeom>
          <a:noFill/>
        </p:spPr>
        <p:txBody>
          <a:bodyPr wrap="none" rtlCol="0">
            <a:spAutoFit/>
          </a:bodyPr>
          <a:lstStyle/>
          <a:p>
            <a:r>
              <a:rPr lang="en-US" dirty="0">
                <a:solidFill>
                  <a:srgbClr val="0000FF"/>
                </a:solidFill>
              </a:rPr>
              <a:t>Fluid + field parameters</a:t>
            </a:r>
          </a:p>
        </p:txBody>
      </p:sp>
      <p:sp>
        <p:nvSpPr>
          <p:cNvPr id="10" name="TextBox 9">
            <a:extLst>
              <a:ext uri="{FF2B5EF4-FFF2-40B4-BE49-F238E27FC236}">
                <a16:creationId xmlns:a16="http://schemas.microsoft.com/office/drawing/2014/main" id="{815640CC-17AD-6347-E681-AB5FAAA22890}"/>
              </a:ext>
            </a:extLst>
          </p:cNvPr>
          <p:cNvSpPr txBox="1"/>
          <p:nvPr/>
        </p:nvSpPr>
        <p:spPr>
          <a:xfrm>
            <a:off x="8271812" y="2806224"/>
            <a:ext cx="2322111" cy="369332"/>
          </a:xfrm>
          <a:prstGeom prst="rect">
            <a:avLst/>
          </a:prstGeom>
          <a:noFill/>
        </p:spPr>
        <p:txBody>
          <a:bodyPr wrap="none" rtlCol="0">
            <a:spAutoFit/>
          </a:bodyPr>
          <a:lstStyle/>
          <a:p>
            <a:r>
              <a:rPr lang="en-US" dirty="0">
                <a:solidFill>
                  <a:srgbClr val="FF0000"/>
                </a:solidFill>
              </a:rPr>
              <a:t>Differential operators</a:t>
            </a:r>
          </a:p>
        </p:txBody>
      </p:sp>
      <p:sp>
        <p:nvSpPr>
          <p:cNvPr id="15" name="TextBox 14">
            <a:extLst>
              <a:ext uri="{FF2B5EF4-FFF2-40B4-BE49-F238E27FC236}">
                <a16:creationId xmlns:a16="http://schemas.microsoft.com/office/drawing/2014/main" id="{CF18F926-F0A3-E52D-BB7C-59C08292D1B8}"/>
              </a:ext>
            </a:extLst>
          </p:cNvPr>
          <p:cNvSpPr txBox="1"/>
          <p:nvPr/>
        </p:nvSpPr>
        <p:spPr>
          <a:xfrm>
            <a:off x="252874" y="3383124"/>
            <a:ext cx="6410729" cy="369332"/>
          </a:xfrm>
          <a:prstGeom prst="rect">
            <a:avLst/>
          </a:prstGeom>
          <a:noFill/>
        </p:spPr>
        <p:txBody>
          <a:bodyPr wrap="none" rtlCol="0">
            <a:spAutoFit/>
          </a:bodyPr>
          <a:lstStyle/>
          <a:p>
            <a:pPr marL="285750" indent="-285750">
              <a:buFont typeface="Arial" panose="020B0604020202020204" pitchFamily="34" charset="0"/>
              <a:buChar char="•"/>
            </a:pPr>
            <a:r>
              <a:rPr lang="en-US" dirty="0"/>
              <a:t>Solving for dimensionless left-hand-side (good homework)</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B80CD9B-0707-E6B7-75DB-E6DCACC231A8}"/>
                  </a:ext>
                </a:extLst>
              </p:cNvPr>
              <p:cNvSpPr txBox="1"/>
              <p:nvPr/>
            </p:nvSpPr>
            <p:spPr>
              <a:xfrm>
                <a:off x="1302734" y="3918404"/>
                <a:ext cx="7892545" cy="538289"/>
              </a:xfrm>
              <a:prstGeom prst="rect">
                <a:avLst/>
              </a:prstGeom>
              <a:noFill/>
            </p:spPr>
            <p:txBody>
              <a:bodyPr wrap="none" lIns="0" tIns="0" rIns="0" bIns="0" rtlCol="0">
                <a:spAutoFit/>
              </a:bodyPr>
              <a:lstStyle/>
              <a:p>
                <a14:m>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𝜌</m:t>
                        </m:r>
                      </m:e>
                    </m:acc>
                    <m:f>
                      <m:fPr>
                        <m:ctrlPr>
                          <a:rPr lang="en-US" sz="2000" i="1" smtClean="0">
                            <a:latin typeface="Cambria Math" panose="02040503050406030204" pitchFamily="18" charset="0"/>
                          </a:rPr>
                        </m:ctrlPr>
                      </m:fPr>
                      <m:num>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b="1" i="1" smtClean="0">
                                <a:latin typeface="Cambria Math" panose="02040503050406030204" pitchFamily="18" charset="0"/>
                              </a:rPr>
                              <m:t>𝒖</m:t>
                            </m:r>
                          </m:e>
                        </m:acc>
                      </m:num>
                      <m:den>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𝑡</m:t>
                            </m:r>
                          </m:e>
                        </m:acc>
                      </m:den>
                    </m:f>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𝜌</m:t>
                        </m:r>
                      </m:e>
                    </m:acc>
                  </m:oMath>
                </a14:m>
                <a:r>
                  <a:rPr lang="en-US" sz="2000" dirty="0"/>
                  <a:t>(</a:t>
                </a:r>
                <a14:m>
                  <m:oMath xmlns:m="http://schemas.openxmlformats.org/officeDocument/2006/math">
                    <m:acc>
                      <m:accPr>
                        <m:chr m:val="̂"/>
                        <m:ctrlPr>
                          <a:rPr lang="en-US" sz="2000" b="1" i="1">
                            <a:latin typeface="Cambria Math" panose="02040503050406030204" pitchFamily="18" charset="0"/>
                          </a:rPr>
                        </m:ctrlPr>
                      </m:accPr>
                      <m:e>
                        <m:r>
                          <a:rPr lang="en-US" sz="2000" b="1" i="1" smtClean="0">
                            <a:latin typeface="Cambria Math" panose="02040503050406030204" pitchFamily="18" charset="0"/>
                          </a:rPr>
                          <m:t>𝒖</m:t>
                        </m:r>
                      </m:e>
                    </m:acc>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m:rPr>
                            <m:sty m:val="p"/>
                          </m:rPr>
                          <a:rPr lang="en-US" sz="2000" b="0" i="0" smtClean="0">
                            <a:latin typeface="Cambria Math" panose="02040503050406030204" pitchFamily="18" charset="0"/>
                          </a:rPr>
                          <m:t>∇</m:t>
                        </m:r>
                      </m:e>
                    </m:acc>
                    <m:r>
                      <a:rPr lang="en-US" sz="2000" b="0" i="0"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b="1" i="1" smtClean="0">
                            <a:latin typeface="Cambria Math" panose="02040503050406030204" pitchFamily="18" charset="0"/>
                          </a:rPr>
                          <m:t>𝒖</m:t>
                        </m:r>
                      </m:e>
                    </m:acc>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0</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𝜌</m:t>
                            </m:r>
                          </m:e>
                          <m:sub>
                            <m:r>
                              <a:rPr lang="en-US" sz="2000" b="0" i="1" smtClean="0">
                                <a:latin typeface="Cambria Math" panose="02040503050406030204" pitchFamily="18" charset="0"/>
                              </a:rPr>
                              <m:t>0</m:t>
                            </m:r>
                          </m:sub>
                        </m:sSub>
                      </m:den>
                    </m:f>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up>
                            <m:r>
                              <a:rPr lang="en-US" sz="2000" b="0" i="1" smtClean="0">
                                <a:latin typeface="Cambria Math" panose="02040503050406030204" pitchFamily="18" charset="0"/>
                              </a:rPr>
                              <m:t>2</m:t>
                            </m:r>
                          </m:sup>
                        </m:sSubSup>
                      </m:den>
                    </m:f>
                    <m:acc>
                      <m:accPr>
                        <m:chr m:val="̂"/>
                        <m:ctrlPr>
                          <a:rPr lang="en-US" sz="2000" i="1">
                            <a:latin typeface="Cambria Math" panose="02040503050406030204" pitchFamily="18" charset="0"/>
                          </a:rPr>
                        </m:ctrlPr>
                      </m:accPr>
                      <m:e>
                        <m:r>
                          <m:rPr>
                            <m:sty m:val="p"/>
                          </m:rPr>
                          <a:rPr lang="en-US" sz="2000" b="0" i="0" smtClean="0">
                            <a:latin typeface="Cambria Math" panose="02040503050406030204" pitchFamily="18" charset="0"/>
                          </a:rPr>
                          <m:t>∇</m:t>
                        </m:r>
                      </m:e>
                    </m:acc>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𝑝</m:t>
                        </m:r>
                      </m:e>
                    </m:acc>
                    <m:r>
                      <a:rPr lang="en-US" sz="2000" b="0" i="1" smtClean="0">
                        <a:latin typeface="Cambria Math" panose="02040503050406030204" pitchFamily="18" charset="0"/>
                      </a:rPr>
                      <m:t>    +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𝐵</m:t>
                                </m:r>
                              </m:e>
                              <m:sub>
                                <m:r>
                                  <a:rPr lang="en-US" sz="2000" b="0" i="1" smtClean="0">
                                    <a:latin typeface="Cambria Math" panose="02040503050406030204" pitchFamily="18" charset="0"/>
                                  </a:rPr>
                                  <m:t>0</m:t>
                                </m:r>
                              </m:sub>
                              <m:sup>
                                <m:r>
                                  <a:rPr lang="en-US" sz="2000" b="0" i="1" smtClean="0">
                                    <a:latin typeface="Cambria Math" panose="02040503050406030204" pitchFamily="18" charset="0"/>
                                  </a:rPr>
                                  <m:t>2</m:t>
                                </m:r>
                              </m:sup>
                            </m:sSubSup>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𝜇</m:t>
                                </m:r>
                              </m:e>
                              <m:sub>
                                <m:r>
                                  <a:rPr lang="en-US" sz="2000" b="0" i="1" smtClean="0">
                                    <a:latin typeface="Cambria Math" panose="02040503050406030204" pitchFamily="18" charset="0"/>
                                  </a:rPr>
                                  <m:t>0</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𝜌</m:t>
                                </m:r>
                              </m:e>
                              <m:sub>
                                <m:r>
                                  <a:rPr lang="en-US" sz="2000" b="0" i="1" smtClean="0">
                                    <a:latin typeface="Cambria Math" panose="02040503050406030204" pitchFamily="18" charset="0"/>
                                  </a:rPr>
                                  <m:t>0</m:t>
                                </m:r>
                              </m:sub>
                            </m:sSub>
                          </m:den>
                        </m:f>
                      </m:e>
                    </m:d>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up>
                            <m:r>
                              <a:rPr lang="en-US" sz="2000" b="0" i="1" smtClean="0">
                                <a:latin typeface="Cambria Math" panose="02040503050406030204" pitchFamily="18" charset="0"/>
                              </a:rPr>
                              <m:t>2</m:t>
                            </m:r>
                          </m:sup>
                        </m:sSubSup>
                      </m:den>
                    </m:f>
                    <m:acc>
                      <m:accPr>
                        <m:chr m:val="̂"/>
                        <m:ctrlPr>
                          <a:rPr lang="en-US" sz="2000" i="1">
                            <a:latin typeface="Cambria Math" panose="02040503050406030204" pitchFamily="18" charset="0"/>
                          </a:rPr>
                        </m:ctrlPr>
                      </m:accPr>
                      <m:e>
                        <m:r>
                          <m:rPr>
                            <m:sty m:val="p"/>
                          </m:rPr>
                          <a:rPr lang="en-US" sz="2000" b="0" i="0" smtClean="0">
                            <a:latin typeface="Cambria Math" panose="02040503050406030204" pitchFamily="18" charset="0"/>
                          </a:rPr>
                          <m:t>∇</m:t>
                        </m:r>
                      </m:e>
                    </m:acc>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𝐵</m:t>
                        </m:r>
                      </m:e>
                    </m:acc>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𝐵</m:t>
                        </m:r>
                      </m:e>
                    </m:acc>
                    <m:r>
                      <a:rPr lang="en-US" sz="2000" b="0" i="1" smtClean="0">
                        <a:latin typeface="Cambria Math" panose="02040503050406030204" pitchFamily="18" charset="0"/>
                      </a:rPr>
                      <m:t>      +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𝜈</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𝐿</m:t>
                        </m:r>
                      </m:den>
                    </m:f>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𝜌</m:t>
                        </m:r>
                      </m:e>
                    </m:acc>
                    <m:sSup>
                      <m:sSupPr>
                        <m:ctrlPr>
                          <a:rPr lang="en-US" sz="2000" i="1" smtClean="0">
                            <a:latin typeface="Cambria Math" panose="02040503050406030204" pitchFamily="18" charset="0"/>
                          </a:rPr>
                        </m:ctrlPr>
                      </m:sSupPr>
                      <m:e>
                        <m:acc>
                          <m:accPr>
                            <m:chr m:val="̂"/>
                            <m:ctrlPr>
                              <a:rPr lang="en-US" sz="2000" i="1">
                                <a:latin typeface="Cambria Math" panose="02040503050406030204" pitchFamily="18" charset="0"/>
                              </a:rPr>
                            </m:ctrlPr>
                          </m:accPr>
                          <m:e>
                            <m:r>
                              <m:rPr>
                                <m:sty m:val="p"/>
                              </m:rPr>
                              <a:rPr lang="en-US" sz="2000" b="0" i="0" smtClean="0">
                                <a:latin typeface="Cambria Math" panose="02040503050406030204" pitchFamily="18" charset="0"/>
                              </a:rPr>
                              <m:t>∇</m:t>
                            </m:r>
                          </m:e>
                        </m:acc>
                      </m:e>
                      <m:sup>
                        <m:r>
                          <a:rPr lang="en-US" sz="2000" b="0" i="1" smtClean="0">
                            <a:latin typeface="Cambria Math" panose="02040503050406030204" pitchFamily="18" charset="0"/>
                          </a:rPr>
                          <m:t>2</m:t>
                        </m:r>
                      </m:sup>
                    </m:sSup>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𝑢</m:t>
                        </m:r>
                      </m:e>
                    </m:acc>
                  </m:oMath>
                </a14:m>
                <a:endParaRPr lang="en-US" sz="2000" dirty="0"/>
              </a:p>
            </p:txBody>
          </p:sp>
        </mc:Choice>
        <mc:Fallback xmlns="">
          <p:sp>
            <p:nvSpPr>
              <p:cNvPr id="16" name="TextBox 15">
                <a:extLst>
                  <a:ext uri="{FF2B5EF4-FFF2-40B4-BE49-F238E27FC236}">
                    <a16:creationId xmlns:a16="http://schemas.microsoft.com/office/drawing/2014/main" id="{FB80CD9B-0707-E6B7-75DB-E6DCACC231A8}"/>
                  </a:ext>
                </a:extLst>
              </p:cNvPr>
              <p:cNvSpPr txBox="1">
                <a:spLocks noRot="1" noChangeAspect="1" noMove="1" noResize="1" noEditPoints="1" noAdjustHandles="1" noChangeArrowheads="1" noChangeShapeType="1" noTextEdit="1"/>
              </p:cNvSpPr>
              <p:nvPr/>
            </p:nvSpPr>
            <p:spPr>
              <a:xfrm>
                <a:off x="1302734" y="3918404"/>
                <a:ext cx="7892545" cy="538289"/>
              </a:xfrm>
              <a:prstGeom prst="rect">
                <a:avLst/>
              </a:prstGeom>
              <a:blipFill>
                <a:blip r:embed="rId4"/>
                <a:stretch>
                  <a:fillRect b="-5682"/>
                </a:stretch>
              </a:blipFill>
            </p:spPr>
            <p:txBody>
              <a:bodyPr/>
              <a:lstStyle/>
              <a:p>
                <a:r>
                  <a:rPr lang="en-US">
                    <a:noFill/>
                  </a:rPr>
                  <a:t> </a:t>
                </a:r>
              </a:p>
            </p:txBody>
          </p:sp>
        </mc:Fallback>
      </mc:AlternateContent>
      <p:sp>
        <p:nvSpPr>
          <p:cNvPr id="18" name="Right Brace 17">
            <a:extLst>
              <a:ext uri="{FF2B5EF4-FFF2-40B4-BE49-F238E27FC236}">
                <a16:creationId xmlns:a16="http://schemas.microsoft.com/office/drawing/2014/main" id="{A7E05331-D660-6AA8-8564-CEA57C5BC648}"/>
              </a:ext>
            </a:extLst>
          </p:cNvPr>
          <p:cNvSpPr/>
          <p:nvPr/>
        </p:nvSpPr>
        <p:spPr>
          <a:xfrm rot="5400000">
            <a:off x="3771552" y="4141343"/>
            <a:ext cx="94889" cy="822960"/>
          </a:xfrm>
          <a:prstGeom prst="righ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a:extLst>
              <a:ext uri="{FF2B5EF4-FFF2-40B4-BE49-F238E27FC236}">
                <a16:creationId xmlns:a16="http://schemas.microsoft.com/office/drawing/2014/main" id="{538F4978-A2D1-B9E5-5562-B883274A0445}"/>
              </a:ext>
            </a:extLst>
          </p:cNvPr>
          <p:cNvSpPr/>
          <p:nvPr/>
        </p:nvSpPr>
        <p:spPr>
          <a:xfrm rot="5400000">
            <a:off x="5635091" y="4049267"/>
            <a:ext cx="94889" cy="1005840"/>
          </a:xfrm>
          <a:prstGeom prst="righ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id="{4A003A29-AC10-FA40-9F56-605A904E3D81}"/>
              </a:ext>
            </a:extLst>
          </p:cNvPr>
          <p:cNvSpPr/>
          <p:nvPr/>
        </p:nvSpPr>
        <p:spPr>
          <a:xfrm rot="5400000">
            <a:off x="8317827" y="4232147"/>
            <a:ext cx="94889" cy="640080"/>
          </a:xfrm>
          <a:prstGeom prst="righ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A1901C8-8861-BCDF-C93D-D7F835B76786}"/>
                  </a:ext>
                </a:extLst>
              </p:cNvPr>
              <p:cNvSpPr txBox="1"/>
              <p:nvPr/>
            </p:nvSpPr>
            <p:spPr>
              <a:xfrm>
                <a:off x="1811921" y="4662265"/>
                <a:ext cx="2336024" cy="338554"/>
              </a:xfrm>
              <a:prstGeom prst="rect">
                <a:avLst/>
              </a:prstGeom>
              <a:noFill/>
            </p:spPr>
            <p:txBody>
              <a:bodyPr wrap="none" rtlCol="0">
                <a:spAutoFit/>
              </a:bodyPr>
              <a:lstStyle/>
              <a:p>
                <a:r>
                  <a:rPr lang="en-US" sz="1400" dirty="0">
                    <a:solidFill>
                      <a:srgbClr val="0000FF"/>
                    </a:solidFill>
                  </a:rPr>
                  <a:t>Sound speed</a:t>
                </a:r>
                <a:r>
                  <a:rPr lang="en-US" sz="1400" dirty="0"/>
                  <a:t>: </a:t>
                </a:r>
                <a14:m>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𝑐</m:t>
                        </m:r>
                      </m:e>
                      <m:sub>
                        <m:r>
                          <a:rPr lang="en-US" sz="1600" b="0" i="1" smtClean="0">
                            <a:latin typeface="Cambria Math" panose="02040503050406030204" pitchFamily="18" charset="0"/>
                          </a:rPr>
                          <m:t>𝑠</m:t>
                        </m:r>
                      </m:sub>
                      <m:sup>
                        <m:r>
                          <a:rPr lang="en-US" sz="1600" b="0" i="1" smtClean="0">
                            <a:latin typeface="Cambria Math" panose="02040503050406030204" pitchFamily="18" charset="0"/>
                          </a:rPr>
                          <m:t>2</m:t>
                        </m:r>
                      </m:sup>
                    </m:sSubSup>
                    <m:r>
                      <a:rPr lang="en-US" sz="1600" b="0" i="1" smtClean="0">
                        <a:latin typeface="Cambria Math" panose="02040503050406030204" pitchFamily="18" charset="0"/>
                      </a:rPr>
                      <m:t>=</m:t>
                    </m:r>
                    <m:f>
                      <m:fPr>
                        <m:type m:val="lin"/>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0</m:t>
                            </m:r>
                          </m:sub>
                        </m:sSub>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0</m:t>
                            </m:r>
                          </m:sub>
                        </m:sSub>
                      </m:den>
                    </m:f>
                  </m:oMath>
                </a14:m>
                <a:endParaRPr lang="en-US" sz="1600" dirty="0"/>
              </a:p>
            </p:txBody>
          </p:sp>
        </mc:Choice>
        <mc:Fallback xmlns="">
          <p:sp>
            <p:nvSpPr>
              <p:cNvPr id="21" name="TextBox 20">
                <a:extLst>
                  <a:ext uri="{FF2B5EF4-FFF2-40B4-BE49-F238E27FC236}">
                    <a16:creationId xmlns:a16="http://schemas.microsoft.com/office/drawing/2014/main" id="{9A1901C8-8861-BCDF-C93D-D7F835B76786}"/>
                  </a:ext>
                </a:extLst>
              </p:cNvPr>
              <p:cNvSpPr txBox="1">
                <a:spLocks noRot="1" noChangeAspect="1" noMove="1" noResize="1" noEditPoints="1" noAdjustHandles="1" noChangeArrowheads="1" noChangeShapeType="1" noTextEdit="1"/>
              </p:cNvSpPr>
              <p:nvPr/>
            </p:nvSpPr>
            <p:spPr>
              <a:xfrm>
                <a:off x="1811921" y="4662265"/>
                <a:ext cx="2336024" cy="338554"/>
              </a:xfrm>
              <a:prstGeom prst="rect">
                <a:avLst/>
              </a:prstGeom>
              <a:blipFill>
                <a:blip r:embed="rId5"/>
                <a:stretch>
                  <a:fillRect l="-783" t="-101818" r="-13055" b="-16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ECDBC3-E894-516C-228D-0A3235E644CB}"/>
                  </a:ext>
                </a:extLst>
              </p:cNvPr>
              <p:cNvSpPr txBox="1"/>
              <p:nvPr/>
            </p:nvSpPr>
            <p:spPr>
              <a:xfrm>
                <a:off x="1071271" y="5193285"/>
                <a:ext cx="3295394" cy="5232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1400" dirty="0"/>
                  <a:t>Coefficient yields</a:t>
                </a:r>
              </a:p>
              <a:p>
                <a:pPr algn="ctr"/>
                <a:r>
                  <a:rPr lang="en-US" sz="1400" b="1" dirty="0"/>
                  <a:t>sonic Mach number: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𝑀</m:t>
                        </m:r>
                      </m:e>
                      <m:sub>
                        <m:r>
                          <a:rPr lang="en-US" sz="1400" b="0" i="1" smtClean="0">
                            <a:latin typeface="Cambria Math" panose="02040503050406030204" pitchFamily="18" charset="0"/>
                          </a:rPr>
                          <m:t>𝑠</m:t>
                        </m:r>
                      </m:sub>
                    </m:sSub>
                    <m:r>
                      <a:rPr lang="en-US" sz="1400" b="0" i="1" smtClean="0">
                        <a:latin typeface="Cambria Math" panose="02040503050406030204" pitchFamily="18" charset="0"/>
                      </a:rPr>
                      <m:t>=</m:t>
                    </m:r>
                    <m:f>
                      <m:fPr>
                        <m:type m:val="lin"/>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𝑢</m:t>
                            </m:r>
                          </m:e>
                          <m:sub>
                            <m:r>
                              <a:rPr lang="en-US" sz="1400" b="0" i="1" smtClean="0">
                                <a:latin typeface="Cambria Math" panose="02040503050406030204" pitchFamily="18" charset="0"/>
                              </a:rPr>
                              <m:t>0</m:t>
                            </m:r>
                          </m:sub>
                        </m:sSub>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a:rPr lang="en-US" sz="1400" b="0" i="1" smtClean="0">
                                <a:latin typeface="Cambria Math" panose="02040503050406030204" pitchFamily="18" charset="0"/>
                              </a:rPr>
                              <m:t>𝑠</m:t>
                            </m:r>
                          </m:sub>
                        </m:sSub>
                      </m:den>
                    </m:f>
                  </m:oMath>
                </a14:m>
                <a:endParaRPr lang="en-US" sz="1600" dirty="0"/>
              </a:p>
            </p:txBody>
          </p:sp>
        </mc:Choice>
        <mc:Fallback xmlns="">
          <p:sp>
            <p:nvSpPr>
              <p:cNvPr id="22" name="TextBox 21">
                <a:extLst>
                  <a:ext uri="{FF2B5EF4-FFF2-40B4-BE49-F238E27FC236}">
                    <a16:creationId xmlns:a16="http://schemas.microsoft.com/office/drawing/2014/main" id="{ABECDBC3-E894-516C-228D-0A3235E644CB}"/>
                  </a:ext>
                </a:extLst>
              </p:cNvPr>
              <p:cNvSpPr txBox="1">
                <a:spLocks noRot="1" noChangeAspect="1" noMove="1" noResize="1" noEditPoints="1" noAdjustHandles="1" noChangeArrowheads="1" noChangeShapeType="1" noTextEdit="1"/>
              </p:cNvSpPr>
              <p:nvPr/>
            </p:nvSpPr>
            <p:spPr>
              <a:xfrm>
                <a:off x="1071271" y="5193285"/>
                <a:ext cx="3295394" cy="523220"/>
              </a:xfrm>
              <a:prstGeom prst="rect">
                <a:avLst/>
              </a:prstGeom>
              <a:blipFill>
                <a:blip r:embed="rId6"/>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3" name="TextBox 22">
            <a:extLst>
              <a:ext uri="{FF2B5EF4-FFF2-40B4-BE49-F238E27FC236}">
                <a16:creationId xmlns:a16="http://schemas.microsoft.com/office/drawing/2014/main" id="{65E5E3B0-AD66-4DD4-CE81-C27A87FC0F27}"/>
              </a:ext>
            </a:extLst>
          </p:cNvPr>
          <p:cNvSpPr txBox="1"/>
          <p:nvPr/>
        </p:nvSpPr>
        <p:spPr>
          <a:xfrm>
            <a:off x="7896147" y="4702690"/>
            <a:ext cx="3961988" cy="307777"/>
          </a:xfrm>
          <a:prstGeom prst="rect">
            <a:avLst/>
          </a:prstGeom>
          <a:noFill/>
        </p:spPr>
        <p:txBody>
          <a:bodyPr wrap="square" rtlCol="0">
            <a:spAutoFit/>
          </a:bodyPr>
          <a:lstStyle/>
          <a:p>
            <a:r>
              <a:rPr lang="en-US" sz="1400" dirty="0">
                <a:solidFill>
                  <a:srgbClr val="0000FF"/>
                </a:solidFill>
              </a:rPr>
              <a:t>Viscous term is the only one with spatial scales</a:t>
            </a:r>
            <a:endParaRPr lang="en-US" sz="1600" dirty="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DDB2440-D329-BE8E-0592-5662752D0D84}"/>
                  </a:ext>
                </a:extLst>
              </p:cNvPr>
              <p:cNvSpPr txBox="1"/>
              <p:nvPr/>
            </p:nvSpPr>
            <p:spPr>
              <a:xfrm>
                <a:off x="4571333" y="5189675"/>
                <a:ext cx="3193588" cy="5232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1400" dirty="0"/>
                  <a:t>Coefficient yields</a:t>
                </a:r>
              </a:p>
              <a:p>
                <a:pPr algn="ctr"/>
                <a:r>
                  <a:rPr lang="en-US" sz="1400" b="1" dirty="0"/>
                  <a:t>Alfvenic Mach number: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𝑀</m:t>
                        </m:r>
                      </m:e>
                      <m:sub>
                        <m:r>
                          <a:rPr lang="en-US" sz="1400" b="0" i="1" smtClean="0">
                            <a:latin typeface="Cambria Math" panose="02040503050406030204" pitchFamily="18" charset="0"/>
                          </a:rPr>
                          <m:t>𝐴</m:t>
                        </m:r>
                      </m:sub>
                    </m:sSub>
                    <m:r>
                      <a:rPr lang="en-US" sz="1400" b="0" i="1" smtClean="0">
                        <a:latin typeface="Cambria Math" panose="02040503050406030204" pitchFamily="18" charset="0"/>
                      </a:rPr>
                      <m:t>=</m:t>
                    </m:r>
                    <m:f>
                      <m:fPr>
                        <m:type m:val="lin"/>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𝑢</m:t>
                            </m:r>
                          </m:e>
                          <m:sub>
                            <m:r>
                              <a:rPr lang="en-US" sz="1400" b="0" i="1" smtClean="0">
                                <a:latin typeface="Cambria Math" panose="02040503050406030204" pitchFamily="18" charset="0"/>
                              </a:rPr>
                              <m:t>0</m:t>
                            </m:r>
                          </m:sub>
                        </m:sSub>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𝐴</m:t>
                            </m:r>
                          </m:sub>
                        </m:sSub>
                      </m:den>
                    </m:f>
                  </m:oMath>
                </a14:m>
                <a:endParaRPr lang="en-US" sz="1600" dirty="0"/>
              </a:p>
            </p:txBody>
          </p:sp>
        </mc:Choice>
        <mc:Fallback xmlns="">
          <p:sp>
            <p:nvSpPr>
              <p:cNvPr id="24" name="TextBox 23">
                <a:extLst>
                  <a:ext uri="{FF2B5EF4-FFF2-40B4-BE49-F238E27FC236}">
                    <a16:creationId xmlns:a16="http://schemas.microsoft.com/office/drawing/2014/main" id="{6DDB2440-D329-BE8E-0592-5662752D0D84}"/>
                  </a:ext>
                </a:extLst>
              </p:cNvPr>
              <p:cNvSpPr txBox="1">
                <a:spLocks noRot="1" noChangeAspect="1" noMove="1" noResize="1" noEditPoints="1" noAdjustHandles="1" noChangeArrowheads="1" noChangeShapeType="1" noTextEdit="1"/>
              </p:cNvSpPr>
              <p:nvPr/>
            </p:nvSpPr>
            <p:spPr>
              <a:xfrm>
                <a:off x="4571333" y="5189675"/>
                <a:ext cx="3193588" cy="523220"/>
              </a:xfrm>
              <a:prstGeom prst="rect">
                <a:avLst/>
              </a:prstGeom>
              <a:blipFill>
                <a:blip r:embed="rId7"/>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747BAE8-724F-C3ED-E499-0C5F43835BC7}"/>
                  </a:ext>
                </a:extLst>
              </p:cNvPr>
              <p:cNvSpPr txBox="1"/>
              <p:nvPr/>
            </p:nvSpPr>
            <p:spPr>
              <a:xfrm>
                <a:off x="4752917" y="4672873"/>
                <a:ext cx="2796599" cy="345736"/>
              </a:xfrm>
              <a:prstGeom prst="rect">
                <a:avLst/>
              </a:prstGeom>
              <a:noFill/>
            </p:spPr>
            <p:txBody>
              <a:bodyPr wrap="none" rtlCol="0">
                <a:spAutoFit/>
              </a:bodyPr>
              <a:lstStyle/>
              <a:p>
                <a:r>
                  <a:rPr lang="en-US" sz="1400" dirty="0">
                    <a:solidFill>
                      <a:srgbClr val="0000FF"/>
                    </a:solidFill>
                  </a:rPr>
                  <a:t>Alfven velocity: </a:t>
                </a:r>
                <a14:m>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V</m:t>
                        </m:r>
                      </m:e>
                      <m:sub>
                        <m:r>
                          <m:rPr>
                            <m:sty m:val="p"/>
                          </m:rPr>
                          <a:rPr lang="en-US" sz="1600" b="0" i="0" smtClean="0">
                            <a:latin typeface="Cambria Math" panose="02040503050406030204" pitchFamily="18" charset="0"/>
                          </a:rPr>
                          <m:t>A</m:t>
                        </m:r>
                      </m:sub>
                    </m:sSub>
                    <m:r>
                      <a:rPr lang="en-US" sz="1600" b="0" i="1" smtClean="0">
                        <a:latin typeface="Cambria Math" panose="02040503050406030204" pitchFamily="18" charset="0"/>
                      </a:rPr>
                      <m:t>=</m:t>
                    </m:r>
                    <m:f>
                      <m:fPr>
                        <m:type m:val="lin"/>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𝐵</m:t>
                            </m:r>
                          </m:e>
                          <m:sub>
                            <m:r>
                              <a:rPr lang="en-US" sz="1600" b="0" i="1" smtClean="0">
                                <a:latin typeface="Cambria Math" panose="02040503050406030204" pitchFamily="18" charset="0"/>
                              </a:rPr>
                              <m:t>0</m:t>
                            </m:r>
                          </m:sub>
                        </m:sSub>
                      </m:num>
                      <m:den>
                        <m:rad>
                          <m:radPr>
                            <m:degHide m:val="on"/>
                            <m:ctrlPr>
                              <a:rPr lang="en-US" sz="1600" b="0" i="1" smtClean="0">
                                <a:latin typeface="Cambria Math" panose="02040503050406030204" pitchFamily="18" charset="0"/>
                              </a:rPr>
                            </m:ctrlPr>
                          </m:radPr>
                          <m:deg/>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𝜇</m:t>
                                </m:r>
                              </m:e>
                              <m:sub>
                                <m:r>
                                  <a:rPr lang="en-US" sz="1600" b="0" i="1" smtClean="0">
                                    <a:latin typeface="Cambria Math" panose="02040503050406030204" pitchFamily="18" charset="0"/>
                                  </a:rPr>
                                  <m:t>0</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0</m:t>
                                </m:r>
                              </m:sub>
                            </m:sSub>
                          </m:e>
                        </m:rad>
                      </m:den>
                    </m:f>
                  </m:oMath>
                </a14:m>
                <a:endParaRPr lang="en-US" sz="1600" dirty="0"/>
              </a:p>
            </p:txBody>
          </p:sp>
        </mc:Choice>
        <mc:Fallback xmlns="">
          <p:sp>
            <p:nvSpPr>
              <p:cNvPr id="25" name="TextBox 24">
                <a:extLst>
                  <a:ext uri="{FF2B5EF4-FFF2-40B4-BE49-F238E27FC236}">
                    <a16:creationId xmlns:a16="http://schemas.microsoft.com/office/drawing/2014/main" id="{F747BAE8-724F-C3ED-E499-0C5F43835BC7}"/>
                  </a:ext>
                </a:extLst>
              </p:cNvPr>
              <p:cNvSpPr txBox="1">
                <a:spLocks noRot="1" noChangeAspect="1" noMove="1" noResize="1" noEditPoints="1" noAdjustHandles="1" noChangeArrowheads="1" noChangeShapeType="1" noTextEdit="1"/>
              </p:cNvSpPr>
              <p:nvPr/>
            </p:nvSpPr>
            <p:spPr>
              <a:xfrm>
                <a:off x="4752917" y="4672873"/>
                <a:ext cx="2796599" cy="345736"/>
              </a:xfrm>
              <a:prstGeom prst="rect">
                <a:avLst/>
              </a:prstGeom>
              <a:blipFill>
                <a:blip r:embed="rId8"/>
                <a:stretch>
                  <a:fillRect l="-655" t="-100000" b="-16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B9A3C69-FBD4-B3E8-4E88-43A5A3CA0555}"/>
                  </a:ext>
                </a:extLst>
              </p:cNvPr>
              <p:cNvSpPr txBox="1"/>
              <p:nvPr/>
            </p:nvSpPr>
            <p:spPr>
              <a:xfrm>
                <a:off x="8045231" y="5208856"/>
                <a:ext cx="3523920" cy="5232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1400" dirty="0"/>
                  <a:t>Coefficient yields the </a:t>
                </a:r>
                <a:r>
                  <a:rPr lang="en-US" sz="1400" b="1" dirty="0"/>
                  <a:t>Reynolds number: </a:t>
                </a:r>
                <a14:m>
                  <m:oMath xmlns:m="http://schemas.openxmlformats.org/officeDocument/2006/math">
                    <m:r>
                      <a:rPr lang="en-US" sz="1400" b="0" i="1" smtClean="0">
                        <a:latin typeface="Cambria Math" panose="02040503050406030204" pitchFamily="18" charset="0"/>
                      </a:rPr>
                      <m:t>𝑅𝑒</m:t>
                    </m:r>
                    <m:r>
                      <a:rPr lang="en-US" sz="1400" b="0" i="1" smtClean="0">
                        <a:latin typeface="Cambria Math" panose="02040503050406030204" pitchFamily="18" charset="0"/>
                      </a:rPr>
                      <m:t>=</m:t>
                    </m:r>
                    <m:f>
                      <m:fPr>
                        <m:type m:val="lin"/>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𝑢</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𝐿</m:t>
                        </m:r>
                      </m:num>
                      <m:den>
                        <m:r>
                          <a:rPr lang="en-US" sz="1400" b="0" i="1" smtClean="0">
                            <a:latin typeface="Cambria Math" panose="02040503050406030204" pitchFamily="18" charset="0"/>
                          </a:rPr>
                          <m:t>𝜈</m:t>
                        </m:r>
                      </m:den>
                    </m:f>
                  </m:oMath>
                </a14:m>
                <a:endParaRPr lang="en-US" sz="1600" dirty="0"/>
              </a:p>
            </p:txBody>
          </p:sp>
        </mc:Choice>
        <mc:Fallback xmlns="">
          <p:sp>
            <p:nvSpPr>
              <p:cNvPr id="26" name="TextBox 25">
                <a:extLst>
                  <a:ext uri="{FF2B5EF4-FFF2-40B4-BE49-F238E27FC236}">
                    <a16:creationId xmlns:a16="http://schemas.microsoft.com/office/drawing/2014/main" id="{9B9A3C69-FBD4-B3E8-4E88-43A5A3CA0555}"/>
                  </a:ext>
                </a:extLst>
              </p:cNvPr>
              <p:cNvSpPr txBox="1">
                <a:spLocks noRot="1" noChangeAspect="1" noMove="1" noResize="1" noEditPoints="1" noAdjustHandles="1" noChangeArrowheads="1" noChangeShapeType="1" noTextEdit="1"/>
              </p:cNvSpPr>
              <p:nvPr/>
            </p:nvSpPr>
            <p:spPr>
              <a:xfrm>
                <a:off x="8045231" y="5208856"/>
                <a:ext cx="3523920" cy="523220"/>
              </a:xfrm>
              <a:prstGeom prst="rect">
                <a:avLst/>
              </a:prstGeom>
              <a:blipFill>
                <a:blip r:embed="rId9"/>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8B9E056-4B20-F787-ED18-8E062DD9870E}"/>
                  </a:ext>
                </a:extLst>
              </p:cNvPr>
              <p:cNvSpPr txBox="1"/>
              <p:nvPr/>
            </p:nvSpPr>
            <p:spPr>
              <a:xfrm>
                <a:off x="469309" y="5914254"/>
                <a:ext cx="11540532" cy="369332"/>
              </a:xfrm>
              <a:prstGeom prst="rect">
                <a:avLst/>
              </a:prstGeom>
              <a:noFill/>
            </p:spPr>
            <p:txBody>
              <a:bodyPr wrap="none" rtlCol="0">
                <a:spAutoFit/>
              </a:bodyPr>
              <a:lstStyle/>
              <a:p>
                <a:pPr algn="ctr"/>
                <a:r>
                  <a:rPr lang="en-US" dirty="0">
                    <a:solidFill>
                      <a:srgbClr val="C00000"/>
                    </a:solidFill>
                  </a:rPr>
                  <a:t>In the limit </a:t>
                </a:r>
                <a14:m>
                  <m:oMath xmlns:m="http://schemas.openxmlformats.org/officeDocument/2006/math">
                    <m:r>
                      <a:rPr lang="en-US" b="0" i="1" smtClean="0">
                        <a:solidFill>
                          <a:srgbClr val="C00000"/>
                        </a:solidFill>
                        <a:latin typeface="Cambria Math" panose="02040503050406030204" pitchFamily="18" charset="0"/>
                      </a:rPr>
                      <m:t>𝑅𝑒</m:t>
                    </m:r>
                    <m:r>
                      <a:rPr lang="en-US" b="0" i="1" smtClean="0">
                        <a:solidFill>
                          <a:srgbClr val="C00000"/>
                        </a:solidFill>
                        <a:latin typeface="Cambria Math" panose="02040503050406030204" pitchFamily="18" charset="0"/>
                      </a:rPr>
                      <m:t>≫1</m:t>
                    </m:r>
                  </m:oMath>
                </a14:m>
                <a:r>
                  <a:rPr lang="en-US" dirty="0">
                    <a:solidFill>
                      <a:srgbClr val="C00000"/>
                    </a:solidFill>
                  </a:rPr>
                  <a:t>, momentum is conserved on (global) scales </a:t>
                </a:r>
                <a14:m>
                  <m:oMath xmlns:m="http://schemas.openxmlformats.org/officeDocument/2006/math">
                    <m:r>
                      <a:rPr lang="en-US" b="0" i="1" smtClean="0">
                        <a:solidFill>
                          <a:srgbClr val="C00000"/>
                        </a:solidFill>
                        <a:latin typeface="Cambria Math" panose="02040503050406030204" pitchFamily="18" charset="0"/>
                      </a:rPr>
                      <m:t>𝐿</m:t>
                    </m:r>
                    <m:r>
                      <a:rPr lang="en-US" b="0" i="1" smtClean="0">
                        <a:solidFill>
                          <a:srgbClr val="C00000"/>
                        </a:solidFill>
                        <a:latin typeface="Cambria Math" panose="02040503050406030204" pitchFamily="18" charset="0"/>
                      </a:rPr>
                      <m:t>, </m:t>
                    </m:r>
                  </m:oMath>
                </a14:m>
                <a:r>
                  <a:rPr lang="en-US" dirty="0">
                    <a:solidFill>
                      <a:srgbClr val="C00000"/>
                    </a:solidFill>
                  </a:rPr>
                  <a:t>and the momentum equation is scale-invariant</a:t>
                </a:r>
              </a:p>
            </p:txBody>
          </p:sp>
        </mc:Choice>
        <mc:Fallback xmlns="">
          <p:sp>
            <p:nvSpPr>
              <p:cNvPr id="27" name="TextBox 26">
                <a:extLst>
                  <a:ext uri="{FF2B5EF4-FFF2-40B4-BE49-F238E27FC236}">
                    <a16:creationId xmlns:a16="http://schemas.microsoft.com/office/drawing/2014/main" id="{58B9E056-4B20-F787-ED18-8E062DD9870E}"/>
                  </a:ext>
                </a:extLst>
              </p:cNvPr>
              <p:cNvSpPr txBox="1">
                <a:spLocks noRot="1" noChangeAspect="1" noMove="1" noResize="1" noEditPoints="1" noAdjustHandles="1" noChangeArrowheads="1" noChangeShapeType="1" noTextEdit="1"/>
              </p:cNvSpPr>
              <p:nvPr/>
            </p:nvSpPr>
            <p:spPr>
              <a:xfrm>
                <a:off x="469309" y="5914254"/>
                <a:ext cx="11540532" cy="369332"/>
              </a:xfrm>
              <a:prstGeom prst="rect">
                <a:avLst/>
              </a:prstGeom>
              <a:blipFill>
                <a:blip r:embed="rId10"/>
                <a:stretch>
                  <a:fillRect l="-106" t="-8197" r="-106" b="-24590"/>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1CF1895E-007A-9A73-4626-9801DD0F225D}"/>
              </a:ext>
            </a:extLst>
          </p:cNvPr>
          <p:cNvSpPr txBox="1"/>
          <p:nvPr/>
        </p:nvSpPr>
        <p:spPr>
          <a:xfrm>
            <a:off x="288065" y="1509060"/>
            <a:ext cx="3948517" cy="369332"/>
          </a:xfrm>
          <a:prstGeom prst="rect">
            <a:avLst/>
          </a:prstGeom>
          <a:noFill/>
        </p:spPr>
        <p:txBody>
          <a:bodyPr wrap="none" rtlCol="0">
            <a:spAutoFit/>
          </a:bodyPr>
          <a:lstStyle/>
          <a:p>
            <a:pPr marL="285750" indent="-285750">
              <a:buFont typeface="Arial" panose="020B0604020202020204" pitchFamily="34" charset="0"/>
              <a:buChar char="•"/>
            </a:pPr>
            <a:r>
              <a:rPr lang="en-US" dirty="0"/>
              <a:t>The conservation of momentum is</a:t>
            </a:r>
          </a:p>
        </p:txBody>
      </p:sp>
    </p:spTree>
    <p:extLst>
      <p:ext uri="{BB962C8B-B14F-4D97-AF65-F5344CB8AC3E}">
        <p14:creationId xmlns:p14="http://schemas.microsoft.com/office/powerpoint/2010/main" val="340936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5" grpId="0"/>
      <p:bldP spid="16" grpId="0"/>
      <p:bldP spid="18" grpId="0" animBg="1"/>
      <p:bldP spid="19" grpId="0" animBg="1"/>
      <p:bldP spid="20" grpId="0" animBg="1"/>
      <p:bldP spid="21" grpId="0"/>
      <p:bldP spid="22" grpId="0" animBg="1"/>
      <p:bldP spid="23" grpId="0"/>
      <p:bldP spid="24" grpId="0" animBg="1"/>
      <p:bldP spid="25" grpId="0"/>
      <p:bldP spid="26"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065E4-C78F-82B3-F63D-483762E6AB2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37855CA-10E0-DA5C-0703-237A0BD4AE18}"/>
              </a:ext>
            </a:extLst>
          </p:cNvPr>
          <p:cNvSpPr>
            <a:spLocks/>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4" name="Picture 4">
            <a:extLst>
              <a:ext uri="{FF2B5EF4-FFF2-40B4-BE49-F238E27FC236}">
                <a16:creationId xmlns:a16="http://schemas.microsoft.com/office/drawing/2014/main" id="{CAFA4F00-FBBD-16AA-60AE-9E839F647A6E}"/>
              </a:ext>
            </a:extLst>
          </p:cNvPr>
          <p:cNvPicPr/>
          <p:nvPr/>
        </p:nvPicPr>
        <p:blipFill rotWithShape="1">
          <a:blip r:embed="rId2">
            <a:alphaModFix amt="25000"/>
            <a:extLst>
              <a:ext uri="{28A0092B-C50C-407E-A947-70E740481C1C}">
                <a14:useLocalDpi xmlns:a14="http://schemas.microsoft.com/office/drawing/2010/main" val="0"/>
              </a:ext>
            </a:extLst>
          </a:blip>
          <a:srcRect r="277"/>
          <a:stretch/>
        </p:blipFill>
        <p:spPr bwMode="auto">
          <a:xfrm>
            <a:off x="254509" y="2998"/>
            <a:ext cx="11354898" cy="68318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050C2DEA-D878-50DD-3281-054B75142EC6}"/>
              </a:ext>
            </a:extLst>
          </p:cNvPr>
          <p:cNvSpPr>
            <a:spLocks noGrp="1"/>
          </p:cNvSpPr>
          <p:nvPr>
            <p:ph type="ftr" sz="quarter" idx="11"/>
          </p:nvPr>
        </p:nvSpPr>
        <p:spPr>
          <a:xfrm>
            <a:off x="-45289" y="6606057"/>
            <a:ext cx="2150314" cy="257753"/>
          </a:xfrm>
          <a:ln>
            <a:noFill/>
          </a:ln>
        </p:spPr>
        <p:txBody>
          <a:bodyPr/>
          <a:lstStyle/>
          <a:p>
            <a:r>
              <a:rPr lang="en-GB" dirty="0">
                <a:solidFill>
                  <a:schemeClr val="bg1"/>
                </a:solidFill>
              </a:rPr>
              <a:t>v.valenzuela@princeton.edu</a:t>
            </a:r>
          </a:p>
        </p:txBody>
      </p:sp>
      <p:sp>
        <p:nvSpPr>
          <p:cNvPr id="3" name="Slide Number Placeholder 2">
            <a:extLst>
              <a:ext uri="{FF2B5EF4-FFF2-40B4-BE49-F238E27FC236}">
                <a16:creationId xmlns:a16="http://schemas.microsoft.com/office/drawing/2014/main" id="{19AA6D81-AD6A-DA5A-15B1-11DC89C18979}"/>
              </a:ext>
            </a:extLst>
          </p:cNvPr>
          <p:cNvSpPr>
            <a:spLocks noGrp="1"/>
          </p:cNvSpPr>
          <p:nvPr>
            <p:ph type="sldNum" sz="quarter" idx="12"/>
          </p:nvPr>
        </p:nvSpPr>
        <p:spPr>
          <a:ln>
            <a:noFill/>
          </a:ln>
        </p:spPr>
        <p:txBody>
          <a:bodyPr/>
          <a:lstStyle/>
          <a:p>
            <a:fld id="{1BA9ABE8-007A-42E6-BCD2-67A13D129B58}" type="slidenum">
              <a:rPr lang="en-GB" smtClean="0">
                <a:solidFill>
                  <a:schemeClr val="bg1"/>
                </a:solidFill>
              </a:rPr>
              <a:t>2</a:t>
            </a:fld>
            <a:endParaRPr lang="en-GB" dirty="0">
              <a:solidFill>
                <a:schemeClr val="bg1"/>
              </a:solidFill>
            </a:endParaRPr>
          </a:p>
        </p:txBody>
      </p:sp>
      <p:pic>
        <p:nvPicPr>
          <p:cNvPr id="5" name="Picture 4">
            <a:extLst>
              <a:ext uri="{FF2B5EF4-FFF2-40B4-BE49-F238E27FC236}">
                <a16:creationId xmlns:a16="http://schemas.microsoft.com/office/drawing/2014/main" id="{6D463151-0F33-E017-B8FE-3E6C8E21625F}"/>
              </a:ext>
            </a:extLst>
          </p:cNvPr>
          <p:cNvPicPr>
            <a:picLocks noChangeAspect="1"/>
          </p:cNvPicPr>
          <p:nvPr/>
        </p:nvPicPr>
        <p:blipFill>
          <a:blip r:embed="rId3"/>
          <a:stretch>
            <a:fillRect/>
          </a:stretch>
        </p:blipFill>
        <p:spPr>
          <a:xfrm>
            <a:off x="835601" y="1196339"/>
            <a:ext cx="4630952" cy="5139449"/>
          </a:xfrm>
          <a:prstGeom prst="rect">
            <a:avLst/>
          </a:prstGeom>
        </p:spPr>
      </p:pic>
      <p:sp>
        <p:nvSpPr>
          <p:cNvPr id="6" name="Arrow: Right 5">
            <a:extLst>
              <a:ext uri="{FF2B5EF4-FFF2-40B4-BE49-F238E27FC236}">
                <a16:creationId xmlns:a16="http://schemas.microsoft.com/office/drawing/2014/main" id="{1940BAC9-4821-2FD0-CB14-9AD577DE3B83}"/>
              </a:ext>
            </a:extLst>
          </p:cNvPr>
          <p:cNvSpPr/>
          <p:nvPr/>
        </p:nvSpPr>
        <p:spPr>
          <a:xfrm rot="2417394">
            <a:off x="1262987" y="3000539"/>
            <a:ext cx="978408" cy="484632"/>
          </a:xfrm>
          <a:prstGeom prst="rightArrow">
            <a:avLst>
              <a:gd name="adj1" fmla="val 50000"/>
              <a:gd name="adj2" fmla="val 81048"/>
            </a:avLst>
          </a:prstGeom>
          <a:solidFill>
            <a:srgbClr val="FF0000"/>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03CEC2D8-2C1E-0453-2E88-BC85AFE738F7}"/>
              </a:ext>
            </a:extLst>
          </p:cNvPr>
          <p:cNvSpPr/>
          <p:nvPr/>
        </p:nvSpPr>
        <p:spPr>
          <a:xfrm>
            <a:off x="111994" y="172041"/>
            <a:ext cx="11796816" cy="692453"/>
          </a:xfrm>
          <a:prstGeom prst="roundRect">
            <a:avLst>
              <a:gd name="adj" fmla="val 9563"/>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A little bit about me…</a:t>
            </a:r>
            <a:endParaRPr lang="en-GB" sz="1600" dirty="0"/>
          </a:p>
        </p:txBody>
      </p:sp>
      <p:pic>
        <p:nvPicPr>
          <p:cNvPr id="9" name="Picture 2" descr="No photo description available.">
            <a:extLst>
              <a:ext uri="{FF2B5EF4-FFF2-40B4-BE49-F238E27FC236}">
                <a16:creationId xmlns:a16="http://schemas.microsoft.com/office/drawing/2014/main" id="{F0B31079-979F-4A2D-CDB6-C37955D333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89" b="7871"/>
          <a:stretch/>
        </p:blipFill>
        <p:spPr bwMode="auto">
          <a:xfrm>
            <a:off x="6608548" y="1178819"/>
            <a:ext cx="4117470" cy="41142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374738D-B9DD-FE18-1149-3A3D0889A320}"/>
              </a:ext>
            </a:extLst>
          </p:cNvPr>
          <p:cNvSpPr txBox="1"/>
          <p:nvPr/>
        </p:nvSpPr>
        <p:spPr>
          <a:xfrm>
            <a:off x="6369777" y="5539494"/>
            <a:ext cx="4958551" cy="646331"/>
          </a:xfrm>
          <a:prstGeom prst="rect">
            <a:avLst/>
          </a:prstGeom>
          <a:noFill/>
        </p:spPr>
        <p:txBody>
          <a:bodyPr wrap="square" rtlCol="0">
            <a:spAutoFit/>
          </a:bodyPr>
          <a:lstStyle/>
          <a:p>
            <a:pPr algn="ctr"/>
            <a:r>
              <a:rPr lang="en-GB" dirty="0">
                <a:solidFill>
                  <a:schemeClr val="bg1"/>
                </a:solidFill>
              </a:rPr>
              <a:t>Young me setting up a pulsed-power conical jet experiment in 2014</a:t>
            </a:r>
          </a:p>
        </p:txBody>
      </p:sp>
    </p:spTree>
    <p:extLst>
      <p:ext uri="{BB962C8B-B14F-4D97-AF65-F5344CB8AC3E}">
        <p14:creationId xmlns:p14="http://schemas.microsoft.com/office/powerpoint/2010/main" val="1414197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2EBAA-F87B-6259-4CF2-F49D6B196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011DE5-4024-08FD-8299-FD9858BDB067}"/>
              </a:ext>
            </a:extLst>
          </p:cNvPr>
          <p:cNvSpPr>
            <a:spLocks noGrp="1"/>
          </p:cNvSpPr>
          <p:nvPr>
            <p:ph type="title"/>
          </p:nvPr>
        </p:nvSpPr>
        <p:spPr/>
        <p:txBody>
          <a:bodyPr>
            <a:normAutofit/>
          </a:bodyPr>
          <a:lstStyle/>
          <a:p>
            <a:r>
              <a:rPr lang="en-GB" dirty="0"/>
              <a:t>MHD scaling: induction equation</a:t>
            </a:r>
          </a:p>
        </p:txBody>
      </p:sp>
      <p:sp>
        <p:nvSpPr>
          <p:cNvPr id="3" name="Footer Placeholder 2">
            <a:extLst>
              <a:ext uri="{FF2B5EF4-FFF2-40B4-BE49-F238E27FC236}">
                <a16:creationId xmlns:a16="http://schemas.microsoft.com/office/drawing/2014/main" id="{40120B85-D14B-029A-FC49-62E1263DC272}"/>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6B91379C-7818-1EF0-CF08-3D5C5EBB13AB}"/>
              </a:ext>
            </a:extLst>
          </p:cNvPr>
          <p:cNvSpPr>
            <a:spLocks noGrp="1"/>
          </p:cNvSpPr>
          <p:nvPr>
            <p:ph type="sldNum" sz="quarter" idx="12"/>
          </p:nvPr>
        </p:nvSpPr>
        <p:spPr/>
        <p:txBody>
          <a:bodyPr/>
          <a:lstStyle/>
          <a:p>
            <a:fld id="{1BA9ABE8-007A-42E6-BCD2-67A13D129B58}" type="slidenum">
              <a:rPr lang="en-GB" smtClean="0"/>
              <a:t>20</a:t>
            </a:fld>
            <a:endParaRPr lang="en-GB"/>
          </a:p>
        </p:txBody>
      </p:sp>
      <p:sp>
        <p:nvSpPr>
          <p:cNvPr id="5" name="Text Placeholder 4">
            <a:extLst>
              <a:ext uri="{FF2B5EF4-FFF2-40B4-BE49-F238E27FC236}">
                <a16:creationId xmlns:a16="http://schemas.microsoft.com/office/drawing/2014/main" id="{19FA8839-7033-ABC6-B312-001077FC420E}"/>
              </a:ext>
            </a:extLst>
          </p:cNvPr>
          <p:cNvSpPr>
            <a:spLocks noGrp="1"/>
          </p:cNvSpPr>
          <p:nvPr>
            <p:ph type="body" sz="quarter" idx="13"/>
          </p:nvPr>
        </p:nvSpPr>
        <p:spPr/>
        <p:txBody>
          <a:bodyPr/>
          <a:lstStyle/>
          <a:p>
            <a:r>
              <a:rPr lang="en-GB" i="0" dirty="0"/>
              <a:t>Theory: MHD scaling</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CB82A4D-1839-824E-CEFB-DF19C4F23CE6}"/>
                  </a:ext>
                </a:extLst>
              </p:cNvPr>
              <p:cNvSpPr txBox="1"/>
              <p:nvPr/>
            </p:nvSpPr>
            <p:spPr>
              <a:xfrm>
                <a:off x="4671913" y="1348168"/>
                <a:ext cx="3056860" cy="691115"/>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nchor="ctr">
                <a:no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m:t>
                          </m:r>
                          <m:r>
                            <a:rPr lang="en-US" sz="2000" b="1" i="1" smtClean="0">
                              <a:latin typeface="Cambria Math" panose="02040503050406030204" pitchFamily="18" charset="0"/>
                            </a:rPr>
                            <m:t>𝑩</m:t>
                          </m:r>
                        </m:num>
                        <m:den>
                          <m:r>
                            <a:rPr lang="en-US" sz="2000" b="0" i="1" smtClean="0">
                              <a:latin typeface="Cambria Math" panose="02040503050406030204" pitchFamily="18" charset="0"/>
                            </a:rPr>
                            <m:t>𝜕</m:t>
                          </m:r>
                          <m:r>
                            <a:rPr lang="en-US" sz="2000" b="0" i="1" smtClean="0">
                              <a:latin typeface="Cambria Math" panose="02040503050406030204" pitchFamily="18" charset="0"/>
                            </a:rPr>
                            <m:t>𝑡</m:t>
                          </m:r>
                        </m:den>
                      </m:f>
                      <m:r>
                        <a:rPr lang="en-US" sz="2000" b="0" i="1" smtClean="0">
                          <a:latin typeface="Cambria Math" panose="02040503050406030204" pitchFamily="18" charset="0"/>
                        </a:rPr>
                        <m:t>=</m:t>
                      </m:r>
                      <m:r>
                        <m:rPr>
                          <m:sty m:val="p"/>
                        </m:rPr>
                        <a:rPr lang="en-US" sz="2000" b="0" i="0" smtClean="0">
                          <a:latin typeface="Cambria Math" panose="02040503050406030204" pitchFamily="18" charset="0"/>
                        </a:rPr>
                        <m:t>∇</m:t>
                      </m:r>
                      <m:r>
                        <a:rPr lang="en-US" sz="2000" b="0" i="1" smtClean="0">
                          <a:latin typeface="Cambria Math" panose="02040503050406030204" pitchFamily="18" charset="0"/>
                        </a:rPr>
                        <m:t>×</m:t>
                      </m:r>
                      <m:r>
                        <a:rPr lang="en-US" sz="2000" b="1" i="1" smtClean="0">
                          <a:latin typeface="Cambria Math" panose="02040503050406030204" pitchFamily="18" charset="0"/>
                        </a:rPr>
                        <m:t>𝒖</m:t>
                      </m:r>
                      <m:r>
                        <a:rPr lang="en-US" sz="2000" b="0" i="1" smtClean="0">
                          <a:latin typeface="Cambria Math" panose="02040503050406030204" pitchFamily="18" charset="0"/>
                        </a:rPr>
                        <m:t>×</m:t>
                      </m:r>
                      <m:r>
                        <a:rPr lang="en-US" sz="2000" b="1" i="1" smtClean="0">
                          <a:latin typeface="Cambria Math" panose="02040503050406030204" pitchFamily="18" charset="0"/>
                        </a:rPr>
                        <m:t>𝑩</m:t>
                      </m:r>
                      <m:r>
                        <a:rPr lang="en-US" sz="2000" b="0" i="1" smtClean="0">
                          <a:latin typeface="Cambria Math" panose="02040503050406030204" pitchFamily="18" charset="0"/>
                        </a:rPr>
                        <m:t>+</m:t>
                      </m:r>
                      <m:r>
                        <a:rPr lang="en-US" sz="2000" b="0" i="1" smtClean="0">
                          <a:latin typeface="Cambria Math" panose="02040503050406030204" pitchFamily="18" charset="0"/>
                        </a:rPr>
                        <m:t>𝜂</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m:t>
                          </m:r>
                        </m:e>
                        <m:sup>
                          <m:r>
                            <a:rPr lang="en-US" sz="2000" b="0" i="1" smtClean="0">
                              <a:latin typeface="Cambria Math" panose="02040503050406030204" pitchFamily="18" charset="0"/>
                            </a:rPr>
                            <m:t>2</m:t>
                          </m:r>
                        </m:sup>
                      </m:sSup>
                      <m:r>
                        <a:rPr lang="en-US" sz="2000" b="1" i="1" smtClean="0">
                          <a:latin typeface="Cambria Math" panose="02040503050406030204" pitchFamily="18" charset="0"/>
                        </a:rPr>
                        <m:t>𝑩</m:t>
                      </m:r>
                    </m:oMath>
                  </m:oMathPara>
                </a14:m>
                <a:endParaRPr lang="en-US" sz="2000" b="1" dirty="0"/>
              </a:p>
            </p:txBody>
          </p:sp>
        </mc:Choice>
        <mc:Fallback xmlns="">
          <p:sp>
            <p:nvSpPr>
              <p:cNvPr id="6" name="TextBox 5">
                <a:extLst>
                  <a:ext uri="{FF2B5EF4-FFF2-40B4-BE49-F238E27FC236}">
                    <a16:creationId xmlns:a16="http://schemas.microsoft.com/office/drawing/2014/main" id="{ACB82A4D-1839-824E-CEFB-DF19C4F23CE6}"/>
                  </a:ext>
                </a:extLst>
              </p:cNvPr>
              <p:cNvSpPr txBox="1">
                <a:spLocks noRot="1" noChangeAspect="1" noMove="1" noResize="1" noEditPoints="1" noAdjustHandles="1" noChangeArrowheads="1" noChangeShapeType="1" noTextEdit="1"/>
              </p:cNvSpPr>
              <p:nvPr/>
            </p:nvSpPr>
            <p:spPr>
              <a:xfrm>
                <a:off x="4671913" y="1348168"/>
                <a:ext cx="3056860" cy="691115"/>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 name="TextBox 6">
            <a:extLst>
              <a:ext uri="{FF2B5EF4-FFF2-40B4-BE49-F238E27FC236}">
                <a16:creationId xmlns:a16="http://schemas.microsoft.com/office/drawing/2014/main" id="{4297694E-29FD-A980-301E-43C29481BC9A}"/>
              </a:ext>
            </a:extLst>
          </p:cNvPr>
          <p:cNvSpPr txBox="1"/>
          <p:nvPr/>
        </p:nvSpPr>
        <p:spPr>
          <a:xfrm>
            <a:off x="288065" y="1509060"/>
            <a:ext cx="4217821" cy="369332"/>
          </a:xfrm>
          <a:prstGeom prst="rect">
            <a:avLst/>
          </a:prstGeom>
          <a:noFill/>
        </p:spPr>
        <p:txBody>
          <a:bodyPr wrap="none" rtlCol="0">
            <a:spAutoFit/>
          </a:bodyPr>
          <a:lstStyle/>
          <a:p>
            <a:pPr marL="285750" indent="-285750">
              <a:buFont typeface="Arial" panose="020B0604020202020204" pitchFamily="34" charset="0"/>
              <a:buChar char="•"/>
            </a:pPr>
            <a:r>
              <a:rPr lang="en-US" dirty="0"/>
              <a:t>The evolution of the magnetic field is</a:t>
            </a:r>
          </a:p>
        </p:txBody>
      </p:sp>
      <p:sp>
        <p:nvSpPr>
          <p:cNvPr id="8" name="TextBox 7">
            <a:extLst>
              <a:ext uri="{FF2B5EF4-FFF2-40B4-BE49-F238E27FC236}">
                <a16:creationId xmlns:a16="http://schemas.microsoft.com/office/drawing/2014/main" id="{7980CEA1-92F6-4FB0-0276-FF5816AA3F13}"/>
              </a:ext>
            </a:extLst>
          </p:cNvPr>
          <p:cNvSpPr txBox="1"/>
          <p:nvPr/>
        </p:nvSpPr>
        <p:spPr>
          <a:xfrm>
            <a:off x="291379" y="2630186"/>
            <a:ext cx="5418757"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The dimensionless induction equation becomes (again, homework)</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1088C5C-E5E8-76E6-B565-753F6F759BD8}"/>
                  </a:ext>
                </a:extLst>
              </p:cNvPr>
              <p:cNvSpPr txBox="1"/>
              <p:nvPr/>
            </p:nvSpPr>
            <p:spPr>
              <a:xfrm>
                <a:off x="6405875" y="2469294"/>
                <a:ext cx="3056860" cy="691115"/>
              </a:xfrm>
              <a:prstGeom prst="rect">
                <a:avLst/>
              </a:prstGeom>
              <a:noFill/>
              <a:effectLst/>
            </p:spPr>
            <p:txBody>
              <a:bodyPr wrap="none" lIns="0" tIns="0" rIns="0" bIns="0" rtlCol="0" anchor="ctr">
                <a:no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𝐵</m:t>
                              </m:r>
                            </m:e>
                          </m:acc>
                        </m:num>
                        <m:den>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𝑡</m:t>
                              </m:r>
                            </m:e>
                          </m:acc>
                        </m:den>
                      </m:f>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m:rPr>
                              <m:sty m:val="p"/>
                            </m:rPr>
                            <a:rPr lang="en-US" sz="2000" b="0" i="0" smtClean="0">
                              <a:latin typeface="Cambria Math" panose="02040503050406030204" pitchFamily="18" charset="0"/>
                            </a:rPr>
                            <m:t>∇</m:t>
                          </m:r>
                        </m:e>
                      </m:acc>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𝑢</m:t>
                          </m:r>
                        </m:e>
                      </m:acc>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𝐵</m:t>
                          </m:r>
                        </m:e>
                      </m:acc>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i="1">
                              <a:latin typeface="Cambria Math" panose="02040503050406030204" pitchFamily="18" charset="0"/>
                            </a:rPr>
                            <m:t>𝜂</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𝐿</m:t>
                          </m:r>
                        </m:den>
                      </m:f>
                      <m:sSup>
                        <m:sSupPr>
                          <m:ctrlPr>
                            <a:rPr lang="en-US" sz="2000" b="0" i="1" smtClean="0">
                              <a:latin typeface="Cambria Math" panose="02040503050406030204" pitchFamily="18" charset="0"/>
                            </a:rPr>
                          </m:ctrlPr>
                        </m:sSupPr>
                        <m:e>
                          <m:acc>
                            <m:accPr>
                              <m:chr m:val="̂"/>
                              <m:ctrlPr>
                                <a:rPr lang="en-US" sz="2000" b="0" i="1" smtClean="0">
                                  <a:latin typeface="Cambria Math" panose="02040503050406030204" pitchFamily="18" charset="0"/>
                                </a:rPr>
                              </m:ctrlPr>
                            </m:accPr>
                            <m:e>
                              <m:r>
                                <m:rPr>
                                  <m:sty m:val="p"/>
                                </m:rPr>
                                <a:rPr lang="en-US" sz="2000" b="0" i="0" smtClean="0">
                                  <a:latin typeface="Cambria Math" panose="02040503050406030204" pitchFamily="18" charset="0"/>
                                </a:rPr>
                                <m:t>∇</m:t>
                              </m:r>
                            </m:e>
                          </m:acc>
                        </m:e>
                        <m:sup>
                          <m:r>
                            <a:rPr lang="en-US" sz="2000" b="0" i="1" smtClean="0">
                              <a:latin typeface="Cambria Math" panose="02040503050406030204" pitchFamily="18" charset="0"/>
                            </a:rPr>
                            <m:t>2</m:t>
                          </m:r>
                        </m:sup>
                      </m:sSup>
                      <m:acc>
                        <m:accPr>
                          <m:chr m:val="̂"/>
                          <m:ctrlPr>
                            <a:rPr lang="en-US" sz="2000" b="0" i="1" smtClean="0">
                              <a:latin typeface="Cambria Math" panose="02040503050406030204" pitchFamily="18" charset="0"/>
                            </a:rPr>
                          </m:ctrlPr>
                        </m:accPr>
                        <m:e>
                          <m:r>
                            <a:rPr lang="en-US" sz="2000" i="1">
                              <a:latin typeface="Cambria Math" panose="02040503050406030204" pitchFamily="18" charset="0"/>
                            </a:rPr>
                            <m:t>𝐵</m:t>
                          </m:r>
                        </m:e>
                      </m:acc>
                    </m:oMath>
                  </m:oMathPara>
                </a14:m>
                <a:endParaRPr lang="en-US" sz="2000" b="1" dirty="0"/>
              </a:p>
            </p:txBody>
          </p:sp>
        </mc:Choice>
        <mc:Fallback xmlns="">
          <p:sp>
            <p:nvSpPr>
              <p:cNvPr id="9" name="TextBox 8">
                <a:extLst>
                  <a:ext uri="{FF2B5EF4-FFF2-40B4-BE49-F238E27FC236}">
                    <a16:creationId xmlns:a16="http://schemas.microsoft.com/office/drawing/2014/main" id="{C1088C5C-E5E8-76E6-B565-753F6F759BD8}"/>
                  </a:ext>
                </a:extLst>
              </p:cNvPr>
              <p:cNvSpPr txBox="1">
                <a:spLocks noRot="1" noChangeAspect="1" noMove="1" noResize="1" noEditPoints="1" noAdjustHandles="1" noChangeArrowheads="1" noChangeShapeType="1" noTextEdit="1"/>
              </p:cNvSpPr>
              <p:nvPr/>
            </p:nvSpPr>
            <p:spPr>
              <a:xfrm>
                <a:off x="6405875" y="2469294"/>
                <a:ext cx="3056860" cy="691115"/>
              </a:xfrm>
              <a:prstGeom prst="rect">
                <a:avLst/>
              </a:prstGeom>
              <a:blipFill>
                <a:blip r:embed="rId3"/>
                <a:stretch>
                  <a:fillRect/>
                </a:stretch>
              </a:blipFill>
              <a:effectLst/>
            </p:spPr>
            <p:txBody>
              <a:bodyPr/>
              <a:lstStyle/>
              <a:p>
                <a:r>
                  <a:rPr lang="en-US">
                    <a:noFill/>
                  </a:rPr>
                  <a:t> </a:t>
                </a:r>
              </a:p>
            </p:txBody>
          </p:sp>
        </mc:Fallback>
      </mc:AlternateContent>
      <p:sp>
        <p:nvSpPr>
          <p:cNvPr id="10" name="Right Brace 9">
            <a:extLst>
              <a:ext uri="{FF2B5EF4-FFF2-40B4-BE49-F238E27FC236}">
                <a16:creationId xmlns:a16="http://schemas.microsoft.com/office/drawing/2014/main" id="{CED362CB-209F-3949-05C1-A7B8DD42B6D0}"/>
              </a:ext>
            </a:extLst>
          </p:cNvPr>
          <p:cNvSpPr/>
          <p:nvPr/>
        </p:nvSpPr>
        <p:spPr>
          <a:xfrm rot="5400000">
            <a:off x="8698827" y="2973356"/>
            <a:ext cx="94889" cy="640080"/>
          </a:xfrm>
          <a:prstGeom prst="righ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56F2115E-67C6-5B1D-60A0-E86ED4DC3D59}"/>
              </a:ext>
            </a:extLst>
          </p:cNvPr>
          <p:cNvSpPr txBox="1"/>
          <p:nvPr/>
        </p:nvSpPr>
        <p:spPr>
          <a:xfrm>
            <a:off x="7085318" y="3426383"/>
            <a:ext cx="4185656" cy="307777"/>
          </a:xfrm>
          <a:prstGeom prst="rect">
            <a:avLst/>
          </a:prstGeom>
          <a:noFill/>
        </p:spPr>
        <p:txBody>
          <a:bodyPr wrap="square" rtlCol="0">
            <a:spAutoFit/>
          </a:bodyPr>
          <a:lstStyle/>
          <a:p>
            <a:r>
              <a:rPr lang="en-US" sz="1400" dirty="0">
                <a:solidFill>
                  <a:srgbClr val="0000FF"/>
                </a:solidFill>
              </a:rPr>
              <a:t>Resistive term is the only one with spatial scales</a:t>
            </a:r>
            <a:endParaRPr lang="en-US" sz="16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A91BEEE-9721-3513-5219-3F8B2F0FC162}"/>
                  </a:ext>
                </a:extLst>
              </p:cNvPr>
              <p:cNvSpPr txBox="1"/>
              <p:nvPr/>
            </p:nvSpPr>
            <p:spPr>
              <a:xfrm>
                <a:off x="7567552" y="3923849"/>
                <a:ext cx="3221187" cy="58477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1600" b="1" dirty="0"/>
                  <a:t>Magnetic Reynolds number:</a:t>
                </a:r>
              </a:p>
              <a:p>
                <a:pPr algn="ctr"/>
                <a:r>
                  <a:rPr lang="en-US" sz="1600" b="1" dirty="0"/>
                  <a:t> </a:t>
                </a:r>
                <a14:m>
                  <m:oMath xmlns:m="http://schemas.openxmlformats.org/officeDocument/2006/math">
                    <m:r>
                      <a:rPr lang="en-US" sz="1600" b="0" i="1" smtClean="0">
                        <a:latin typeface="Cambria Math" panose="02040503050406030204" pitchFamily="18" charset="0"/>
                      </a:rPr>
                      <m:t>𝑅𝑚</m:t>
                    </m:r>
                    <m:r>
                      <a:rPr lang="en-US" sz="1600" b="0" i="1" smtClean="0">
                        <a:latin typeface="Cambria Math" panose="02040503050406030204" pitchFamily="18" charset="0"/>
                      </a:rPr>
                      <m:t>=</m:t>
                    </m:r>
                    <m:f>
                      <m:fPr>
                        <m:type m:val="lin"/>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𝐿</m:t>
                        </m:r>
                      </m:num>
                      <m:den>
                        <m:r>
                          <a:rPr lang="en-US" sz="1600" b="0" i="1" smtClean="0">
                            <a:latin typeface="Cambria Math" panose="02040503050406030204" pitchFamily="18" charset="0"/>
                          </a:rPr>
                          <m:t>𝜂</m:t>
                        </m:r>
                      </m:den>
                    </m:f>
                  </m:oMath>
                </a14:m>
                <a:endParaRPr lang="en-US" dirty="0"/>
              </a:p>
            </p:txBody>
          </p:sp>
        </mc:Choice>
        <mc:Fallback xmlns="">
          <p:sp>
            <p:nvSpPr>
              <p:cNvPr id="12" name="TextBox 11">
                <a:extLst>
                  <a:ext uri="{FF2B5EF4-FFF2-40B4-BE49-F238E27FC236}">
                    <a16:creationId xmlns:a16="http://schemas.microsoft.com/office/drawing/2014/main" id="{BA91BEEE-9721-3513-5219-3F8B2F0FC162}"/>
                  </a:ext>
                </a:extLst>
              </p:cNvPr>
              <p:cNvSpPr txBox="1">
                <a:spLocks noRot="1" noChangeAspect="1" noMove="1" noResize="1" noEditPoints="1" noAdjustHandles="1" noChangeArrowheads="1" noChangeShapeType="1" noTextEdit="1"/>
              </p:cNvSpPr>
              <p:nvPr/>
            </p:nvSpPr>
            <p:spPr>
              <a:xfrm>
                <a:off x="7567552" y="3923849"/>
                <a:ext cx="3221187" cy="584775"/>
              </a:xfrm>
              <a:prstGeom prst="rect">
                <a:avLst/>
              </a:prstGeom>
              <a:blipFill>
                <a:blip r:embed="rId4"/>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F24D17B4-63AE-F9CD-FB33-3217E893D2E0}"/>
              </a:ext>
            </a:extLst>
          </p:cNvPr>
          <p:cNvSpPr txBox="1"/>
          <p:nvPr/>
        </p:nvSpPr>
        <p:spPr>
          <a:xfrm>
            <a:off x="-1" y="4837276"/>
            <a:ext cx="12191999" cy="369332"/>
          </a:xfrm>
          <a:prstGeom prst="rect">
            <a:avLst/>
          </a:prstGeom>
          <a:noFill/>
        </p:spPr>
        <p:txBody>
          <a:bodyPr wrap="square" rtlCol="0">
            <a:spAutoFit/>
          </a:bodyPr>
          <a:lstStyle/>
          <a:p>
            <a:pPr algn="ctr"/>
            <a:r>
              <a:rPr lang="en-US" dirty="0"/>
              <a:t>Resistive dissipation breaks the frozen-in condition of ideal MHD</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D407388-1AFA-440F-8963-361EB7D4762F}"/>
                  </a:ext>
                </a:extLst>
              </p:cNvPr>
              <p:cNvSpPr txBox="1"/>
              <p:nvPr/>
            </p:nvSpPr>
            <p:spPr>
              <a:xfrm>
                <a:off x="-2" y="5528691"/>
                <a:ext cx="12192001" cy="646331"/>
              </a:xfrm>
              <a:prstGeom prst="rect">
                <a:avLst/>
              </a:prstGeom>
              <a:noFill/>
            </p:spPr>
            <p:txBody>
              <a:bodyPr wrap="square" rtlCol="0">
                <a:spAutoFit/>
              </a:bodyPr>
              <a:lstStyle/>
              <a:p>
                <a:pPr algn="ctr"/>
                <a:r>
                  <a:rPr lang="en-US" dirty="0">
                    <a:solidFill>
                      <a:srgbClr val="C00000"/>
                    </a:solidFill>
                  </a:rPr>
                  <a:t>In the limit </a:t>
                </a:r>
                <a14:m>
                  <m:oMath xmlns:m="http://schemas.openxmlformats.org/officeDocument/2006/math">
                    <m:r>
                      <a:rPr lang="en-US" b="0" i="1" smtClean="0">
                        <a:solidFill>
                          <a:srgbClr val="C00000"/>
                        </a:solidFill>
                        <a:latin typeface="Cambria Math" panose="02040503050406030204" pitchFamily="18" charset="0"/>
                      </a:rPr>
                      <m:t>𝑅𝑚</m:t>
                    </m:r>
                    <m:r>
                      <a:rPr lang="en-US" b="0" i="1" smtClean="0">
                        <a:solidFill>
                          <a:srgbClr val="C00000"/>
                        </a:solidFill>
                        <a:latin typeface="Cambria Math" panose="02040503050406030204" pitchFamily="18" charset="0"/>
                      </a:rPr>
                      <m:t>≫1</m:t>
                    </m:r>
                  </m:oMath>
                </a14:m>
                <a:r>
                  <a:rPr lang="en-US" dirty="0">
                    <a:solidFill>
                      <a:srgbClr val="C00000"/>
                    </a:solidFill>
                  </a:rPr>
                  <a:t>, the magnetic field is coupled to the fluid on scales </a:t>
                </a:r>
                <a14:m>
                  <m:oMath xmlns:m="http://schemas.openxmlformats.org/officeDocument/2006/math">
                    <m:r>
                      <a:rPr lang="en-US" b="0" i="1" smtClean="0">
                        <a:solidFill>
                          <a:srgbClr val="C00000"/>
                        </a:solidFill>
                        <a:latin typeface="Cambria Math" panose="02040503050406030204" pitchFamily="18" charset="0"/>
                      </a:rPr>
                      <m:t>𝐿</m:t>
                    </m:r>
                    <m:r>
                      <a:rPr lang="en-US" b="0" i="1" smtClean="0">
                        <a:solidFill>
                          <a:srgbClr val="C00000"/>
                        </a:solidFill>
                        <a:latin typeface="Cambria Math" panose="02040503050406030204" pitchFamily="18" charset="0"/>
                      </a:rPr>
                      <m:t>, </m:t>
                    </m:r>
                  </m:oMath>
                </a14:m>
                <a:endParaRPr lang="en-US" dirty="0">
                  <a:solidFill>
                    <a:srgbClr val="C00000"/>
                  </a:solidFill>
                </a:endParaRPr>
              </a:p>
              <a:p>
                <a:pPr algn="ctr"/>
                <a:r>
                  <a:rPr lang="en-US" dirty="0">
                    <a:solidFill>
                      <a:srgbClr val="C00000"/>
                    </a:solidFill>
                  </a:rPr>
                  <a:t>and the induction equation is scale-invariant</a:t>
                </a:r>
              </a:p>
            </p:txBody>
          </p:sp>
        </mc:Choice>
        <mc:Fallback xmlns="">
          <p:sp>
            <p:nvSpPr>
              <p:cNvPr id="14" name="TextBox 13">
                <a:extLst>
                  <a:ext uri="{FF2B5EF4-FFF2-40B4-BE49-F238E27FC236}">
                    <a16:creationId xmlns:a16="http://schemas.microsoft.com/office/drawing/2014/main" id="{7D407388-1AFA-440F-8963-361EB7D4762F}"/>
                  </a:ext>
                </a:extLst>
              </p:cNvPr>
              <p:cNvSpPr txBox="1">
                <a:spLocks noRot="1" noChangeAspect="1" noMove="1" noResize="1" noEditPoints="1" noAdjustHandles="1" noChangeArrowheads="1" noChangeShapeType="1" noTextEdit="1"/>
              </p:cNvSpPr>
              <p:nvPr/>
            </p:nvSpPr>
            <p:spPr>
              <a:xfrm>
                <a:off x="-2" y="5528691"/>
                <a:ext cx="12192001" cy="646331"/>
              </a:xfrm>
              <a:prstGeom prst="rect">
                <a:avLst/>
              </a:prstGeom>
              <a:blipFill>
                <a:blip r:embed="rId5"/>
                <a:stretch>
                  <a:fillRect t="-5660" b="-14151"/>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5792B985-0871-3FC1-73D6-73676525BCCE}"/>
              </a:ext>
            </a:extLst>
          </p:cNvPr>
          <p:cNvCxnSpPr>
            <a:cxnSpLocks/>
          </p:cNvCxnSpPr>
          <p:nvPr/>
        </p:nvCxnSpPr>
        <p:spPr>
          <a:xfrm>
            <a:off x="0" y="6375858"/>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2401DC1-3111-E82B-EE2F-4C64A14296E7}"/>
              </a:ext>
            </a:extLst>
          </p:cNvPr>
          <p:cNvSpPr txBox="1"/>
          <p:nvPr/>
        </p:nvSpPr>
        <p:spPr>
          <a:xfrm>
            <a:off x="147782" y="6394242"/>
            <a:ext cx="5562354" cy="276999"/>
          </a:xfrm>
          <a:prstGeom prst="rect">
            <a:avLst/>
          </a:prstGeom>
          <a:noFill/>
        </p:spPr>
        <p:txBody>
          <a:bodyPr wrap="square" rtlCol="0">
            <a:spAutoFit/>
          </a:bodyPr>
          <a:lstStyle/>
          <a:p>
            <a:r>
              <a:rPr lang="en-US" sz="1200" dirty="0"/>
              <a:t>Ryutov et al., </a:t>
            </a:r>
            <a:r>
              <a:rPr lang="en-US" sz="1200" dirty="0" err="1"/>
              <a:t>Astrophys</a:t>
            </a:r>
            <a:r>
              <a:rPr lang="en-US" sz="1200" dirty="0"/>
              <a:t>. J. (1999); Cross et al., </a:t>
            </a:r>
            <a:r>
              <a:rPr lang="en-US" sz="1200" dirty="0" err="1"/>
              <a:t>Astrophys</a:t>
            </a:r>
            <a:r>
              <a:rPr lang="en-US" sz="1200" dirty="0"/>
              <a:t>. J. (2016)</a:t>
            </a:r>
          </a:p>
        </p:txBody>
      </p:sp>
    </p:spTree>
    <p:extLst>
      <p:ext uri="{BB962C8B-B14F-4D97-AF65-F5344CB8AC3E}">
        <p14:creationId xmlns:p14="http://schemas.microsoft.com/office/powerpoint/2010/main" val="387261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animBg="1"/>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A66A0-9F0D-01F3-F94F-FF131B6B3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BB231-0AB7-4BA1-D6AF-A83F00A3BAA5}"/>
              </a:ext>
            </a:extLst>
          </p:cNvPr>
          <p:cNvSpPr>
            <a:spLocks noGrp="1"/>
          </p:cNvSpPr>
          <p:nvPr>
            <p:ph type="title"/>
          </p:nvPr>
        </p:nvSpPr>
        <p:spPr/>
        <p:txBody>
          <a:bodyPr>
            <a:normAutofit/>
          </a:bodyPr>
          <a:lstStyle/>
          <a:p>
            <a:r>
              <a:rPr lang="en-GB" dirty="0"/>
              <a:t>MHD scaling: internal energy equation</a:t>
            </a:r>
          </a:p>
        </p:txBody>
      </p:sp>
      <p:sp>
        <p:nvSpPr>
          <p:cNvPr id="3" name="Footer Placeholder 2">
            <a:extLst>
              <a:ext uri="{FF2B5EF4-FFF2-40B4-BE49-F238E27FC236}">
                <a16:creationId xmlns:a16="http://schemas.microsoft.com/office/drawing/2014/main" id="{BC3906BC-EC66-868B-B9E6-489734E3D430}"/>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15F1761C-996E-A751-49FB-5DA134BD7545}"/>
              </a:ext>
            </a:extLst>
          </p:cNvPr>
          <p:cNvSpPr>
            <a:spLocks noGrp="1"/>
          </p:cNvSpPr>
          <p:nvPr>
            <p:ph type="sldNum" sz="quarter" idx="12"/>
          </p:nvPr>
        </p:nvSpPr>
        <p:spPr/>
        <p:txBody>
          <a:bodyPr/>
          <a:lstStyle/>
          <a:p>
            <a:fld id="{1BA9ABE8-007A-42E6-BCD2-67A13D129B58}" type="slidenum">
              <a:rPr lang="en-GB" smtClean="0"/>
              <a:t>21</a:t>
            </a:fld>
            <a:endParaRPr lang="en-GB"/>
          </a:p>
        </p:txBody>
      </p:sp>
      <p:sp>
        <p:nvSpPr>
          <p:cNvPr id="5" name="Text Placeholder 4">
            <a:extLst>
              <a:ext uri="{FF2B5EF4-FFF2-40B4-BE49-F238E27FC236}">
                <a16:creationId xmlns:a16="http://schemas.microsoft.com/office/drawing/2014/main" id="{70A6C113-2BF2-A45C-B5B4-B58BC4619961}"/>
              </a:ext>
            </a:extLst>
          </p:cNvPr>
          <p:cNvSpPr>
            <a:spLocks noGrp="1"/>
          </p:cNvSpPr>
          <p:nvPr>
            <p:ph type="body" sz="quarter" idx="13"/>
          </p:nvPr>
        </p:nvSpPr>
        <p:spPr/>
        <p:txBody>
          <a:bodyPr/>
          <a:lstStyle/>
          <a:p>
            <a:r>
              <a:rPr lang="en-GB" i="0" dirty="0"/>
              <a:t>Theory: MHD scaling</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A6973CE-EA9F-9E81-38B8-71281E67715D}"/>
                  </a:ext>
                </a:extLst>
              </p:cNvPr>
              <p:cNvSpPr txBox="1"/>
              <p:nvPr/>
            </p:nvSpPr>
            <p:spPr>
              <a:xfrm>
                <a:off x="4155226" y="1735793"/>
                <a:ext cx="4184915" cy="691115"/>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nchor="ctr">
                <a:no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m:t>
                          </m:r>
                          <m:r>
                            <a:rPr lang="en-US" sz="2000" b="0" i="1" smtClean="0">
                              <a:latin typeface="Cambria Math" panose="02040503050406030204" pitchFamily="18" charset="0"/>
                            </a:rPr>
                            <m:t>𝑝</m:t>
                          </m:r>
                        </m:num>
                        <m:den>
                          <m:r>
                            <a:rPr lang="en-US" sz="2000" b="0" i="1" smtClean="0">
                              <a:latin typeface="Cambria Math" panose="02040503050406030204" pitchFamily="18" charset="0"/>
                            </a:rPr>
                            <m:t>𝜕</m:t>
                          </m:r>
                          <m:r>
                            <a:rPr lang="en-US" sz="2000" b="0" i="1" smtClean="0">
                              <a:latin typeface="Cambria Math" panose="02040503050406030204" pitchFamily="18" charset="0"/>
                            </a:rPr>
                            <m:t>𝑡</m:t>
                          </m:r>
                        </m:den>
                      </m:f>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1" i="1" smtClean="0">
                              <a:latin typeface="Cambria Math" panose="02040503050406030204" pitchFamily="18" charset="0"/>
                            </a:rPr>
                            <m:t>𝒖</m:t>
                          </m:r>
                          <m:r>
                            <a:rPr lang="en-US" sz="2000" b="0" i="1" smtClean="0">
                              <a:latin typeface="Cambria Math" panose="02040503050406030204" pitchFamily="18" charset="0"/>
                            </a:rPr>
                            <m:t>⋅</m:t>
                          </m:r>
                          <m:r>
                            <m:rPr>
                              <m:sty m:val="p"/>
                            </m:rPr>
                            <a:rPr lang="en-US" sz="2000" b="0" i="0" smtClean="0">
                              <a:latin typeface="Cambria Math" panose="02040503050406030204" pitchFamily="18" charset="0"/>
                            </a:rPr>
                            <m:t>∇</m:t>
                          </m:r>
                        </m:e>
                      </m:d>
                      <m:r>
                        <a:rPr lang="en-US" sz="2000" b="0" i="1" smtClean="0">
                          <a:latin typeface="Cambria Math" panose="02040503050406030204" pitchFamily="18" charset="0"/>
                        </a:rPr>
                        <m:t>𝑝</m:t>
                      </m:r>
                      <m:r>
                        <a:rPr lang="en-US" sz="2000" b="0" i="1" smtClean="0">
                          <a:latin typeface="Cambria Math" panose="02040503050406030204" pitchFamily="18" charset="0"/>
                        </a:rPr>
                        <m:t>=−</m:t>
                      </m:r>
                      <m:r>
                        <a:rPr lang="en-US" sz="2000" b="0" i="1" smtClean="0">
                          <a:latin typeface="Cambria Math" panose="02040503050406030204" pitchFamily="18" charset="0"/>
                        </a:rPr>
                        <m:t>𝛾</m:t>
                      </m:r>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m:t>
                          </m:r>
                          <m:r>
                            <a:rPr lang="en-US" sz="2000" b="0" i="1" smtClean="0">
                              <a:latin typeface="Cambria Math" panose="02040503050406030204" pitchFamily="18" charset="0"/>
                            </a:rPr>
                            <m:t>⋅</m:t>
                          </m:r>
                          <m:r>
                            <a:rPr lang="en-US" sz="2000" b="1" i="1" smtClean="0">
                              <a:latin typeface="Cambria Math" panose="02040503050406030204" pitchFamily="18" charset="0"/>
                            </a:rPr>
                            <m:t>𝒖</m:t>
                          </m:r>
                        </m:e>
                      </m:d>
                      <m:r>
                        <a:rPr lang="en-US" sz="2000" b="0" i="1" smtClean="0">
                          <a:latin typeface="Cambria Math" panose="02040503050406030204" pitchFamily="18" charset="0"/>
                        </a:rPr>
                        <m:t>+</m:t>
                      </m:r>
                      <m:r>
                        <a:rPr lang="en-US" sz="2000" b="0" i="1" smtClean="0">
                          <a:latin typeface="Cambria Math" panose="02040503050406030204" pitchFamily="18" charset="0"/>
                        </a:rPr>
                        <m:t>𝜒</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𝑝</m:t>
                      </m:r>
                    </m:oMath>
                  </m:oMathPara>
                </a14:m>
                <a:endParaRPr lang="en-US" sz="2000" dirty="0"/>
              </a:p>
            </p:txBody>
          </p:sp>
        </mc:Choice>
        <mc:Fallback xmlns="">
          <p:sp>
            <p:nvSpPr>
              <p:cNvPr id="6" name="TextBox 5">
                <a:extLst>
                  <a:ext uri="{FF2B5EF4-FFF2-40B4-BE49-F238E27FC236}">
                    <a16:creationId xmlns:a16="http://schemas.microsoft.com/office/drawing/2014/main" id="{2A6973CE-EA9F-9E81-38B8-71281E67715D}"/>
                  </a:ext>
                </a:extLst>
              </p:cNvPr>
              <p:cNvSpPr txBox="1">
                <a:spLocks noRot="1" noChangeAspect="1" noMove="1" noResize="1" noEditPoints="1" noAdjustHandles="1" noChangeArrowheads="1" noChangeShapeType="1" noTextEdit="1"/>
              </p:cNvSpPr>
              <p:nvPr/>
            </p:nvSpPr>
            <p:spPr>
              <a:xfrm>
                <a:off x="4155226" y="1735793"/>
                <a:ext cx="4184915" cy="691115"/>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8EB774F-A435-89EC-1BE8-D35AF81E489B}"/>
                  </a:ext>
                </a:extLst>
              </p:cNvPr>
              <p:cNvSpPr txBox="1"/>
              <p:nvPr/>
            </p:nvSpPr>
            <p:spPr>
              <a:xfrm>
                <a:off x="4242406" y="3422082"/>
                <a:ext cx="3221187"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1600" dirty="0"/>
                  <a:t>Scales are coupled only to the </a:t>
                </a:r>
                <a:r>
                  <a:rPr lang="en-US" sz="1600" b="1" dirty="0"/>
                  <a:t>Peclet number:</a:t>
                </a:r>
              </a:p>
              <a:p>
                <a:pPr algn="ctr"/>
                <a:r>
                  <a:rPr lang="en-US" sz="1600" b="1" dirty="0"/>
                  <a:t> </a:t>
                </a:r>
                <a14:m>
                  <m:oMath xmlns:m="http://schemas.openxmlformats.org/officeDocument/2006/math">
                    <m:r>
                      <a:rPr lang="en-US" sz="1600" b="0" i="1" smtClean="0">
                        <a:latin typeface="Cambria Math" panose="02040503050406030204" pitchFamily="18" charset="0"/>
                      </a:rPr>
                      <m:t>𝑃𝑒</m:t>
                    </m:r>
                    <m:r>
                      <a:rPr lang="en-US" sz="1600" b="0" i="1" smtClean="0">
                        <a:latin typeface="Cambria Math" panose="02040503050406030204" pitchFamily="18" charset="0"/>
                      </a:rPr>
                      <m:t>=</m:t>
                    </m:r>
                    <m:f>
                      <m:fPr>
                        <m:type m:val="lin"/>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𝑢</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𝐿</m:t>
                        </m:r>
                      </m:num>
                      <m:den>
                        <m:r>
                          <a:rPr lang="en-US" sz="1600" b="0" i="1" smtClean="0">
                            <a:latin typeface="Cambria Math" panose="02040503050406030204" pitchFamily="18" charset="0"/>
                          </a:rPr>
                          <m:t>𝜒</m:t>
                        </m:r>
                      </m:den>
                    </m:f>
                  </m:oMath>
                </a14:m>
                <a:endParaRPr lang="en-US" dirty="0"/>
              </a:p>
            </p:txBody>
          </p:sp>
        </mc:Choice>
        <mc:Fallback xmlns="">
          <p:sp>
            <p:nvSpPr>
              <p:cNvPr id="7" name="TextBox 6">
                <a:extLst>
                  <a:ext uri="{FF2B5EF4-FFF2-40B4-BE49-F238E27FC236}">
                    <a16:creationId xmlns:a16="http://schemas.microsoft.com/office/drawing/2014/main" id="{48EB774F-A435-89EC-1BE8-D35AF81E489B}"/>
                  </a:ext>
                </a:extLst>
              </p:cNvPr>
              <p:cNvSpPr txBox="1">
                <a:spLocks noRot="1" noChangeAspect="1" noMove="1" noResize="1" noEditPoints="1" noAdjustHandles="1" noChangeArrowheads="1" noChangeShapeType="1" noTextEdit="1"/>
              </p:cNvSpPr>
              <p:nvPr/>
            </p:nvSpPr>
            <p:spPr>
              <a:xfrm>
                <a:off x="4242406" y="3422082"/>
                <a:ext cx="3221187" cy="830997"/>
              </a:xfrm>
              <a:prstGeom prst="rect">
                <a:avLst/>
              </a:prstGeom>
              <a:blipFill>
                <a:blip r:embed="rId3"/>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3694D23C-5F2E-C6CB-CF0E-CAFBAB6D88D7}"/>
              </a:ext>
            </a:extLst>
          </p:cNvPr>
          <p:cNvCxnSpPr/>
          <p:nvPr/>
        </p:nvCxnSpPr>
        <p:spPr>
          <a:xfrm>
            <a:off x="3495808" y="3837581"/>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6A53086-696B-2EB0-239C-861AC8FC0AFE}"/>
              </a:ext>
            </a:extLst>
          </p:cNvPr>
          <p:cNvSpPr txBox="1"/>
          <p:nvPr/>
        </p:nvSpPr>
        <p:spPr>
          <a:xfrm>
            <a:off x="288065" y="1896685"/>
            <a:ext cx="3563796" cy="369332"/>
          </a:xfrm>
          <a:prstGeom prst="rect">
            <a:avLst/>
          </a:prstGeom>
          <a:noFill/>
        </p:spPr>
        <p:txBody>
          <a:bodyPr wrap="none" rtlCol="0">
            <a:spAutoFit/>
          </a:bodyPr>
          <a:lstStyle/>
          <a:p>
            <a:pPr marL="285750" indent="-285750">
              <a:buFont typeface="Arial" panose="020B0604020202020204" pitchFamily="34" charset="0"/>
              <a:buChar char="•"/>
            </a:pPr>
            <a:r>
              <a:rPr lang="en-US" dirty="0"/>
              <a:t>Adiabatic energy conservation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4A4259A-EECE-C88F-FAFC-9C0236077760}"/>
                  </a:ext>
                </a:extLst>
              </p:cNvPr>
              <p:cNvSpPr txBox="1"/>
              <p:nvPr/>
            </p:nvSpPr>
            <p:spPr>
              <a:xfrm>
                <a:off x="-2" y="4926330"/>
                <a:ext cx="12192001" cy="646331"/>
              </a:xfrm>
              <a:prstGeom prst="rect">
                <a:avLst/>
              </a:prstGeom>
              <a:noFill/>
            </p:spPr>
            <p:txBody>
              <a:bodyPr wrap="square" rtlCol="0">
                <a:spAutoFit/>
              </a:bodyPr>
              <a:lstStyle/>
              <a:p>
                <a:pPr algn="ctr"/>
                <a:r>
                  <a:rPr lang="en-US" dirty="0">
                    <a:solidFill>
                      <a:srgbClr val="C00000"/>
                    </a:solidFill>
                  </a:rPr>
                  <a:t>In the limit </a:t>
                </a:r>
                <a14:m>
                  <m:oMath xmlns:m="http://schemas.openxmlformats.org/officeDocument/2006/math">
                    <m:r>
                      <a:rPr lang="en-US" b="0" i="1" smtClean="0">
                        <a:solidFill>
                          <a:srgbClr val="C00000"/>
                        </a:solidFill>
                        <a:latin typeface="Cambria Math" panose="02040503050406030204" pitchFamily="18" charset="0"/>
                      </a:rPr>
                      <m:t>𝑃𝑒</m:t>
                    </m:r>
                    <m:r>
                      <a:rPr lang="en-US" b="0" i="1" smtClean="0">
                        <a:solidFill>
                          <a:srgbClr val="C00000"/>
                        </a:solidFill>
                        <a:latin typeface="Cambria Math" panose="02040503050406030204" pitchFamily="18" charset="0"/>
                      </a:rPr>
                      <m:t>≫1</m:t>
                    </m:r>
                  </m:oMath>
                </a14:m>
                <a:r>
                  <a:rPr lang="en-US" dirty="0">
                    <a:solidFill>
                      <a:srgbClr val="C00000"/>
                    </a:solidFill>
                  </a:rPr>
                  <a:t>, heat is advected along the flow, thermal diffusion is negligible on scales </a:t>
                </a:r>
                <a14:m>
                  <m:oMath xmlns:m="http://schemas.openxmlformats.org/officeDocument/2006/math">
                    <m:r>
                      <a:rPr lang="en-US" b="0" i="1" smtClean="0">
                        <a:solidFill>
                          <a:srgbClr val="C00000"/>
                        </a:solidFill>
                        <a:latin typeface="Cambria Math" panose="02040503050406030204" pitchFamily="18" charset="0"/>
                      </a:rPr>
                      <m:t>𝐿</m:t>
                    </m:r>
                    <m:r>
                      <a:rPr lang="en-US" b="0" i="1" smtClean="0">
                        <a:solidFill>
                          <a:srgbClr val="C00000"/>
                        </a:solidFill>
                        <a:latin typeface="Cambria Math" panose="02040503050406030204" pitchFamily="18" charset="0"/>
                      </a:rPr>
                      <m:t>, </m:t>
                    </m:r>
                  </m:oMath>
                </a14:m>
                <a:endParaRPr lang="en-US" dirty="0">
                  <a:solidFill>
                    <a:srgbClr val="C00000"/>
                  </a:solidFill>
                </a:endParaRPr>
              </a:p>
              <a:p>
                <a:pPr algn="ctr"/>
                <a:r>
                  <a:rPr lang="en-US" dirty="0">
                    <a:solidFill>
                      <a:srgbClr val="C00000"/>
                    </a:solidFill>
                  </a:rPr>
                  <a:t>and the energy equation is scale-invariant</a:t>
                </a:r>
              </a:p>
            </p:txBody>
          </p:sp>
        </mc:Choice>
        <mc:Fallback xmlns="">
          <p:sp>
            <p:nvSpPr>
              <p:cNvPr id="11" name="TextBox 10">
                <a:extLst>
                  <a:ext uri="{FF2B5EF4-FFF2-40B4-BE49-F238E27FC236}">
                    <a16:creationId xmlns:a16="http://schemas.microsoft.com/office/drawing/2014/main" id="{B4A4259A-EECE-C88F-FAFC-9C0236077760}"/>
                  </a:ext>
                </a:extLst>
              </p:cNvPr>
              <p:cNvSpPr txBox="1">
                <a:spLocks noRot="1" noChangeAspect="1" noMove="1" noResize="1" noEditPoints="1" noAdjustHandles="1" noChangeArrowheads="1" noChangeShapeType="1" noTextEdit="1"/>
              </p:cNvSpPr>
              <p:nvPr/>
            </p:nvSpPr>
            <p:spPr>
              <a:xfrm>
                <a:off x="-2" y="4926330"/>
                <a:ext cx="12192001" cy="646331"/>
              </a:xfrm>
              <a:prstGeom prst="rect">
                <a:avLst/>
              </a:prstGeom>
              <a:blipFill>
                <a:blip r:embed="rId4"/>
                <a:stretch>
                  <a:fillRect t="-4717" b="-14151"/>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14692E4E-5C6E-88D1-0FAB-9E3BBB8238A5}"/>
              </a:ext>
            </a:extLst>
          </p:cNvPr>
          <p:cNvCxnSpPr>
            <a:cxnSpLocks/>
          </p:cNvCxnSpPr>
          <p:nvPr/>
        </p:nvCxnSpPr>
        <p:spPr>
          <a:xfrm>
            <a:off x="0" y="6375858"/>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AD4A70-0F2B-D7E9-DBFB-30DC7869EE82}"/>
              </a:ext>
            </a:extLst>
          </p:cNvPr>
          <p:cNvSpPr txBox="1"/>
          <p:nvPr/>
        </p:nvSpPr>
        <p:spPr>
          <a:xfrm>
            <a:off x="147782" y="6394242"/>
            <a:ext cx="5562354" cy="276999"/>
          </a:xfrm>
          <a:prstGeom prst="rect">
            <a:avLst/>
          </a:prstGeom>
          <a:noFill/>
        </p:spPr>
        <p:txBody>
          <a:bodyPr wrap="square" rtlCol="0">
            <a:spAutoFit/>
          </a:bodyPr>
          <a:lstStyle/>
          <a:p>
            <a:r>
              <a:rPr lang="en-US" sz="1200" dirty="0"/>
              <a:t>Ryutov et al., </a:t>
            </a:r>
            <a:r>
              <a:rPr lang="en-US" sz="1200" dirty="0" err="1"/>
              <a:t>Astrophys</a:t>
            </a:r>
            <a:r>
              <a:rPr lang="en-US" sz="1200" dirty="0"/>
              <a:t>. J. (1999); Cross et al., </a:t>
            </a:r>
            <a:r>
              <a:rPr lang="en-US" sz="1200" dirty="0" err="1"/>
              <a:t>Astrophys</a:t>
            </a:r>
            <a:r>
              <a:rPr lang="en-US" sz="1200" dirty="0"/>
              <a:t>. J. (2016)</a:t>
            </a:r>
          </a:p>
        </p:txBody>
      </p:sp>
    </p:spTree>
    <p:extLst>
      <p:ext uri="{BB962C8B-B14F-4D97-AF65-F5344CB8AC3E}">
        <p14:creationId xmlns:p14="http://schemas.microsoft.com/office/powerpoint/2010/main" val="312253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B708F-3E25-EF2D-A882-B6FD40458F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D08B79-AD99-2C96-0232-55F5F72DA9DB}"/>
              </a:ext>
            </a:extLst>
          </p:cNvPr>
          <p:cNvSpPr>
            <a:spLocks noGrp="1"/>
          </p:cNvSpPr>
          <p:nvPr>
            <p:ph type="title"/>
          </p:nvPr>
        </p:nvSpPr>
        <p:spPr/>
        <p:txBody>
          <a:bodyPr>
            <a:normAutofit/>
          </a:bodyPr>
          <a:lstStyle/>
          <a:p>
            <a:r>
              <a:rPr lang="en-GB" dirty="0"/>
              <a:t>MHD scaling is based on comparing a small set of dimensionless parameters in the lab and astrophysics</a:t>
            </a:r>
          </a:p>
        </p:txBody>
      </p:sp>
      <p:sp>
        <p:nvSpPr>
          <p:cNvPr id="3" name="Footer Placeholder 2">
            <a:extLst>
              <a:ext uri="{FF2B5EF4-FFF2-40B4-BE49-F238E27FC236}">
                <a16:creationId xmlns:a16="http://schemas.microsoft.com/office/drawing/2014/main" id="{7B7BA236-77EE-CE6F-D48F-78D93D15348C}"/>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3F39A071-8CED-99BD-3B2C-F983B409F565}"/>
              </a:ext>
            </a:extLst>
          </p:cNvPr>
          <p:cNvSpPr>
            <a:spLocks noGrp="1"/>
          </p:cNvSpPr>
          <p:nvPr>
            <p:ph type="sldNum" sz="quarter" idx="12"/>
          </p:nvPr>
        </p:nvSpPr>
        <p:spPr/>
        <p:txBody>
          <a:bodyPr/>
          <a:lstStyle/>
          <a:p>
            <a:fld id="{1BA9ABE8-007A-42E6-BCD2-67A13D129B58}" type="slidenum">
              <a:rPr lang="en-GB" smtClean="0"/>
              <a:t>22</a:t>
            </a:fld>
            <a:endParaRPr lang="en-GB"/>
          </a:p>
        </p:txBody>
      </p:sp>
      <p:sp>
        <p:nvSpPr>
          <p:cNvPr id="5" name="Text Placeholder 4">
            <a:extLst>
              <a:ext uri="{FF2B5EF4-FFF2-40B4-BE49-F238E27FC236}">
                <a16:creationId xmlns:a16="http://schemas.microsoft.com/office/drawing/2014/main" id="{401B0179-5760-7CDC-EBF6-E5EA8CF9A4F1}"/>
              </a:ext>
            </a:extLst>
          </p:cNvPr>
          <p:cNvSpPr>
            <a:spLocks noGrp="1"/>
          </p:cNvSpPr>
          <p:nvPr>
            <p:ph type="body" sz="quarter" idx="13"/>
          </p:nvPr>
        </p:nvSpPr>
        <p:spPr/>
        <p:txBody>
          <a:bodyPr/>
          <a:lstStyle/>
          <a:p>
            <a:r>
              <a:rPr lang="en-GB" i="0" dirty="0"/>
              <a:t>Theory: MHD scaling</a:t>
            </a:r>
          </a:p>
        </p:txBody>
      </p:sp>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1B74B79B-B50E-745C-A1F9-09892739C1F9}"/>
                  </a:ext>
                </a:extLst>
              </p:cNvPr>
              <p:cNvSpPr/>
              <p:nvPr/>
            </p:nvSpPr>
            <p:spPr>
              <a:xfrm>
                <a:off x="3014868" y="1321906"/>
                <a:ext cx="6162261" cy="88740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b="1" dirty="0">
                    <a:solidFill>
                      <a:schemeClr val="tx1"/>
                    </a:solidFill>
                  </a:rPr>
                  <a:t>Dimensionless parameters</a:t>
                </a:r>
              </a:p>
              <a:p>
                <a:pPr algn="ctr">
                  <a:spcAft>
                    <a:spcPts val="1200"/>
                  </a:spcAft>
                </a:pPr>
                <a14:m>
                  <m:oMathPara xmlns:m="http://schemas.openxmlformats.org/officeDocument/2006/math">
                    <m:oMathParaPr>
                      <m:jc m:val="centerGroup"/>
                    </m:oMathParaPr>
                    <m:oMath xmlns:m="http://schemas.openxmlformats.org/officeDocument/2006/math">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panose="02040503050406030204" pitchFamily="18" charset="0"/>
                            </a:rPr>
                            <m:t>𝑴</m:t>
                          </m:r>
                        </m:e>
                        <m:sub>
                          <m:r>
                            <a:rPr lang="en-US" b="1" i="1" smtClean="0">
                              <a:solidFill>
                                <a:srgbClr val="0000FF"/>
                              </a:solidFill>
                              <a:latin typeface="Cambria Math" panose="02040503050406030204" pitchFamily="18" charset="0"/>
                            </a:rPr>
                            <m:t>𝒔</m:t>
                          </m:r>
                        </m:sub>
                      </m:sSub>
                      <m:r>
                        <a:rPr lang="en-US" b="1" i="1" smtClean="0">
                          <a:solidFill>
                            <a:srgbClr val="0000FF"/>
                          </a:solidFill>
                          <a:latin typeface="Cambria Math" panose="02040503050406030204" pitchFamily="18" charset="0"/>
                        </a:rPr>
                        <m:t>,  </m:t>
                      </m:r>
                      <m:sSub>
                        <m:sSubPr>
                          <m:ctrlPr>
                            <a:rPr lang="en-US" b="1" i="1" smtClean="0">
                              <a:solidFill>
                                <a:srgbClr val="0000FF"/>
                              </a:solidFill>
                              <a:latin typeface="Cambria Math" panose="02040503050406030204" pitchFamily="18" charset="0"/>
                            </a:rPr>
                          </m:ctrlPr>
                        </m:sSubPr>
                        <m:e>
                          <m:r>
                            <a:rPr lang="en-US" b="1" i="1" smtClean="0">
                              <a:solidFill>
                                <a:srgbClr val="0000FF"/>
                              </a:solidFill>
                              <a:latin typeface="Cambria Math" panose="02040503050406030204" pitchFamily="18" charset="0"/>
                            </a:rPr>
                            <m:t>𝑴</m:t>
                          </m:r>
                        </m:e>
                        <m:sub>
                          <m:r>
                            <a:rPr lang="en-US" b="1" i="1" smtClean="0">
                              <a:solidFill>
                                <a:srgbClr val="0000FF"/>
                              </a:solidFill>
                              <a:latin typeface="Cambria Math" panose="02040503050406030204" pitchFamily="18" charset="0"/>
                            </a:rPr>
                            <m:t>𝑨</m:t>
                          </m:r>
                        </m:sub>
                      </m:sSub>
                      <m:r>
                        <a:rPr lang="en-US" b="1" i="1" smtClean="0">
                          <a:solidFill>
                            <a:srgbClr val="0000FF"/>
                          </a:solidFill>
                          <a:latin typeface="Cambria Math" panose="02040503050406030204" pitchFamily="18" charset="0"/>
                        </a:rPr>
                        <m:t>,  </m:t>
                      </m:r>
                      <m:r>
                        <a:rPr lang="en-US" b="1" i="1" smtClean="0">
                          <a:solidFill>
                            <a:srgbClr val="0000FF"/>
                          </a:solidFill>
                          <a:latin typeface="Cambria Math" panose="02040503050406030204" pitchFamily="18" charset="0"/>
                        </a:rPr>
                        <m:t>𝜷</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𝑹𝒆</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𝑹𝒎</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𝑷𝒆</m:t>
                      </m:r>
                    </m:oMath>
                  </m:oMathPara>
                </a14:m>
                <a:endParaRPr lang="en-US" b="1" dirty="0">
                  <a:solidFill>
                    <a:schemeClr val="tx1"/>
                  </a:solidFill>
                </a:endParaRPr>
              </a:p>
            </p:txBody>
          </p:sp>
        </mc:Choice>
        <mc:Fallback xmlns="">
          <p:sp>
            <p:nvSpPr>
              <p:cNvPr id="7" name="Rectangle: Rounded Corners 6">
                <a:extLst>
                  <a:ext uri="{FF2B5EF4-FFF2-40B4-BE49-F238E27FC236}">
                    <a16:creationId xmlns:a16="http://schemas.microsoft.com/office/drawing/2014/main" id="{1B74B79B-B50E-745C-A1F9-09892739C1F9}"/>
                  </a:ext>
                </a:extLst>
              </p:cNvPr>
              <p:cNvSpPr>
                <a:spLocks noRot="1" noChangeAspect="1" noMove="1" noResize="1" noEditPoints="1" noAdjustHandles="1" noChangeArrowheads="1" noChangeShapeType="1" noTextEdit="1"/>
              </p:cNvSpPr>
              <p:nvPr/>
            </p:nvSpPr>
            <p:spPr>
              <a:xfrm>
                <a:off x="3014868" y="1321906"/>
                <a:ext cx="6162261" cy="887400"/>
              </a:xfrm>
              <a:prstGeom prst="roundRect">
                <a:avLst/>
              </a:prstGeom>
              <a:blipFill>
                <a:blip r:embed="rId2"/>
                <a:stretch>
                  <a:fillRect/>
                </a:stretch>
              </a:blipFill>
              <a:ln>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53B41AC8-5CEC-FB98-C0AA-2A38770DF1D6}"/>
              </a:ext>
            </a:extLst>
          </p:cNvPr>
          <p:cNvCxnSpPr>
            <a:cxnSpLocks/>
          </p:cNvCxnSpPr>
          <p:nvPr/>
        </p:nvCxnSpPr>
        <p:spPr>
          <a:xfrm>
            <a:off x="0" y="6375858"/>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DBF23C-0437-8C67-D5D2-7CE5EA7236F7}"/>
              </a:ext>
            </a:extLst>
          </p:cNvPr>
          <p:cNvSpPr txBox="1"/>
          <p:nvPr/>
        </p:nvSpPr>
        <p:spPr>
          <a:xfrm>
            <a:off x="147782" y="6394242"/>
            <a:ext cx="5562354" cy="276999"/>
          </a:xfrm>
          <a:prstGeom prst="rect">
            <a:avLst/>
          </a:prstGeom>
          <a:noFill/>
        </p:spPr>
        <p:txBody>
          <a:bodyPr wrap="square" rtlCol="0">
            <a:spAutoFit/>
          </a:bodyPr>
          <a:lstStyle/>
          <a:p>
            <a:r>
              <a:rPr lang="en-US" sz="1200" dirty="0"/>
              <a:t>Ryutov et al., </a:t>
            </a:r>
            <a:r>
              <a:rPr lang="en-US" sz="1200" dirty="0" err="1"/>
              <a:t>Astrophys</a:t>
            </a:r>
            <a:r>
              <a:rPr lang="en-US" sz="1200" dirty="0"/>
              <a:t>. J. (1999); Cross et al., </a:t>
            </a:r>
            <a:r>
              <a:rPr lang="en-US" sz="1200" dirty="0" err="1"/>
              <a:t>Astrophys</a:t>
            </a:r>
            <a:r>
              <a:rPr lang="en-US" sz="1200" dirty="0"/>
              <a:t>. J. (2016)</a:t>
            </a:r>
          </a:p>
        </p:txBody>
      </p:sp>
      <p:pic>
        <p:nvPicPr>
          <p:cNvPr id="1026" name="Picture 2" descr="You think this is a sonic boom – but it's not">
            <a:extLst>
              <a:ext uri="{FF2B5EF4-FFF2-40B4-BE49-F238E27FC236}">
                <a16:creationId xmlns:a16="http://schemas.microsoft.com/office/drawing/2014/main" id="{5E1A2C3D-867E-45CA-CC5F-111D4069F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326" y="2506874"/>
            <a:ext cx="4074420" cy="22918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7C07436-574F-0E82-0A1B-BED470A737D5}"/>
                  </a:ext>
                </a:extLst>
              </p:cNvPr>
              <p:cNvSpPr txBox="1"/>
              <p:nvPr/>
            </p:nvSpPr>
            <p:spPr>
              <a:xfrm>
                <a:off x="6200372" y="5401591"/>
                <a:ext cx="5197729" cy="578359"/>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nchor="ctr">
                <a:no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𝛽</m:t>
                      </m:r>
                      <m:r>
                        <a:rPr lang="en-US" sz="2000" b="0" i="1" smtClean="0">
                          <a:latin typeface="Cambria Math" panose="02040503050406030204" pitchFamily="18" charset="0"/>
                        </a:rPr>
                        <m:t>≡</m:t>
                      </m:r>
                      <m:f>
                        <m:fPr>
                          <m:type m:val="lin"/>
                          <m:ctrlPr>
                            <a:rPr lang="en-US" sz="2000" b="0" i="1" smtClean="0">
                              <a:latin typeface="Cambria Math" panose="02040503050406030204" pitchFamily="18" charset="0"/>
                            </a:rPr>
                          </m:ctrlPr>
                        </m:fPr>
                        <m:num>
                          <m:r>
                            <a:rPr lang="en-US" sz="2000" b="0" i="1" smtClean="0">
                              <a:latin typeface="Cambria Math" panose="02040503050406030204" pitchFamily="18" charset="0"/>
                            </a:rPr>
                            <m:t>𝑝</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𝑀</m:t>
                              </m:r>
                            </m:sub>
                          </m:sSub>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𝑀</m:t>
                              </m:r>
                            </m:sub>
                          </m:sSub>
                          <m:r>
                            <a:rPr lang="en-US" sz="2000" b="0" i="1" smtClean="0">
                              <a:latin typeface="Cambria Math" panose="02040503050406030204" pitchFamily="18" charset="0"/>
                            </a:rPr>
                            <m:t>≡</m:t>
                          </m:r>
                          <m:f>
                            <m:fPr>
                              <m:type m:val="lin"/>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𝐵</m:t>
                                  </m:r>
                                </m:e>
                                <m:sup>
                                  <m:r>
                                    <a:rPr lang="en-US" sz="2000" b="0" i="1" smtClean="0">
                                      <a:latin typeface="Cambria Math" panose="02040503050406030204" pitchFamily="18" charset="0"/>
                                    </a:rPr>
                                    <m:t>2</m:t>
                                  </m:r>
                                </m:sup>
                              </m:sSup>
                            </m:num>
                            <m:den>
                              <m:r>
                                <a:rPr lang="en-US" sz="2000" b="0" i="1" smtClean="0">
                                  <a:latin typeface="Cambria Math" panose="02040503050406030204" pitchFamily="18" charset="0"/>
                                </a:rPr>
                                <m:t>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𝜇</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a:rPr lang="en-US" sz="2000" b="0" i="1" smtClean="0">
                                  <a:latin typeface="Cambria Math" panose="02040503050406030204" pitchFamily="18" charset="0"/>
                                </a:rPr>
                                <m:t>𝛽</m:t>
                              </m:r>
                              <m:r>
                                <a:rPr lang="en-US" sz="2000" b="0" i="1" smtClean="0">
                                  <a:latin typeface="Cambria Math" panose="02040503050406030204" pitchFamily="18" charset="0"/>
                                </a:rPr>
                                <m:t>=2</m:t>
                              </m:r>
                              <m:f>
                                <m:fPr>
                                  <m:type m:val="lin"/>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𝑀</m:t>
                                      </m:r>
                                    </m:e>
                                    <m:sub>
                                      <m:r>
                                        <a:rPr lang="en-US" sz="2000" b="0" i="1" smtClean="0">
                                          <a:latin typeface="Cambria Math" panose="02040503050406030204" pitchFamily="18" charset="0"/>
                                        </a:rPr>
                                        <m:t>𝐴</m:t>
                                      </m:r>
                                    </m:sub>
                                    <m:sup>
                                      <m:r>
                                        <a:rPr lang="en-US" sz="2000" b="0" i="1" smtClean="0">
                                          <a:latin typeface="Cambria Math" panose="02040503050406030204" pitchFamily="18" charset="0"/>
                                        </a:rPr>
                                        <m:t>2</m:t>
                                      </m:r>
                                    </m:sup>
                                  </m:sSubSup>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𝑀</m:t>
                                      </m:r>
                                    </m:e>
                                    <m:sub>
                                      <m:r>
                                        <a:rPr lang="en-US" sz="2000" b="0" i="1" smtClean="0">
                                          <a:latin typeface="Cambria Math" panose="02040503050406030204" pitchFamily="18" charset="0"/>
                                        </a:rPr>
                                        <m:t>𝑠</m:t>
                                      </m:r>
                                    </m:sub>
                                    <m:sup>
                                      <m:r>
                                        <a:rPr lang="en-US" sz="2000" b="0" i="1" smtClean="0">
                                          <a:latin typeface="Cambria Math" panose="02040503050406030204" pitchFamily="18" charset="0"/>
                                        </a:rPr>
                                        <m:t>2</m:t>
                                      </m:r>
                                    </m:sup>
                                  </m:sSubSup>
                                </m:den>
                              </m:f>
                            </m:den>
                          </m:f>
                        </m:den>
                      </m:f>
                    </m:oMath>
                  </m:oMathPara>
                </a14:m>
                <a:endParaRPr lang="en-US" sz="2000" dirty="0"/>
              </a:p>
            </p:txBody>
          </p:sp>
        </mc:Choice>
        <mc:Fallback xmlns="">
          <p:sp>
            <p:nvSpPr>
              <p:cNvPr id="6" name="TextBox 5">
                <a:extLst>
                  <a:ext uri="{FF2B5EF4-FFF2-40B4-BE49-F238E27FC236}">
                    <a16:creationId xmlns:a16="http://schemas.microsoft.com/office/drawing/2014/main" id="{F7C07436-574F-0E82-0A1B-BED470A737D5}"/>
                  </a:ext>
                </a:extLst>
              </p:cNvPr>
              <p:cNvSpPr txBox="1">
                <a:spLocks noRot="1" noChangeAspect="1" noMove="1" noResize="1" noEditPoints="1" noAdjustHandles="1" noChangeArrowheads="1" noChangeShapeType="1" noTextEdit="1"/>
              </p:cNvSpPr>
              <p:nvPr/>
            </p:nvSpPr>
            <p:spPr>
              <a:xfrm>
                <a:off x="6200372" y="5401591"/>
                <a:ext cx="5197729" cy="578359"/>
              </a:xfrm>
              <a:prstGeom prst="rect">
                <a:avLst/>
              </a:prstGeom>
              <a:blipFill>
                <a:blip r:embed="rId4"/>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07158E1-AAB6-E5E9-F76C-1B50A86F222C}"/>
                  </a:ext>
                </a:extLst>
              </p:cNvPr>
              <p:cNvSpPr txBox="1"/>
              <p:nvPr/>
            </p:nvSpPr>
            <p:spPr>
              <a:xfrm>
                <a:off x="541187" y="2645101"/>
                <a:ext cx="3295394" cy="88678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1400" b="1" dirty="0"/>
                  <a:t>Sonic Mach number:</a:t>
                </a:r>
              </a:p>
              <a:p>
                <a:pPr algn="ct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𝑠</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𝑠</m:t>
                              </m:r>
                            </m:sub>
                          </m:sSub>
                        </m:den>
                      </m:f>
                    </m:oMath>
                  </m:oMathPara>
                </a14:m>
                <a:endParaRPr lang="en-US" sz="1600" dirty="0"/>
              </a:p>
            </p:txBody>
          </p:sp>
        </mc:Choice>
        <mc:Fallback xmlns="">
          <p:sp>
            <p:nvSpPr>
              <p:cNvPr id="9" name="TextBox 8">
                <a:extLst>
                  <a:ext uri="{FF2B5EF4-FFF2-40B4-BE49-F238E27FC236}">
                    <a16:creationId xmlns:a16="http://schemas.microsoft.com/office/drawing/2014/main" id="{507158E1-AAB6-E5E9-F76C-1B50A86F222C}"/>
                  </a:ext>
                </a:extLst>
              </p:cNvPr>
              <p:cNvSpPr txBox="1">
                <a:spLocks noRot="1" noChangeAspect="1" noMove="1" noResize="1" noEditPoints="1" noAdjustHandles="1" noChangeArrowheads="1" noChangeShapeType="1" noTextEdit="1"/>
              </p:cNvSpPr>
              <p:nvPr/>
            </p:nvSpPr>
            <p:spPr>
              <a:xfrm>
                <a:off x="541187" y="2645101"/>
                <a:ext cx="3295394" cy="886781"/>
              </a:xfrm>
              <a:prstGeom prst="rect">
                <a:avLst/>
              </a:prstGeom>
              <a:blipFill>
                <a:blip r:embed="rId5"/>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A7BEF84-07F0-42BD-7FEA-35E5363EC534}"/>
                  </a:ext>
                </a:extLst>
              </p:cNvPr>
              <p:cNvSpPr txBox="1"/>
              <p:nvPr/>
            </p:nvSpPr>
            <p:spPr>
              <a:xfrm>
                <a:off x="541187" y="3763722"/>
                <a:ext cx="3295394" cy="88517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1400" b="1" dirty="0"/>
                  <a:t>Alfvenic Mach number:</a:t>
                </a:r>
                <a:endParaRPr lang="en-US" sz="2000"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𝐴</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𝐴</m:t>
                              </m:r>
                            </m:sub>
                          </m:sSub>
                        </m:den>
                      </m:f>
                    </m:oMath>
                  </m:oMathPara>
                </a14:m>
                <a:endParaRPr lang="en-US" sz="1600" dirty="0"/>
              </a:p>
            </p:txBody>
          </p:sp>
        </mc:Choice>
        <mc:Fallback xmlns="">
          <p:sp>
            <p:nvSpPr>
              <p:cNvPr id="12" name="TextBox 11">
                <a:extLst>
                  <a:ext uri="{FF2B5EF4-FFF2-40B4-BE49-F238E27FC236}">
                    <a16:creationId xmlns:a16="http://schemas.microsoft.com/office/drawing/2014/main" id="{7A7BEF84-07F0-42BD-7FEA-35E5363EC534}"/>
                  </a:ext>
                </a:extLst>
              </p:cNvPr>
              <p:cNvSpPr txBox="1">
                <a:spLocks noRot="1" noChangeAspect="1" noMove="1" noResize="1" noEditPoints="1" noAdjustHandles="1" noChangeArrowheads="1" noChangeShapeType="1" noTextEdit="1"/>
              </p:cNvSpPr>
              <p:nvPr/>
            </p:nvSpPr>
            <p:spPr>
              <a:xfrm>
                <a:off x="541187" y="3763722"/>
                <a:ext cx="3295394" cy="885179"/>
              </a:xfrm>
              <a:prstGeom prst="rect">
                <a:avLst/>
              </a:prstGeom>
              <a:blipFill>
                <a:blip r:embed="rId6"/>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913D0FB4-C9A4-D769-EDDB-5301D27961B8}"/>
              </a:ext>
            </a:extLst>
          </p:cNvPr>
          <p:cNvSpPr txBox="1"/>
          <p:nvPr/>
        </p:nvSpPr>
        <p:spPr>
          <a:xfrm>
            <a:off x="567763" y="5390990"/>
            <a:ext cx="5274823" cy="646331"/>
          </a:xfrm>
          <a:prstGeom prst="rect">
            <a:avLst/>
          </a:prstGeom>
          <a:noFill/>
        </p:spPr>
        <p:txBody>
          <a:bodyPr wrap="square" rtlCol="0">
            <a:spAutoFit/>
          </a:bodyPr>
          <a:lstStyle/>
          <a:p>
            <a:r>
              <a:rPr lang="en-US" b="1" dirty="0">
                <a:solidFill>
                  <a:srgbClr val="0000FF"/>
                </a:solidFill>
              </a:rPr>
              <a:t>Related to the partition of internal and magnetic energy density</a:t>
            </a:r>
            <a:r>
              <a:rPr lang="en-US" dirty="0"/>
              <a:t>, plasma-</a:t>
            </a:r>
            <a:r>
              <a:rPr lang="en-US" dirty="0">
                <a:latin typeface="Symbol" panose="05050102010706020507" pitchFamily="18" charset="2"/>
              </a:rPr>
              <a:t>b</a:t>
            </a:r>
            <a:r>
              <a:rPr lang="en-US" dirty="0">
                <a:latin typeface="+mj-lt"/>
              </a:rPr>
              <a:t> parameter</a:t>
            </a:r>
          </a:p>
        </p:txBody>
      </p:sp>
      <p:sp>
        <p:nvSpPr>
          <p:cNvPr id="14" name="TextBox 13">
            <a:extLst>
              <a:ext uri="{FF2B5EF4-FFF2-40B4-BE49-F238E27FC236}">
                <a16:creationId xmlns:a16="http://schemas.microsoft.com/office/drawing/2014/main" id="{8015E0E7-6A02-C920-EF13-0B266486B5A3}"/>
              </a:ext>
            </a:extLst>
          </p:cNvPr>
          <p:cNvSpPr txBox="1"/>
          <p:nvPr/>
        </p:nvSpPr>
        <p:spPr>
          <a:xfrm>
            <a:off x="4194889" y="3012526"/>
            <a:ext cx="3295394" cy="1354217"/>
          </a:xfrm>
          <a:prstGeom prst="rect">
            <a:avLst/>
          </a:prstGeom>
          <a:noFill/>
        </p:spPr>
        <p:txBody>
          <a:bodyPr wrap="square" rtlCol="0">
            <a:spAutoFit/>
          </a:bodyPr>
          <a:lstStyle/>
          <a:p>
            <a:pPr marL="285750" indent="-285750">
              <a:buFont typeface="Arial" panose="020B0604020202020204" pitchFamily="34" charset="0"/>
              <a:buChar char="•"/>
            </a:pPr>
            <a:r>
              <a:rPr lang="en-US" sz="1600" dirty="0"/>
              <a:t>Compare flow speed to internal propagation of information</a:t>
            </a:r>
          </a:p>
          <a:p>
            <a:pPr marL="285750" indent="-285750">
              <a:buFont typeface="Arial" panose="020B0604020202020204" pitchFamily="34" charset="0"/>
              <a:buChar char="•"/>
            </a:pPr>
            <a:r>
              <a:rPr lang="en-US" sz="1600" dirty="0">
                <a:latin typeface="+mj-lt"/>
              </a:rPr>
              <a:t>Formation of (HD/MHD) shock waves</a:t>
            </a:r>
          </a:p>
          <a:p>
            <a:pPr marL="285750" indent="-285750">
              <a:buFont typeface="Arial" panose="020B0604020202020204" pitchFamily="34" charset="0"/>
              <a:buChar char="•"/>
            </a:pPr>
            <a:r>
              <a:rPr lang="en-US" sz="1600" dirty="0">
                <a:latin typeface="+mj-lt"/>
              </a:rPr>
              <a:t>Buoyancy</a:t>
            </a:r>
          </a:p>
        </p:txBody>
      </p:sp>
      <p:sp>
        <p:nvSpPr>
          <p:cNvPr id="15" name="Right Brace 14">
            <a:extLst>
              <a:ext uri="{FF2B5EF4-FFF2-40B4-BE49-F238E27FC236}">
                <a16:creationId xmlns:a16="http://schemas.microsoft.com/office/drawing/2014/main" id="{7862A368-C462-9FA3-C1D2-00CF8D938881}"/>
              </a:ext>
            </a:extLst>
          </p:cNvPr>
          <p:cNvSpPr/>
          <p:nvPr/>
        </p:nvSpPr>
        <p:spPr>
          <a:xfrm>
            <a:off x="3980093" y="2860749"/>
            <a:ext cx="182880" cy="1645920"/>
          </a:xfrm>
          <a:prstGeom prst="rightBrace">
            <a:avLst/>
          </a:prstGeom>
          <a:ln w="158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5A8DF953-BF57-F7D6-A7E2-0D19B9C42E0F}"/>
              </a:ext>
            </a:extLst>
          </p:cNvPr>
          <p:cNvSpPr txBox="1"/>
          <p:nvPr/>
        </p:nvSpPr>
        <p:spPr>
          <a:xfrm>
            <a:off x="7348309" y="4758768"/>
            <a:ext cx="4687747" cy="523220"/>
          </a:xfrm>
          <a:prstGeom prst="rect">
            <a:avLst/>
          </a:prstGeom>
          <a:noFill/>
        </p:spPr>
        <p:txBody>
          <a:bodyPr wrap="square" rtlCol="0">
            <a:spAutoFit/>
          </a:bodyPr>
          <a:lstStyle/>
          <a:p>
            <a:pPr algn="ctr"/>
            <a:r>
              <a:rPr lang="en-US" sz="1400" i="1" dirty="0"/>
              <a:t>Supersonic (M</a:t>
            </a:r>
            <a:r>
              <a:rPr lang="en-US" sz="1400" i="1" baseline="-25000" dirty="0"/>
              <a:t>s</a:t>
            </a:r>
            <a:r>
              <a:rPr lang="en-US" sz="1400" i="1" dirty="0"/>
              <a:t> &gt;1 ) fighter jet creating a shock in the atmosphere</a:t>
            </a:r>
          </a:p>
        </p:txBody>
      </p:sp>
    </p:spTree>
    <p:extLst>
      <p:ext uri="{BB962C8B-B14F-4D97-AF65-F5344CB8AC3E}">
        <p14:creationId xmlns:p14="http://schemas.microsoft.com/office/powerpoint/2010/main" val="147064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3" grpId="0"/>
      <p:bldP spid="14" grpId="0"/>
      <p:bldP spid="15"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E8E7B-218A-C2DF-62C6-A560423CA2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7DF42-4746-279E-9FDE-235D2E565428}"/>
              </a:ext>
            </a:extLst>
          </p:cNvPr>
          <p:cNvSpPr>
            <a:spLocks noGrp="1"/>
          </p:cNvSpPr>
          <p:nvPr>
            <p:ph type="title"/>
          </p:nvPr>
        </p:nvSpPr>
        <p:spPr/>
        <p:txBody>
          <a:bodyPr>
            <a:normAutofit/>
          </a:bodyPr>
          <a:lstStyle/>
          <a:p>
            <a:r>
              <a:rPr lang="en-GB" dirty="0"/>
              <a:t>Plasma flows are scale invariant when dissipation is negligible</a:t>
            </a:r>
          </a:p>
        </p:txBody>
      </p:sp>
      <p:sp>
        <p:nvSpPr>
          <p:cNvPr id="3" name="Footer Placeholder 2">
            <a:extLst>
              <a:ext uri="{FF2B5EF4-FFF2-40B4-BE49-F238E27FC236}">
                <a16:creationId xmlns:a16="http://schemas.microsoft.com/office/drawing/2014/main" id="{86CB6A0B-9BFA-341A-3F0A-E73516F923BE}"/>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7451BB57-A6E7-5098-7553-0E57C62FA210}"/>
              </a:ext>
            </a:extLst>
          </p:cNvPr>
          <p:cNvSpPr>
            <a:spLocks noGrp="1"/>
          </p:cNvSpPr>
          <p:nvPr>
            <p:ph type="sldNum" sz="quarter" idx="12"/>
          </p:nvPr>
        </p:nvSpPr>
        <p:spPr/>
        <p:txBody>
          <a:bodyPr/>
          <a:lstStyle/>
          <a:p>
            <a:fld id="{1BA9ABE8-007A-42E6-BCD2-67A13D129B58}" type="slidenum">
              <a:rPr lang="en-GB" smtClean="0"/>
              <a:t>23</a:t>
            </a:fld>
            <a:endParaRPr lang="en-GB"/>
          </a:p>
        </p:txBody>
      </p:sp>
      <p:sp>
        <p:nvSpPr>
          <p:cNvPr id="5" name="Text Placeholder 4">
            <a:extLst>
              <a:ext uri="{FF2B5EF4-FFF2-40B4-BE49-F238E27FC236}">
                <a16:creationId xmlns:a16="http://schemas.microsoft.com/office/drawing/2014/main" id="{346AB52D-56F2-A7E0-0B0F-DDFC77B2A91E}"/>
              </a:ext>
            </a:extLst>
          </p:cNvPr>
          <p:cNvSpPr>
            <a:spLocks noGrp="1"/>
          </p:cNvSpPr>
          <p:nvPr>
            <p:ph type="body" sz="quarter" idx="13"/>
          </p:nvPr>
        </p:nvSpPr>
        <p:spPr/>
        <p:txBody>
          <a:bodyPr/>
          <a:lstStyle/>
          <a:p>
            <a:r>
              <a:rPr lang="en-GB" i="0" dirty="0"/>
              <a:t>Theory: MHD scaling</a:t>
            </a:r>
          </a:p>
        </p:txBody>
      </p:sp>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EC5BA597-971A-17EC-8C53-8482A37DCB0D}"/>
                  </a:ext>
                </a:extLst>
              </p:cNvPr>
              <p:cNvSpPr/>
              <p:nvPr/>
            </p:nvSpPr>
            <p:spPr>
              <a:xfrm>
                <a:off x="3014868" y="1321906"/>
                <a:ext cx="6162261" cy="88740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b="1" dirty="0">
                    <a:solidFill>
                      <a:schemeClr val="tx1"/>
                    </a:solidFill>
                  </a:rPr>
                  <a:t>Dimensionless parameters</a:t>
                </a:r>
              </a:p>
              <a:p>
                <a:pPr algn="ctr">
                  <a:spcAft>
                    <a:spcPts val="1200"/>
                  </a:spcAft>
                </a:pP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𝑴</m:t>
                          </m:r>
                        </m:e>
                        <m:sub>
                          <m:r>
                            <a:rPr lang="en-US" b="1" i="1" smtClean="0">
                              <a:solidFill>
                                <a:schemeClr val="tx1"/>
                              </a:solidFill>
                              <a:latin typeface="Cambria Math" panose="02040503050406030204" pitchFamily="18" charset="0"/>
                            </a:rPr>
                            <m:t>𝒔</m:t>
                          </m:r>
                        </m:sub>
                      </m:sSub>
                      <m:r>
                        <a:rPr lang="en-US" b="1" i="1" smtClean="0">
                          <a:solidFill>
                            <a:schemeClr val="tx1"/>
                          </a:solidFill>
                          <a:latin typeface="Cambria Math" panose="02040503050406030204" pitchFamily="18" charset="0"/>
                        </a:rPr>
                        <m:t>,  </m:t>
                      </m:r>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𝑴</m:t>
                          </m:r>
                        </m:e>
                        <m:sub>
                          <m:r>
                            <a:rPr lang="en-US" b="1" i="1" smtClean="0">
                              <a:solidFill>
                                <a:schemeClr val="tx1"/>
                              </a:solidFill>
                              <a:latin typeface="Cambria Math" panose="02040503050406030204" pitchFamily="18" charset="0"/>
                            </a:rPr>
                            <m:t>𝑨</m:t>
                          </m:r>
                        </m:sub>
                      </m:sSub>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𝜷</m:t>
                      </m:r>
                      <m:r>
                        <a:rPr lang="en-US" b="1" i="1" smtClean="0">
                          <a:solidFill>
                            <a:schemeClr val="tx1"/>
                          </a:solidFill>
                          <a:latin typeface="Cambria Math" panose="02040503050406030204" pitchFamily="18" charset="0"/>
                        </a:rPr>
                        <m:t>,  </m:t>
                      </m:r>
                      <m:r>
                        <a:rPr lang="en-US" b="1" i="1" smtClean="0">
                          <a:solidFill>
                            <a:srgbClr val="0000FF"/>
                          </a:solidFill>
                          <a:latin typeface="Cambria Math" panose="02040503050406030204" pitchFamily="18" charset="0"/>
                        </a:rPr>
                        <m:t>𝑹𝒆</m:t>
                      </m:r>
                      <m:r>
                        <a:rPr lang="en-US" b="1" i="1" smtClean="0">
                          <a:solidFill>
                            <a:srgbClr val="0000FF"/>
                          </a:solidFill>
                          <a:latin typeface="Cambria Math" panose="02040503050406030204" pitchFamily="18" charset="0"/>
                        </a:rPr>
                        <m:t>,  </m:t>
                      </m:r>
                      <m:r>
                        <a:rPr lang="en-US" b="1" i="1" smtClean="0">
                          <a:solidFill>
                            <a:srgbClr val="0000FF"/>
                          </a:solidFill>
                          <a:latin typeface="Cambria Math" panose="02040503050406030204" pitchFamily="18" charset="0"/>
                        </a:rPr>
                        <m:t>𝑹𝒎</m:t>
                      </m:r>
                      <m:r>
                        <a:rPr lang="en-US" b="1" i="1" smtClean="0">
                          <a:solidFill>
                            <a:srgbClr val="0000FF"/>
                          </a:solidFill>
                          <a:latin typeface="Cambria Math" panose="02040503050406030204" pitchFamily="18" charset="0"/>
                        </a:rPr>
                        <m:t>,  </m:t>
                      </m:r>
                      <m:r>
                        <a:rPr lang="en-US" b="1" i="1" smtClean="0">
                          <a:solidFill>
                            <a:srgbClr val="0000FF"/>
                          </a:solidFill>
                          <a:latin typeface="Cambria Math" panose="02040503050406030204" pitchFamily="18" charset="0"/>
                        </a:rPr>
                        <m:t>𝑷𝒆</m:t>
                      </m:r>
                    </m:oMath>
                  </m:oMathPara>
                </a14:m>
                <a:endParaRPr lang="en-US" b="1" dirty="0">
                  <a:solidFill>
                    <a:schemeClr val="tx1"/>
                  </a:solidFill>
                </a:endParaRPr>
              </a:p>
            </p:txBody>
          </p:sp>
        </mc:Choice>
        <mc:Fallback xmlns="">
          <p:sp>
            <p:nvSpPr>
              <p:cNvPr id="7" name="Rectangle: Rounded Corners 6">
                <a:extLst>
                  <a:ext uri="{FF2B5EF4-FFF2-40B4-BE49-F238E27FC236}">
                    <a16:creationId xmlns:a16="http://schemas.microsoft.com/office/drawing/2014/main" id="{EC5BA597-971A-17EC-8C53-8482A37DCB0D}"/>
                  </a:ext>
                </a:extLst>
              </p:cNvPr>
              <p:cNvSpPr>
                <a:spLocks noRot="1" noChangeAspect="1" noMove="1" noResize="1" noEditPoints="1" noAdjustHandles="1" noChangeArrowheads="1" noChangeShapeType="1" noTextEdit="1"/>
              </p:cNvSpPr>
              <p:nvPr/>
            </p:nvSpPr>
            <p:spPr>
              <a:xfrm>
                <a:off x="3014868" y="1321906"/>
                <a:ext cx="6162261" cy="887400"/>
              </a:xfrm>
              <a:prstGeom prst="roundRect">
                <a:avLst/>
              </a:prstGeom>
              <a:blipFill>
                <a:blip r:embed="rId2"/>
                <a:stretch>
                  <a:fillRect/>
                </a:stretch>
              </a:blipFill>
              <a:ln>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8FA17736-6236-725F-856E-0AC924BA6A91}"/>
              </a:ext>
            </a:extLst>
          </p:cNvPr>
          <p:cNvCxnSpPr>
            <a:cxnSpLocks/>
          </p:cNvCxnSpPr>
          <p:nvPr/>
        </p:nvCxnSpPr>
        <p:spPr>
          <a:xfrm>
            <a:off x="0" y="6375858"/>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EE9996F-A59F-AA68-96DA-297D22549852}"/>
              </a:ext>
            </a:extLst>
          </p:cNvPr>
          <p:cNvSpPr txBox="1"/>
          <p:nvPr/>
        </p:nvSpPr>
        <p:spPr>
          <a:xfrm>
            <a:off x="147782" y="6394242"/>
            <a:ext cx="5562354" cy="276999"/>
          </a:xfrm>
          <a:prstGeom prst="rect">
            <a:avLst/>
          </a:prstGeom>
          <a:noFill/>
        </p:spPr>
        <p:txBody>
          <a:bodyPr wrap="square" rtlCol="0">
            <a:spAutoFit/>
          </a:bodyPr>
          <a:lstStyle/>
          <a:p>
            <a:r>
              <a:rPr lang="en-US" sz="1200" dirty="0"/>
              <a:t>Ryutov et al., </a:t>
            </a:r>
            <a:r>
              <a:rPr lang="en-US" sz="1200" dirty="0" err="1"/>
              <a:t>Astrophys</a:t>
            </a:r>
            <a:r>
              <a:rPr lang="en-US" sz="1200" dirty="0"/>
              <a:t>. J. (1999); Cross et al., </a:t>
            </a:r>
            <a:r>
              <a:rPr lang="en-US" sz="1200" dirty="0" err="1"/>
              <a:t>Astrophys</a:t>
            </a:r>
            <a:r>
              <a:rPr lang="en-US" sz="1200" dirty="0"/>
              <a:t>. J. (2016)</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8A67C80-4931-6CFB-60B6-C227222739F8}"/>
                  </a:ext>
                </a:extLst>
              </p:cNvPr>
              <p:cNvSpPr txBox="1"/>
              <p:nvPr/>
            </p:nvSpPr>
            <p:spPr>
              <a:xfrm>
                <a:off x="541187" y="2506874"/>
                <a:ext cx="2584785" cy="88312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1400" b="1" dirty="0"/>
                  <a:t>Reynolds number:</a:t>
                </a:r>
              </a:p>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𝑅𝑒</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𝐿</m:t>
                          </m:r>
                        </m:num>
                        <m:den>
                          <m:r>
                            <a:rPr lang="en-US" sz="2000" b="0" i="1" smtClean="0">
                              <a:latin typeface="Cambria Math" panose="02040503050406030204" pitchFamily="18" charset="0"/>
                            </a:rPr>
                            <m:t>𝜈</m:t>
                          </m:r>
                        </m:den>
                      </m:f>
                    </m:oMath>
                  </m:oMathPara>
                </a14:m>
                <a:endParaRPr lang="en-US" sz="1600" dirty="0"/>
              </a:p>
            </p:txBody>
          </p:sp>
        </mc:Choice>
        <mc:Fallback xmlns="">
          <p:sp>
            <p:nvSpPr>
              <p:cNvPr id="6" name="TextBox 5">
                <a:extLst>
                  <a:ext uri="{FF2B5EF4-FFF2-40B4-BE49-F238E27FC236}">
                    <a16:creationId xmlns:a16="http://schemas.microsoft.com/office/drawing/2014/main" id="{B8A67C80-4931-6CFB-60B6-C227222739F8}"/>
                  </a:ext>
                </a:extLst>
              </p:cNvPr>
              <p:cNvSpPr txBox="1">
                <a:spLocks noRot="1" noChangeAspect="1" noMove="1" noResize="1" noEditPoints="1" noAdjustHandles="1" noChangeArrowheads="1" noChangeShapeType="1" noTextEdit="1"/>
              </p:cNvSpPr>
              <p:nvPr/>
            </p:nvSpPr>
            <p:spPr>
              <a:xfrm>
                <a:off x="541187" y="2506874"/>
                <a:ext cx="2584785" cy="883127"/>
              </a:xfrm>
              <a:prstGeom prst="rect">
                <a:avLst/>
              </a:prstGeom>
              <a:blipFill>
                <a:blip r:embed="rId3"/>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E2727A-0B54-5DB1-931D-2A4A549478DA}"/>
                  </a:ext>
                </a:extLst>
              </p:cNvPr>
              <p:cNvSpPr txBox="1"/>
              <p:nvPr/>
            </p:nvSpPr>
            <p:spPr>
              <a:xfrm>
                <a:off x="541187" y="3851018"/>
                <a:ext cx="2584785" cy="93583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1400" b="1" dirty="0"/>
                  <a:t>Magnetic Reynolds number:</a:t>
                </a:r>
              </a:p>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𝑅𝑚</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𝐿</m:t>
                          </m:r>
                        </m:num>
                        <m:den>
                          <m:r>
                            <a:rPr lang="en-US" sz="2000" b="0" i="1" smtClean="0">
                              <a:latin typeface="Cambria Math" panose="02040503050406030204" pitchFamily="18" charset="0"/>
                            </a:rPr>
                            <m:t>𝜂</m:t>
                          </m:r>
                        </m:den>
                      </m:f>
                    </m:oMath>
                  </m:oMathPara>
                </a14:m>
                <a:endParaRPr lang="en-US" sz="1600" dirty="0"/>
              </a:p>
            </p:txBody>
          </p:sp>
        </mc:Choice>
        <mc:Fallback xmlns="">
          <p:sp>
            <p:nvSpPr>
              <p:cNvPr id="8" name="TextBox 7">
                <a:extLst>
                  <a:ext uri="{FF2B5EF4-FFF2-40B4-BE49-F238E27FC236}">
                    <a16:creationId xmlns:a16="http://schemas.microsoft.com/office/drawing/2014/main" id="{CAE2727A-0B54-5DB1-931D-2A4A549478DA}"/>
                  </a:ext>
                </a:extLst>
              </p:cNvPr>
              <p:cNvSpPr txBox="1">
                <a:spLocks noRot="1" noChangeAspect="1" noMove="1" noResize="1" noEditPoints="1" noAdjustHandles="1" noChangeArrowheads="1" noChangeShapeType="1" noTextEdit="1"/>
              </p:cNvSpPr>
              <p:nvPr/>
            </p:nvSpPr>
            <p:spPr>
              <a:xfrm>
                <a:off x="541187" y="3851018"/>
                <a:ext cx="2584785" cy="935834"/>
              </a:xfrm>
              <a:prstGeom prst="rect">
                <a:avLst/>
              </a:prstGeom>
              <a:blipFill>
                <a:blip r:embed="rId4"/>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6BC8B9D-6915-F265-C4E8-95AE27BB1DFD}"/>
                  </a:ext>
                </a:extLst>
              </p:cNvPr>
              <p:cNvSpPr txBox="1"/>
              <p:nvPr/>
            </p:nvSpPr>
            <p:spPr>
              <a:xfrm>
                <a:off x="541186" y="5265839"/>
                <a:ext cx="2584785" cy="93583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US" sz="1400" b="1" dirty="0"/>
                  <a:t>Peclet number:</a:t>
                </a:r>
              </a:p>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𝑃𝑒</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𝐿</m:t>
                          </m:r>
                        </m:num>
                        <m:den>
                          <m:r>
                            <a:rPr lang="en-US" sz="2000" b="0" i="1" smtClean="0">
                              <a:latin typeface="Cambria Math" panose="02040503050406030204" pitchFamily="18" charset="0"/>
                            </a:rPr>
                            <m:t>𝜒</m:t>
                          </m:r>
                        </m:den>
                      </m:f>
                    </m:oMath>
                  </m:oMathPara>
                </a14:m>
                <a:endParaRPr lang="en-US" sz="1600" dirty="0"/>
              </a:p>
            </p:txBody>
          </p:sp>
        </mc:Choice>
        <mc:Fallback xmlns="">
          <p:sp>
            <p:nvSpPr>
              <p:cNvPr id="9" name="TextBox 8">
                <a:extLst>
                  <a:ext uri="{FF2B5EF4-FFF2-40B4-BE49-F238E27FC236}">
                    <a16:creationId xmlns:a16="http://schemas.microsoft.com/office/drawing/2014/main" id="{B6BC8B9D-6915-F265-C4E8-95AE27BB1DFD}"/>
                  </a:ext>
                </a:extLst>
              </p:cNvPr>
              <p:cNvSpPr txBox="1">
                <a:spLocks noRot="1" noChangeAspect="1" noMove="1" noResize="1" noEditPoints="1" noAdjustHandles="1" noChangeArrowheads="1" noChangeShapeType="1" noTextEdit="1"/>
              </p:cNvSpPr>
              <p:nvPr/>
            </p:nvSpPr>
            <p:spPr>
              <a:xfrm>
                <a:off x="541186" y="5265839"/>
                <a:ext cx="2584785" cy="935834"/>
              </a:xfrm>
              <a:prstGeom prst="rect">
                <a:avLst/>
              </a:prstGeom>
              <a:blipFill>
                <a:blip r:embed="rId5"/>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2" name="TextBox 11">
            <a:extLst>
              <a:ext uri="{FF2B5EF4-FFF2-40B4-BE49-F238E27FC236}">
                <a16:creationId xmlns:a16="http://schemas.microsoft.com/office/drawing/2014/main" id="{2150DFDF-3021-D3DE-DC57-CE6B6A2C91BA}"/>
              </a:ext>
            </a:extLst>
          </p:cNvPr>
          <p:cNvSpPr txBox="1"/>
          <p:nvPr/>
        </p:nvSpPr>
        <p:spPr>
          <a:xfrm>
            <a:off x="3381150" y="2636874"/>
            <a:ext cx="3506088" cy="646331"/>
          </a:xfrm>
          <a:prstGeom prst="rect">
            <a:avLst/>
          </a:prstGeom>
          <a:noFill/>
        </p:spPr>
        <p:txBody>
          <a:bodyPr wrap="none" rtlCol="0">
            <a:spAutoFit/>
          </a:bodyPr>
          <a:lstStyle/>
          <a:p>
            <a:r>
              <a:rPr lang="en-US" b="1" dirty="0"/>
              <a:t>“Dimensionless viscosity”:</a:t>
            </a:r>
          </a:p>
          <a:p>
            <a:r>
              <a:rPr lang="en-US" dirty="0"/>
              <a:t>Ratio of inertial to viscous forces</a:t>
            </a:r>
          </a:p>
        </p:txBody>
      </p:sp>
      <p:sp>
        <p:nvSpPr>
          <p:cNvPr id="13" name="TextBox 12">
            <a:extLst>
              <a:ext uri="{FF2B5EF4-FFF2-40B4-BE49-F238E27FC236}">
                <a16:creationId xmlns:a16="http://schemas.microsoft.com/office/drawing/2014/main" id="{F425B256-A547-7A54-B5C2-187D7C71BEF6}"/>
              </a:ext>
            </a:extLst>
          </p:cNvPr>
          <p:cNvSpPr txBox="1"/>
          <p:nvPr/>
        </p:nvSpPr>
        <p:spPr>
          <a:xfrm>
            <a:off x="3416591" y="3841896"/>
            <a:ext cx="3326552" cy="923330"/>
          </a:xfrm>
          <a:prstGeom prst="rect">
            <a:avLst/>
          </a:prstGeom>
          <a:noFill/>
        </p:spPr>
        <p:txBody>
          <a:bodyPr wrap="none" rtlCol="0">
            <a:spAutoFit/>
          </a:bodyPr>
          <a:lstStyle/>
          <a:p>
            <a:r>
              <a:rPr lang="en-US" b="1" dirty="0"/>
              <a:t>“Dimensionless resistivity”:</a:t>
            </a:r>
          </a:p>
          <a:p>
            <a:r>
              <a:rPr lang="en-US" dirty="0"/>
              <a:t>Ratio of magnetic advection vs</a:t>
            </a:r>
          </a:p>
          <a:p>
            <a:r>
              <a:rPr lang="en-US" dirty="0"/>
              <a:t>diffusion</a:t>
            </a:r>
          </a:p>
        </p:txBody>
      </p:sp>
      <p:sp>
        <p:nvSpPr>
          <p:cNvPr id="14" name="TextBox 13">
            <a:extLst>
              <a:ext uri="{FF2B5EF4-FFF2-40B4-BE49-F238E27FC236}">
                <a16:creationId xmlns:a16="http://schemas.microsoft.com/office/drawing/2014/main" id="{1BCE9CA4-35AA-12F6-F2A1-8ACAEE207F10}"/>
              </a:ext>
            </a:extLst>
          </p:cNvPr>
          <p:cNvSpPr txBox="1"/>
          <p:nvPr/>
        </p:nvSpPr>
        <p:spPr>
          <a:xfrm>
            <a:off x="3420134" y="5419063"/>
            <a:ext cx="3758401" cy="646331"/>
          </a:xfrm>
          <a:prstGeom prst="rect">
            <a:avLst/>
          </a:prstGeom>
          <a:noFill/>
        </p:spPr>
        <p:txBody>
          <a:bodyPr wrap="none" rtlCol="0">
            <a:spAutoFit/>
          </a:bodyPr>
          <a:lstStyle/>
          <a:p>
            <a:r>
              <a:rPr lang="en-US" dirty="0"/>
              <a:t>“</a:t>
            </a:r>
            <a:r>
              <a:rPr lang="en-US" b="1" dirty="0"/>
              <a:t>Dimensionless heat diffusivity”:</a:t>
            </a:r>
          </a:p>
          <a:p>
            <a:r>
              <a:rPr lang="en-US" dirty="0"/>
              <a:t>Ratio of heat advection vs diffusion</a:t>
            </a:r>
          </a:p>
        </p:txBody>
      </p:sp>
      <p:sp>
        <p:nvSpPr>
          <p:cNvPr id="15" name="Right Brace 14">
            <a:extLst>
              <a:ext uri="{FF2B5EF4-FFF2-40B4-BE49-F238E27FC236}">
                <a16:creationId xmlns:a16="http://schemas.microsoft.com/office/drawing/2014/main" id="{5EB2091C-F6F8-F131-A293-FB336E9509BE}"/>
              </a:ext>
            </a:extLst>
          </p:cNvPr>
          <p:cNvSpPr/>
          <p:nvPr/>
        </p:nvSpPr>
        <p:spPr>
          <a:xfrm>
            <a:off x="7265549" y="2948437"/>
            <a:ext cx="182880" cy="3017520"/>
          </a:xfrm>
          <a:prstGeom prst="rightBrace">
            <a:avLst/>
          </a:prstGeom>
          <a:ln w="158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F4D841F-8013-991D-96C6-BC714319C87D}"/>
                  </a:ext>
                </a:extLst>
              </p:cNvPr>
              <p:cNvSpPr txBox="1"/>
              <p:nvPr/>
            </p:nvSpPr>
            <p:spPr>
              <a:xfrm>
                <a:off x="7629968" y="3311161"/>
                <a:ext cx="4342291" cy="233910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spcAft>
                    <a:spcPts val="1200"/>
                  </a:spcAft>
                </a:pPr>
                <a:r>
                  <a:rPr lang="en-US" dirty="0"/>
                  <a:t>Dissipation sets a particular length-scale through terms of the form</a:t>
                </a:r>
              </a:p>
              <a:p>
                <a:pPr>
                  <a:spcAft>
                    <a:spcPts val="12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𝐷</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𝑣</m:t>
                      </m:r>
                      <m:r>
                        <a:rPr lang="en-US" b="0" i="1" smtClean="0">
                          <a:latin typeface="Cambria Math" panose="02040503050406030204" pitchFamily="18" charset="0"/>
                        </a:rPr>
                        <m:t>,</m:t>
                      </m:r>
                    </m:oMath>
                  </m:oMathPara>
                </a14:m>
                <a:endParaRPr lang="en-US" dirty="0"/>
              </a:p>
              <a:p>
                <a:pPr>
                  <a:spcAft>
                    <a:spcPts val="1200"/>
                  </a:spcAft>
                </a:pPr>
                <a:r>
                  <a:rPr lang="en-US" u="sng" dirty="0"/>
                  <a:t>breaking scale-invariance</a:t>
                </a:r>
                <a:r>
                  <a:rPr lang="en-US" dirty="0"/>
                  <a:t>. Because of the Laplacian, when dissipation is a “small” number, it can only act on small scales &lt;&lt; global scales</a:t>
                </a:r>
              </a:p>
            </p:txBody>
          </p:sp>
        </mc:Choice>
        <mc:Fallback xmlns="">
          <p:sp>
            <p:nvSpPr>
              <p:cNvPr id="16" name="TextBox 15">
                <a:extLst>
                  <a:ext uri="{FF2B5EF4-FFF2-40B4-BE49-F238E27FC236}">
                    <a16:creationId xmlns:a16="http://schemas.microsoft.com/office/drawing/2014/main" id="{DF4D841F-8013-991D-96C6-BC714319C87D}"/>
                  </a:ext>
                </a:extLst>
              </p:cNvPr>
              <p:cNvSpPr txBox="1">
                <a:spLocks noRot="1" noChangeAspect="1" noMove="1" noResize="1" noEditPoints="1" noAdjustHandles="1" noChangeArrowheads="1" noChangeShapeType="1" noTextEdit="1"/>
              </p:cNvSpPr>
              <p:nvPr/>
            </p:nvSpPr>
            <p:spPr>
              <a:xfrm>
                <a:off x="7629968" y="3311161"/>
                <a:ext cx="4342291" cy="2339102"/>
              </a:xfrm>
              <a:prstGeom prst="rect">
                <a:avLst/>
              </a:prstGeom>
              <a:blipFill>
                <a:blip r:embed="rId6"/>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3282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p:bldP spid="13" grpId="0"/>
      <p:bldP spid="14" grpId="0"/>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E3963-4C69-051E-42FA-4643F5A53E6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FD40746-CE6C-D0D7-07DC-0586C6CDA6CF}"/>
                  </a:ext>
                </a:extLst>
              </p:cNvPr>
              <p:cNvSpPr txBox="1"/>
              <p:nvPr/>
            </p:nvSpPr>
            <p:spPr>
              <a:xfrm>
                <a:off x="322520" y="2610384"/>
                <a:ext cx="2436628" cy="607667"/>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𝑅𝑚</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0</m:t>
                              </m:r>
                            </m:sub>
                          </m:sSub>
                          <m:r>
                            <a:rPr lang="en-US" b="0" i="1" smtClean="0">
                              <a:latin typeface="Cambria Math" panose="02040503050406030204" pitchFamily="18" charset="0"/>
                            </a:rPr>
                            <m:t>𝐿</m:t>
                          </m:r>
                        </m:num>
                        <m:den>
                          <m:r>
                            <a:rPr lang="en-US" b="0" i="1" smtClean="0">
                              <a:latin typeface="Cambria Math" panose="02040503050406030204" pitchFamily="18" charset="0"/>
                            </a:rPr>
                            <m:t>𝜂</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𝐿</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𝑍</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𝐴</m:t>
                              </m:r>
                            </m:e>
                          </m:rad>
                        </m:den>
                      </m:f>
                      <m:r>
                        <a:rPr lang="en-US" b="0" i="1" smtClean="0">
                          <a:latin typeface="Cambria Math" panose="02040503050406030204" pitchFamily="18" charset="0"/>
                        </a:rPr>
                        <m:t>≫1</m:t>
                      </m:r>
                    </m:oMath>
                  </m:oMathPara>
                </a14:m>
                <a:endParaRPr lang="en-US" dirty="0"/>
              </a:p>
            </p:txBody>
          </p:sp>
        </mc:Choice>
        <mc:Fallback xmlns="">
          <p:sp>
            <p:nvSpPr>
              <p:cNvPr id="23" name="TextBox 22">
                <a:extLst>
                  <a:ext uri="{FF2B5EF4-FFF2-40B4-BE49-F238E27FC236}">
                    <a16:creationId xmlns:a16="http://schemas.microsoft.com/office/drawing/2014/main" id="{DFD40746-CE6C-D0D7-07DC-0586C6CDA6CF}"/>
                  </a:ext>
                </a:extLst>
              </p:cNvPr>
              <p:cNvSpPr txBox="1">
                <a:spLocks noRot="1" noChangeAspect="1" noMove="1" noResize="1" noEditPoints="1" noAdjustHandles="1" noChangeArrowheads="1" noChangeShapeType="1" noTextEdit="1"/>
              </p:cNvSpPr>
              <p:nvPr/>
            </p:nvSpPr>
            <p:spPr>
              <a:xfrm>
                <a:off x="322520" y="2610384"/>
                <a:ext cx="2436628" cy="607667"/>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A6CC04C-5298-9AAF-C5E8-93240D166600}"/>
                  </a:ext>
                </a:extLst>
              </p:cNvPr>
              <p:cNvSpPr txBox="1"/>
              <p:nvPr/>
            </p:nvSpPr>
            <p:spPr>
              <a:xfrm>
                <a:off x="322520" y="3955011"/>
                <a:ext cx="2729209" cy="553806"/>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𝑅𝑒</m:t>
                      </m:r>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0</m:t>
                              </m:r>
                            </m:sub>
                          </m:sSub>
                          <m:r>
                            <a:rPr lang="en-US" b="0" i="1" smtClean="0">
                              <a:latin typeface="Cambria Math" panose="02040503050406030204" pitchFamily="18" charset="0"/>
                            </a:rPr>
                            <m:t>𝐿</m:t>
                          </m:r>
                        </m:num>
                        <m:den>
                          <m:r>
                            <a:rPr lang="en-US" b="0" i="1" smtClean="0">
                              <a:latin typeface="Cambria Math" panose="02040503050406030204" pitchFamily="18" charset="0"/>
                            </a:rPr>
                            <m:t>𝜈</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𝐿</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𝑍</m:t>
                              </m:r>
                            </m:e>
                            <m:sup>
                              <m:r>
                                <a:rPr lang="en-US" b="0" i="1" smtClean="0">
                                  <a:latin typeface="Cambria Math" panose="02040503050406030204" pitchFamily="18" charset="0"/>
                                </a:rPr>
                                <m:t>4</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𝑖</m:t>
                              </m:r>
                            </m:sub>
                          </m:sSub>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2</m:t>
                              </m:r>
                            </m:sup>
                          </m:sSup>
                        </m:den>
                      </m:f>
                      <m:r>
                        <a:rPr lang="en-US" b="0" i="1" smtClean="0">
                          <a:latin typeface="Cambria Math" panose="02040503050406030204" pitchFamily="18" charset="0"/>
                        </a:rPr>
                        <m:t>≫1</m:t>
                      </m:r>
                    </m:oMath>
                  </m:oMathPara>
                </a14:m>
                <a:endParaRPr lang="en-US" dirty="0"/>
              </a:p>
            </p:txBody>
          </p:sp>
        </mc:Choice>
        <mc:Fallback xmlns="">
          <p:sp>
            <p:nvSpPr>
              <p:cNvPr id="24" name="TextBox 23">
                <a:extLst>
                  <a:ext uri="{FF2B5EF4-FFF2-40B4-BE49-F238E27FC236}">
                    <a16:creationId xmlns:a16="http://schemas.microsoft.com/office/drawing/2014/main" id="{7A6CC04C-5298-9AAF-C5E8-93240D166600}"/>
                  </a:ext>
                </a:extLst>
              </p:cNvPr>
              <p:cNvSpPr txBox="1">
                <a:spLocks noRot="1" noChangeAspect="1" noMove="1" noResize="1" noEditPoints="1" noAdjustHandles="1" noChangeArrowheads="1" noChangeShapeType="1" noTextEdit="1"/>
              </p:cNvSpPr>
              <p:nvPr/>
            </p:nvSpPr>
            <p:spPr>
              <a:xfrm>
                <a:off x="322520" y="3955011"/>
                <a:ext cx="2729209" cy="553806"/>
              </a:xfrm>
              <a:prstGeom prst="rect">
                <a:avLst/>
              </a:prstGeom>
              <a:blipFill>
                <a:blip r:embed="rId3"/>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 name="Title 1">
            <a:extLst>
              <a:ext uri="{FF2B5EF4-FFF2-40B4-BE49-F238E27FC236}">
                <a16:creationId xmlns:a16="http://schemas.microsoft.com/office/drawing/2014/main" id="{8CEBE0CE-95AF-DF39-CF59-26E1F6EFB431}"/>
              </a:ext>
            </a:extLst>
          </p:cNvPr>
          <p:cNvSpPr>
            <a:spLocks noGrp="1"/>
          </p:cNvSpPr>
          <p:nvPr>
            <p:ph type="title"/>
          </p:nvPr>
        </p:nvSpPr>
        <p:spPr/>
        <p:txBody>
          <a:bodyPr>
            <a:normAutofit/>
          </a:bodyPr>
          <a:lstStyle/>
          <a:p>
            <a:r>
              <a:rPr lang="en-GB" dirty="0"/>
              <a:t>Dimensionless numbers in the universe, the laboratory, and numerical simulations</a:t>
            </a:r>
          </a:p>
        </p:txBody>
      </p:sp>
      <p:sp>
        <p:nvSpPr>
          <p:cNvPr id="3" name="Footer Placeholder 2">
            <a:extLst>
              <a:ext uri="{FF2B5EF4-FFF2-40B4-BE49-F238E27FC236}">
                <a16:creationId xmlns:a16="http://schemas.microsoft.com/office/drawing/2014/main" id="{BA35C5CD-5F11-4253-D6AA-67D74F1014DC}"/>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FA393DCB-1A56-5CAB-9D00-29628CF550AD}"/>
              </a:ext>
            </a:extLst>
          </p:cNvPr>
          <p:cNvSpPr>
            <a:spLocks noGrp="1"/>
          </p:cNvSpPr>
          <p:nvPr>
            <p:ph type="sldNum" sz="quarter" idx="12"/>
          </p:nvPr>
        </p:nvSpPr>
        <p:spPr/>
        <p:txBody>
          <a:bodyPr/>
          <a:lstStyle/>
          <a:p>
            <a:fld id="{1BA9ABE8-007A-42E6-BCD2-67A13D129B58}" type="slidenum">
              <a:rPr lang="en-GB" smtClean="0"/>
              <a:t>24</a:t>
            </a:fld>
            <a:endParaRPr lang="en-GB"/>
          </a:p>
        </p:txBody>
      </p:sp>
      <p:sp>
        <p:nvSpPr>
          <p:cNvPr id="5" name="Text Placeholder 4">
            <a:extLst>
              <a:ext uri="{FF2B5EF4-FFF2-40B4-BE49-F238E27FC236}">
                <a16:creationId xmlns:a16="http://schemas.microsoft.com/office/drawing/2014/main" id="{DD858F4E-6A34-0DA1-BFDF-A7E3C9ACA169}"/>
              </a:ext>
            </a:extLst>
          </p:cNvPr>
          <p:cNvSpPr>
            <a:spLocks noGrp="1"/>
          </p:cNvSpPr>
          <p:nvPr>
            <p:ph type="body" sz="quarter" idx="13"/>
          </p:nvPr>
        </p:nvSpPr>
        <p:spPr/>
        <p:txBody>
          <a:bodyPr/>
          <a:lstStyle/>
          <a:p>
            <a:r>
              <a:rPr lang="en-GB" i="0" dirty="0"/>
              <a:t>Theory: MHD scaling</a:t>
            </a:r>
          </a:p>
        </p:txBody>
      </p:sp>
      <p:pic>
        <p:nvPicPr>
          <p:cNvPr id="6" name="Picture 507">
            <a:extLst>
              <a:ext uri="{FF2B5EF4-FFF2-40B4-BE49-F238E27FC236}">
                <a16:creationId xmlns:a16="http://schemas.microsoft.com/office/drawing/2014/main" id="{D7B0552C-8EE6-F7AB-0DD8-F1533E9B5E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64" t="2249" r="9793" b="9925"/>
          <a:stretch/>
        </p:blipFill>
        <p:spPr bwMode="auto">
          <a:xfrm>
            <a:off x="3564650" y="1938257"/>
            <a:ext cx="5040000" cy="37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a:extLst>
              <a:ext uri="{FF2B5EF4-FFF2-40B4-BE49-F238E27FC236}">
                <a16:creationId xmlns:a16="http://schemas.microsoft.com/office/drawing/2014/main" id="{03095AD4-BA6B-81F0-26D3-9D55C0BDD2BA}"/>
              </a:ext>
            </a:extLst>
          </p:cNvPr>
          <p:cNvSpPr txBox="1">
            <a:spLocks noChangeArrowheads="1"/>
          </p:cNvSpPr>
          <p:nvPr/>
        </p:nvSpPr>
        <p:spPr bwMode="auto">
          <a:xfrm>
            <a:off x="293710" y="1519414"/>
            <a:ext cx="39604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a:solidFill>
                  <a:schemeClr val="tx1"/>
                </a:solidFill>
                <a:latin typeface="Arial" charset="0"/>
                <a:cs typeface="Arial" charset="0"/>
              </a:defRPr>
            </a:lvl1pPr>
            <a:lvl2pPr marL="800100" indent="-342900">
              <a:spcBef>
                <a:spcPct val="0"/>
              </a:spcBef>
              <a:defRPr>
                <a:solidFill>
                  <a:schemeClr val="tx1"/>
                </a:solidFill>
                <a:latin typeface="Arial" charset="0"/>
                <a:cs typeface="Arial" charset="0"/>
              </a:defRPr>
            </a:lvl2pPr>
            <a:lvl3pPr marL="1317625" indent="-342900">
              <a:spcBef>
                <a:spcPct val="0"/>
              </a:spcBef>
              <a:defRPr>
                <a:solidFill>
                  <a:schemeClr val="tx1"/>
                </a:solidFill>
                <a:latin typeface="Arial" charset="0"/>
                <a:cs typeface="Arial" charset="0"/>
              </a:defRPr>
            </a:lvl3pPr>
            <a:lvl4pPr marL="1839913" indent="-342900">
              <a:spcBef>
                <a:spcPct val="0"/>
              </a:spcBef>
              <a:defRPr>
                <a:solidFill>
                  <a:schemeClr val="tx1"/>
                </a:solidFill>
                <a:latin typeface="Arial" charset="0"/>
                <a:cs typeface="Arial" charset="0"/>
              </a:defRPr>
            </a:lvl4pPr>
            <a:lvl5pPr marL="2362200" indent="-342900">
              <a:spcBef>
                <a:spcPct val="0"/>
              </a:spcBef>
              <a:defRPr>
                <a:solidFill>
                  <a:schemeClr val="tx1"/>
                </a:solidFill>
                <a:latin typeface="Arial" charset="0"/>
                <a:cs typeface="Arial" charset="0"/>
              </a:defRPr>
            </a:lvl5pPr>
            <a:lvl6pPr marL="2819400" indent="-342900" fontAlgn="base">
              <a:spcBef>
                <a:spcPct val="0"/>
              </a:spcBef>
              <a:spcAft>
                <a:spcPct val="0"/>
              </a:spcAft>
              <a:defRPr>
                <a:solidFill>
                  <a:schemeClr val="tx1"/>
                </a:solidFill>
                <a:latin typeface="Arial" charset="0"/>
                <a:cs typeface="Arial" charset="0"/>
              </a:defRPr>
            </a:lvl6pPr>
            <a:lvl7pPr marL="3276600" indent="-342900" fontAlgn="base">
              <a:spcBef>
                <a:spcPct val="0"/>
              </a:spcBef>
              <a:spcAft>
                <a:spcPct val="0"/>
              </a:spcAft>
              <a:defRPr>
                <a:solidFill>
                  <a:schemeClr val="tx1"/>
                </a:solidFill>
                <a:latin typeface="Arial" charset="0"/>
                <a:cs typeface="Arial" charset="0"/>
              </a:defRPr>
            </a:lvl7pPr>
            <a:lvl8pPr marL="3733800" indent="-342900" fontAlgn="base">
              <a:spcBef>
                <a:spcPct val="0"/>
              </a:spcBef>
              <a:spcAft>
                <a:spcPct val="0"/>
              </a:spcAft>
              <a:defRPr>
                <a:solidFill>
                  <a:schemeClr val="tx1"/>
                </a:solidFill>
                <a:latin typeface="Arial" charset="0"/>
                <a:cs typeface="Arial" charset="0"/>
              </a:defRPr>
            </a:lvl8pPr>
            <a:lvl9pPr marL="4191000" indent="-3429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b="1" i="0" u="none" strike="noStrike" kern="1200" cap="none" spc="0" normalizeH="0" baseline="0" noProof="0" dirty="0">
                <a:ln>
                  <a:noFill/>
                </a:ln>
                <a:solidFill>
                  <a:srgbClr val="000000"/>
                </a:solidFill>
                <a:effectLst/>
                <a:uLnTx/>
                <a:uFillTx/>
                <a:latin typeface="Arial" charset="0"/>
                <a:ea typeface="+mn-ea"/>
                <a:cs typeface="Arial" charset="0"/>
              </a:rPr>
              <a:t>Ideal MHD:   Rm &gt;&gt; 1;   Re &gt;&gt; 1  </a:t>
            </a:r>
            <a:endParaRPr kumimoji="0" lang="en-US" altLang="en-US"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0" name="Oval 17">
            <a:extLst>
              <a:ext uri="{FF2B5EF4-FFF2-40B4-BE49-F238E27FC236}">
                <a16:creationId xmlns:a16="http://schemas.microsoft.com/office/drawing/2014/main" id="{9594C259-446F-BDF8-5643-4A0C77152093}"/>
              </a:ext>
            </a:extLst>
          </p:cNvPr>
          <p:cNvSpPr>
            <a:spLocks noChangeArrowheads="1"/>
          </p:cNvSpPr>
          <p:nvPr/>
        </p:nvSpPr>
        <p:spPr bwMode="auto">
          <a:xfrm>
            <a:off x="1857945" y="2550881"/>
            <a:ext cx="503238" cy="4318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11" name="Oval 18">
            <a:extLst>
              <a:ext uri="{FF2B5EF4-FFF2-40B4-BE49-F238E27FC236}">
                <a16:creationId xmlns:a16="http://schemas.microsoft.com/office/drawing/2014/main" id="{49140D20-AB9A-C56E-6663-FB345E5E3F4E}"/>
              </a:ext>
            </a:extLst>
          </p:cNvPr>
          <p:cNvSpPr>
            <a:spLocks noChangeArrowheads="1"/>
          </p:cNvSpPr>
          <p:nvPr/>
        </p:nvSpPr>
        <p:spPr bwMode="auto">
          <a:xfrm>
            <a:off x="1856669" y="4252884"/>
            <a:ext cx="503238" cy="4318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12" name="Oval 19">
            <a:extLst>
              <a:ext uri="{FF2B5EF4-FFF2-40B4-BE49-F238E27FC236}">
                <a16:creationId xmlns:a16="http://schemas.microsoft.com/office/drawing/2014/main" id="{33E831AE-B981-6A29-0E41-D3F548038B90}"/>
              </a:ext>
            </a:extLst>
          </p:cNvPr>
          <p:cNvSpPr>
            <a:spLocks noChangeArrowheads="1"/>
          </p:cNvSpPr>
          <p:nvPr/>
        </p:nvSpPr>
        <p:spPr bwMode="auto">
          <a:xfrm>
            <a:off x="2261528" y="3946591"/>
            <a:ext cx="358775" cy="358775"/>
          </a:xfrm>
          <a:prstGeom prst="ellipse">
            <a:avLst/>
          </a:prstGeom>
          <a:noFill/>
          <a:ln w="38100" algn="ctr">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800" b="1" i="0" u="none" strike="noStrike" kern="1200" cap="none" spc="0" normalizeH="0" baseline="-25000" noProof="0">
              <a:ln>
                <a:noFill/>
              </a:ln>
              <a:solidFill>
                <a:srgbClr val="000080"/>
              </a:solidFill>
              <a:effectLst/>
              <a:uLnTx/>
              <a:uFillTx/>
              <a:latin typeface="Arial" charset="0"/>
              <a:ea typeface="+mn-ea"/>
              <a:cs typeface="Arial" charset="0"/>
            </a:endParaRPr>
          </a:p>
        </p:txBody>
      </p:sp>
      <p:sp>
        <p:nvSpPr>
          <p:cNvPr id="14" name="TextBox 13">
            <a:extLst>
              <a:ext uri="{FF2B5EF4-FFF2-40B4-BE49-F238E27FC236}">
                <a16:creationId xmlns:a16="http://schemas.microsoft.com/office/drawing/2014/main" id="{8F7B4FBD-9205-1737-26D8-E361CAB88641}"/>
              </a:ext>
            </a:extLst>
          </p:cNvPr>
          <p:cNvSpPr txBox="1"/>
          <p:nvPr/>
        </p:nvSpPr>
        <p:spPr>
          <a:xfrm>
            <a:off x="6931588" y="4720618"/>
            <a:ext cx="1512168"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Arial" charset="0"/>
              </a:rPr>
              <a:t>(</a:t>
            </a:r>
            <a:r>
              <a:rPr kumimoji="0" lang="en-GB" sz="1200" b="0" i="1" u="none" strike="noStrike" kern="1200" cap="none" spc="0" normalizeH="0" baseline="0" noProof="0" dirty="0">
                <a:ln>
                  <a:noFill/>
                </a:ln>
                <a:solidFill>
                  <a:srgbClr val="000000"/>
                </a:solidFill>
                <a:effectLst/>
                <a:uLnTx/>
                <a:uFillTx/>
                <a:latin typeface="Arial" charset="0"/>
                <a:ea typeface="+mn-ea"/>
                <a:cs typeface="Arial" charset="0"/>
              </a:rPr>
              <a:t>A=12, Z=6, M</a:t>
            </a:r>
            <a:r>
              <a:rPr kumimoji="0" lang="en-GB" sz="1200" b="0" i="1" u="none" strike="noStrike" kern="1200" cap="none" spc="0" normalizeH="0" baseline="-25000" noProof="0" dirty="0">
                <a:ln>
                  <a:noFill/>
                </a:ln>
                <a:solidFill>
                  <a:srgbClr val="000000"/>
                </a:solidFill>
                <a:effectLst/>
                <a:uLnTx/>
                <a:uFillTx/>
                <a:latin typeface="Arial" charset="0"/>
                <a:ea typeface="+mn-ea"/>
                <a:cs typeface="Arial" charset="0"/>
              </a:rPr>
              <a:t>S</a:t>
            </a:r>
            <a:r>
              <a:rPr kumimoji="0" lang="en-GB" sz="1200" b="0" i="1" u="none" strike="noStrike" kern="1200" cap="none" spc="0" normalizeH="0" baseline="0" noProof="0" dirty="0">
                <a:ln>
                  <a:noFill/>
                </a:ln>
                <a:solidFill>
                  <a:srgbClr val="000000"/>
                </a:solidFill>
                <a:effectLst/>
                <a:uLnTx/>
                <a:uFillTx/>
                <a:latin typeface="Arial" charset="0"/>
                <a:ea typeface="+mn-ea"/>
                <a:cs typeface="Arial" charset="0"/>
              </a:rPr>
              <a:t>=3</a:t>
            </a:r>
            <a:r>
              <a:rPr kumimoji="0" lang="en-GB" sz="1200" b="0" i="0" u="none" strike="noStrike" kern="1200" cap="none" spc="0" normalizeH="0" baseline="0" noProof="0" dirty="0">
                <a:ln>
                  <a:noFill/>
                </a:ln>
                <a:solidFill>
                  <a:srgbClr val="000000"/>
                </a:solidFill>
                <a:effectLst/>
                <a:uLnTx/>
                <a:uFillTx/>
                <a:latin typeface="Arial" charset="0"/>
                <a:ea typeface="+mn-ea"/>
                <a:cs typeface="Arial" charset="0"/>
              </a:rPr>
              <a:t>)</a:t>
            </a:r>
          </a:p>
        </p:txBody>
      </p:sp>
      <p:graphicFrame>
        <p:nvGraphicFramePr>
          <p:cNvPr id="18" name="Table 17">
            <a:extLst>
              <a:ext uri="{FF2B5EF4-FFF2-40B4-BE49-F238E27FC236}">
                <a16:creationId xmlns:a16="http://schemas.microsoft.com/office/drawing/2014/main" id="{F590F0DC-A9F3-76E5-8351-AF08E9F07758}"/>
              </a:ext>
            </a:extLst>
          </p:cNvPr>
          <p:cNvGraphicFramePr>
            <a:graphicFrameLocks noGrp="1"/>
          </p:cNvGraphicFramePr>
          <p:nvPr>
            <p:extLst>
              <p:ext uri="{D42A27DB-BD31-4B8C-83A1-F6EECF244321}">
                <p14:modId xmlns:p14="http://schemas.microsoft.com/office/powerpoint/2010/main" val="3147398712"/>
              </p:ext>
            </p:extLst>
          </p:nvPr>
        </p:nvGraphicFramePr>
        <p:xfrm>
          <a:off x="8529602" y="3136319"/>
          <a:ext cx="2272970" cy="1369463"/>
        </p:xfrm>
        <a:graphic>
          <a:graphicData uri="http://schemas.openxmlformats.org/drawingml/2006/table">
            <a:tbl>
              <a:tblPr firstRow="1" bandRow="1">
                <a:tableStyleId>{21E4AEA4-8DFA-4A89-87EB-49C32662AFE0}</a:tableStyleId>
              </a:tblPr>
              <a:tblGrid>
                <a:gridCol w="686359">
                  <a:extLst>
                    <a:ext uri="{9D8B030D-6E8A-4147-A177-3AD203B41FA5}">
                      <a16:colId xmlns:a16="http://schemas.microsoft.com/office/drawing/2014/main" val="20000"/>
                    </a:ext>
                  </a:extLst>
                </a:gridCol>
                <a:gridCol w="877117">
                  <a:extLst>
                    <a:ext uri="{9D8B030D-6E8A-4147-A177-3AD203B41FA5}">
                      <a16:colId xmlns:a16="http://schemas.microsoft.com/office/drawing/2014/main" val="20001"/>
                    </a:ext>
                  </a:extLst>
                </a:gridCol>
                <a:gridCol w="709494">
                  <a:extLst>
                    <a:ext uri="{9D8B030D-6E8A-4147-A177-3AD203B41FA5}">
                      <a16:colId xmlns:a16="http://schemas.microsoft.com/office/drawing/2014/main" val="1655838427"/>
                    </a:ext>
                  </a:extLst>
                </a:gridCol>
              </a:tblGrid>
              <a:tr h="623799">
                <a:tc>
                  <a:txBody>
                    <a:bodyPr/>
                    <a:lstStyle/>
                    <a:p>
                      <a:endParaRPr lang="en-GB" sz="1400" dirty="0">
                        <a:solidFill>
                          <a:schemeClr val="tx1"/>
                        </a:solidFill>
                      </a:endParaRPr>
                    </a:p>
                  </a:txBody>
                  <a:tcPr>
                    <a:solidFill>
                      <a:srgbClr val="FFC000"/>
                    </a:solidFill>
                  </a:tcPr>
                </a:tc>
                <a:tc>
                  <a:txBody>
                    <a:bodyPr/>
                    <a:lstStyle/>
                    <a:p>
                      <a:r>
                        <a:rPr lang="en-GB" sz="1400" dirty="0">
                          <a:solidFill>
                            <a:schemeClr val="tx1"/>
                          </a:solidFill>
                        </a:rPr>
                        <a:t>Astro</a:t>
                      </a:r>
                    </a:p>
                  </a:txBody>
                  <a:tcPr>
                    <a:solidFill>
                      <a:srgbClr val="FFC000"/>
                    </a:solidFill>
                  </a:tcPr>
                </a:tc>
                <a:tc>
                  <a:txBody>
                    <a:bodyPr/>
                    <a:lstStyle/>
                    <a:p>
                      <a:r>
                        <a:rPr lang="en-GB" sz="1400" dirty="0">
                          <a:solidFill>
                            <a:schemeClr val="tx1"/>
                          </a:solidFill>
                        </a:rPr>
                        <a:t>Lab</a:t>
                      </a:r>
                    </a:p>
                  </a:txBody>
                  <a:tcPr>
                    <a:solidFill>
                      <a:srgbClr val="FFC000"/>
                    </a:solidFill>
                  </a:tcPr>
                </a:tc>
                <a:extLst>
                  <a:ext uri="{0D108BD9-81ED-4DB2-BD59-A6C34878D82A}">
                    <a16:rowId xmlns:a16="http://schemas.microsoft.com/office/drawing/2014/main" val="10000"/>
                  </a:ext>
                </a:extLst>
              </a:tr>
              <a:tr h="372832">
                <a:tc>
                  <a:txBody>
                    <a:bodyPr/>
                    <a:lstStyle/>
                    <a:p>
                      <a:r>
                        <a:rPr lang="en-GB" sz="1400" b="1" dirty="0">
                          <a:solidFill>
                            <a:schemeClr val="tx1"/>
                          </a:solidFill>
                        </a:rPr>
                        <a:t>Rm</a:t>
                      </a:r>
                      <a:endParaRPr lang="en-GB" sz="1400" b="1" baseline="-25000" dirty="0">
                        <a:solidFill>
                          <a:schemeClr val="tx1"/>
                        </a:solidFill>
                      </a:endParaRPr>
                    </a:p>
                  </a:txBody>
                  <a:tcPr/>
                </a:tc>
                <a:tc>
                  <a:txBody>
                    <a:bodyPr/>
                    <a:lstStyle/>
                    <a:p>
                      <a:r>
                        <a:rPr lang="en-GB" sz="1600" dirty="0">
                          <a:solidFill>
                            <a:schemeClr val="tx1"/>
                          </a:solidFill>
                        </a:rPr>
                        <a:t>&gt;10</a:t>
                      </a:r>
                      <a:r>
                        <a:rPr lang="en-GB" sz="1600" baseline="30000" dirty="0">
                          <a:solidFill>
                            <a:schemeClr val="tx1"/>
                          </a:solidFill>
                        </a:rPr>
                        <a:t>10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10</a:t>
                      </a:r>
                      <a:r>
                        <a:rPr lang="en-GB" sz="1600" baseline="30000" dirty="0">
                          <a:solidFill>
                            <a:schemeClr val="tx1"/>
                          </a:solidFill>
                        </a:rPr>
                        <a:t>3</a:t>
                      </a:r>
                    </a:p>
                  </a:txBody>
                  <a:tcPr/>
                </a:tc>
                <a:extLst>
                  <a:ext uri="{0D108BD9-81ED-4DB2-BD59-A6C34878D82A}">
                    <a16:rowId xmlns:a16="http://schemas.microsoft.com/office/drawing/2014/main" val="10001"/>
                  </a:ext>
                </a:extLst>
              </a:tr>
              <a:tr h="372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rPr>
                        <a:t>Re</a:t>
                      </a:r>
                      <a:endParaRPr lang="en-GB" sz="1400" b="1" baseline="-25000" dirty="0">
                        <a:solidFill>
                          <a:schemeClr val="tx1"/>
                        </a:solidFill>
                      </a:endParaRPr>
                    </a:p>
                  </a:txBody>
                  <a:tcPr/>
                </a:tc>
                <a:tc>
                  <a:txBody>
                    <a:bodyPr/>
                    <a:lstStyle/>
                    <a:p>
                      <a:r>
                        <a:rPr lang="en-GB" sz="1600" dirty="0">
                          <a:solidFill>
                            <a:schemeClr val="tx1"/>
                          </a:solidFill>
                        </a:rPr>
                        <a:t>&gt;10</a:t>
                      </a:r>
                      <a:r>
                        <a:rPr lang="en-GB" sz="1600" baseline="30000" dirty="0">
                          <a:solidFill>
                            <a:schemeClr val="tx1"/>
                          </a:solidFill>
                        </a:rPr>
                        <a:t>10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10</a:t>
                      </a:r>
                      <a:r>
                        <a:rPr lang="en-GB" sz="1600" baseline="30000" dirty="0">
                          <a:solidFill>
                            <a:schemeClr val="tx1"/>
                          </a:solidFill>
                        </a:rPr>
                        <a:t>5</a:t>
                      </a:r>
                    </a:p>
                  </a:txBody>
                  <a:tcPr/>
                </a:tc>
                <a:extLst>
                  <a:ext uri="{0D108BD9-81ED-4DB2-BD59-A6C34878D82A}">
                    <a16:rowId xmlns:a16="http://schemas.microsoft.com/office/drawing/2014/main" val="10002"/>
                  </a:ext>
                </a:extLst>
              </a:tr>
            </a:tbl>
          </a:graphicData>
        </a:graphic>
      </p:graphicFrame>
      <p:sp>
        <p:nvSpPr>
          <p:cNvPr id="19" name="Text Box 4">
            <a:extLst>
              <a:ext uri="{FF2B5EF4-FFF2-40B4-BE49-F238E27FC236}">
                <a16:creationId xmlns:a16="http://schemas.microsoft.com/office/drawing/2014/main" id="{1320EB79-3FC3-D197-CA53-8AFC6D3416F0}"/>
              </a:ext>
            </a:extLst>
          </p:cNvPr>
          <p:cNvSpPr txBox="1">
            <a:spLocks noChangeArrowheads="1"/>
          </p:cNvSpPr>
          <p:nvPr/>
        </p:nvSpPr>
        <p:spPr bwMode="auto">
          <a:xfrm>
            <a:off x="620211" y="2152114"/>
            <a:ext cx="19185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a:solidFill>
                  <a:schemeClr val="tx1"/>
                </a:solidFill>
                <a:latin typeface="Arial" charset="0"/>
                <a:cs typeface="Arial" charset="0"/>
              </a:defRPr>
            </a:lvl1pPr>
            <a:lvl2pPr marL="800100" indent="-342900">
              <a:spcBef>
                <a:spcPct val="0"/>
              </a:spcBef>
              <a:defRPr>
                <a:solidFill>
                  <a:schemeClr val="tx1"/>
                </a:solidFill>
                <a:latin typeface="Arial" charset="0"/>
                <a:cs typeface="Arial" charset="0"/>
              </a:defRPr>
            </a:lvl2pPr>
            <a:lvl3pPr marL="1317625" indent="-342900">
              <a:spcBef>
                <a:spcPct val="0"/>
              </a:spcBef>
              <a:defRPr>
                <a:solidFill>
                  <a:schemeClr val="tx1"/>
                </a:solidFill>
                <a:latin typeface="Arial" charset="0"/>
                <a:cs typeface="Arial" charset="0"/>
              </a:defRPr>
            </a:lvl3pPr>
            <a:lvl4pPr marL="1839913" indent="-342900">
              <a:spcBef>
                <a:spcPct val="0"/>
              </a:spcBef>
              <a:defRPr>
                <a:solidFill>
                  <a:schemeClr val="tx1"/>
                </a:solidFill>
                <a:latin typeface="Arial" charset="0"/>
                <a:cs typeface="Arial" charset="0"/>
              </a:defRPr>
            </a:lvl4pPr>
            <a:lvl5pPr marL="2362200" indent="-342900">
              <a:spcBef>
                <a:spcPct val="0"/>
              </a:spcBef>
              <a:defRPr>
                <a:solidFill>
                  <a:schemeClr val="tx1"/>
                </a:solidFill>
                <a:latin typeface="Arial" charset="0"/>
                <a:cs typeface="Arial" charset="0"/>
              </a:defRPr>
            </a:lvl5pPr>
            <a:lvl6pPr marL="2819400" indent="-342900" fontAlgn="base">
              <a:spcBef>
                <a:spcPct val="0"/>
              </a:spcBef>
              <a:spcAft>
                <a:spcPct val="0"/>
              </a:spcAft>
              <a:defRPr>
                <a:solidFill>
                  <a:schemeClr val="tx1"/>
                </a:solidFill>
                <a:latin typeface="Arial" charset="0"/>
                <a:cs typeface="Arial" charset="0"/>
              </a:defRPr>
            </a:lvl6pPr>
            <a:lvl7pPr marL="3276600" indent="-342900" fontAlgn="base">
              <a:spcBef>
                <a:spcPct val="0"/>
              </a:spcBef>
              <a:spcAft>
                <a:spcPct val="0"/>
              </a:spcAft>
              <a:defRPr>
                <a:solidFill>
                  <a:schemeClr val="tx1"/>
                </a:solidFill>
                <a:latin typeface="Arial" charset="0"/>
                <a:cs typeface="Arial" charset="0"/>
              </a:defRPr>
            </a:lvl7pPr>
            <a:lvl8pPr marL="3733800" indent="-342900" fontAlgn="base">
              <a:spcBef>
                <a:spcPct val="0"/>
              </a:spcBef>
              <a:spcAft>
                <a:spcPct val="0"/>
              </a:spcAft>
              <a:defRPr>
                <a:solidFill>
                  <a:schemeClr val="tx1"/>
                </a:solidFill>
                <a:latin typeface="Arial" charset="0"/>
                <a:cs typeface="Arial" charset="0"/>
              </a:defRPr>
            </a:lvl8pPr>
            <a:lvl9pPr marL="4191000" indent="-3429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charset="0"/>
                <a:ea typeface="+mn-ea"/>
                <a:cs typeface="Arial" charset="0"/>
              </a:rPr>
              <a:t>(frozen-in B-field)</a:t>
            </a:r>
            <a:endParaRPr kumimoji="0" lang="en-US" altLang="en-US"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0" name="Text Box 4">
            <a:extLst>
              <a:ext uri="{FF2B5EF4-FFF2-40B4-BE49-F238E27FC236}">
                <a16:creationId xmlns:a16="http://schemas.microsoft.com/office/drawing/2014/main" id="{3FD91BA7-8CCB-88E2-81A6-25FB5F4DC601}"/>
              </a:ext>
            </a:extLst>
          </p:cNvPr>
          <p:cNvSpPr txBox="1">
            <a:spLocks noChangeArrowheads="1"/>
          </p:cNvSpPr>
          <p:nvPr/>
        </p:nvSpPr>
        <p:spPr bwMode="auto">
          <a:xfrm>
            <a:off x="607360" y="3525185"/>
            <a:ext cx="278269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a:solidFill>
                  <a:schemeClr val="tx1"/>
                </a:solidFill>
                <a:latin typeface="Arial" charset="0"/>
                <a:cs typeface="Arial" charset="0"/>
              </a:defRPr>
            </a:lvl1pPr>
            <a:lvl2pPr marL="800100" indent="-342900">
              <a:spcBef>
                <a:spcPct val="0"/>
              </a:spcBef>
              <a:defRPr>
                <a:solidFill>
                  <a:schemeClr val="tx1"/>
                </a:solidFill>
                <a:latin typeface="Arial" charset="0"/>
                <a:cs typeface="Arial" charset="0"/>
              </a:defRPr>
            </a:lvl2pPr>
            <a:lvl3pPr marL="1317625" indent="-342900">
              <a:spcBef>
                <a:spcPct val="0"/>
              </a:spcBef>
              <a:defRPr>
                <a:solidFill>
                  <a:schemeClr val="tx1"/>
                </a:solidFill>
                <a:latin typeface="Arial" charset="0"/>
                <a:cs typeface="Arial" charset="0"/>
              </a:defRPr>
            </a:lvl3pPr>
            <a:lvl4pPr marL="1839913" indent="-342900">
              <a:spcBef>
                <a:spcPct val="0"/>
              </a:spcBef>
              <a:defRPr>
                <a:solidFill>
                  <a:schemeClr val="tx1"/>
                </a:solidFill>
                <a:latin typeface="Arial" charset="0"/>
                <a:cs typeface="Arial" charset="0"/>
              </a:defRPr>
            </a:lvl4pPr>
            <a:lvl5pPr marL="2362200" indent="-342900">
              <a:spcBef>
                <a:spcPct val="0"/>
              </a:spcBef>
              <a:defRPr>
                <a:solidFill>
                  <a:schemeClr val="tx1"/>
                </a:solidFill>
                <a:latin typeface="Arial" charset="0"/>
                <a:cs typeface="Arial" charset="0"/>
              </a:defRPr>
            </a:lvl5pPr>
            <a:lvl6pPr marL="2819400" indent="-342900" fontAlgn="base">
              <a:spcBef>
                <a:spcPct val="0"/>
              </a:spcBef>
              <a:spcAft>
                <a:spcPct val="0"/>
              </a:spcAft>
              <a:defRPr>
                <a:solidFill>
                  <a:schemeClr val="tx1"/>
                </a:solidFill>
                <a:latin typeface="Arial" charset="0"/>
                <a:cs typeface="Arial" charset="0"/>
              </a:defRPr>
            </a:lvl6pPr>
            <a:lvl7pPr marL="3276600" indent="-342900" fontAlgn="base">
              <a:spcBef>
                <a:spcPct val="0"/>
              </a:spcBef>
              <a:spcAft>
                <a:spcPct val="0"/>
              </a:spcAft>
              <a:defRPr>
                <a:solidFill>
                  <a:schemeClr val="tx1"/>
                </a:solidFill>
                <a:latin typeface="Arial" charset="0"/>
                <a:cs typeface="Arial" charset="0"/>
              </a:defRPr>
            </a:lvl7pPr>
            <a:lvl8pPr marL="3733800" indent="-342900" fontAlgn="base">
              <a:spcBef>
                <a:spcPct val="0"/>
              </a:spcBef>
              <a:spcAft>
                <a:spcPct val="0"/>
              </a:spcAft>
              <a:defRPr>
                <a:solidFill>
                  <a:schemeClr val="tx1"/>
                </a:solidFill>
                <a:latin typeface="Arial" charset="0"/>
                <a:cs typeface="Arial" charset="0"/>
              </a:defRPr>
            </a:lvl8pPr>
            <a:lvl9pPr marL="4191000" indent="-3429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400" b="1" i="0" u="none" strike="noStrike" kern="1200" cap="none" spc="0" normalizeH="0" baseline="0" noProof="0" dirty="0">
                <a:ln>
                  <a:noFill/>
                </a:ln>
                <a:solidFill>
                  <a:srgbClr val="000000"/>
                </a:solidFill>
                <a:effectLst/>
                <a:uLnTx/>
                <a:uFillTx/>
                <a:latin typeface="Arial" charset="0"/>
                <a:ea typeface="+mn-ea"/>
                <a:cs typeface="Arial" charset="0"/>
              </a:rPr>
              <a:t>(negligible viscosity)</a:t>
            </a:r>
            <a:endParaRPr kumimoji="0" lang="en-US" altLang="en-US"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cxnSp>
        <p:nvCxnSpPr>
          <p:cNvPr id="21" name="Straight Connector 20">
            <a:extLst>
              <a:ext uri="{FF2B5EF4-FFF2-40B4-BE49-F238E27FC236}">
                <a16:creationId xmlns:a16="http://schemas.microsoft.com/office/drawing/2014/main" id="{93B12CF0-D144-E9A3-0013-111B9EF86B85}"/>
              </a:ext>
            </a:extLst>
          </p:cNvPr>
          <p:cNvCxnSpPr>
            <a:cxnSpLocks noChangeAspect="1"/>
          </p:cNvCxnSpPr>
          <p:nvPr/>
        </p:nvCxnSpPr>
        <p:spPr bwMode="auto">
          <a:xfrm>
            <a:off x="4152842" y="2420943"/>
            <a:ext cx="3186380" cy="3033956"/>
          </a:xfrm>
          <a:prstGeom prst="lin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 Box 8">
            <a:extLst>
              <a:ext uri="{FF2B5EF4-FFF2-40B4-BE49-F238E27FC236}">
                <a16:creationId xmlns:a16="http://schemas.microsoft.com/office/drawing/2014/main" id="{635CD483-1AFD-906C-B85C-83EAA7A1BC6E}"/>
              </a:ext>
            </a:extLst>
          </p:cNvPr>
          <p:cNvSpPr txBox="1">
            <a:spLocks noChangeArrowheads="1"/>
          </p:cNvSpPr>
          <p:nvPr/>
        </p:nvSpPr>
        <p:spPr bwMode="auto">
          <a:xfrm>
            <a:off x="322520" y="4926709"/>
            <a:ext cx="3685954" cy="986424"/>
          </a:xfrm>
          <a:prstGeom prst="rect">
            <a:avLst/>
          </a:prstGeom>
          <a:noFill/>
          <a:ln w="38100" cmpd="dbl"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45000"/>
              </a:spcAft>
              <a:buClrTx/>
              <a:buSzTx/>
              <a:buFontTx/>
              <a:buNone/>
              <a:tabLst/>
              <a:defRPr/>
            </a:pPr>
            <a:r>
              <a:rPr kumimoji="0" lang="en-GB" b="1" i="0" u="none" strike="noStrike" kern="1200" cap="none" spc="0" normalizeH="0" baseline="0" noProof="0" dirty="0">
                <a:ln>
                  <a:noFill/>
                </a:ln>
                <a:solidFill>
                  <a:srgbClr val="FF0000"/>
                </a:solidFill>
                <a:effectLst/>
                <a:uLnTx/>
                <a:uFillTx/>
                <a:latin typeface="Arial" charset="0"/>
                <a:ea typeface="+mn-ea"/>
                <a:cs typeface="Arial" charset="0"/>
              </a:rPr>
              <a:t>Large </a:t>
            </a:r>
            <a:r>
              <a:rPr kumimoji="0" lang="en-GB" b="1" i="1" u="none" strike="noStrike" kern="1200" cap="none" spc="0" normalizeH="0" baseline="0" noProof="0" dirty="0" err="1">
                <a:ln>
                  <a:noFill/>
                </a:ln>
                <a:solidFill>
                  <a:srgbClr val="FF0000"/>
                </a:solidFill>
                <a:effectLst/>
                <a:uLnTx/>
                <a:uFillTx/>
                <a:latin typeface="Arial" charset="0"/>
                <a:ea typeface="+mn-ea"/>
                <a:cs typeface="Arial" charset="0"/>
              </a:rPr>
              <a:t>nT</a:t>
            </a:r>
            <a:r>
              <a:rPr kumimoji="0" lang="en-GB" b="1" i="0" u="none" strike="noStrike" kern="1200" cap="none" spc="0" normalizeH="0" baseline="0" noProof="0" dirty="0">
                <a:ln>
                  <a:noFill/>
                </a:ln>
                <a:solidFill>
                  <a:srgbClr val="FF0000"/>
                </a:solidFill>
                <a:effectLst/>
                <a:uLnTx/>
                <a:uFillTx/>
                <a:latin typeface="Arial" charset="0"/>
                <a:ea typeface="+mn-ea"/>
                <a:cs typeface="Arial" charset="0"/>
              </a:rPr>
              <a:t>  </a:t>
            </a:r>
            <a:r>
              <a:rPr kumimoji="0" lang="en-GB" b="1" i="0" u="none" strike="noStrike" kern="1200" cap="none" spc="0" normalizeH="0" baseline="0" noProof="0" dirty="0">
                <a:ln>
                  <a:noFill/>
                </a:ln>
                <a:solidFill>
                  <a:srgbClr val="FF0000"/>
                </a:solidFill>
                <a:effectLst/>
                <a:uLnTx/>
                <a:uFillTx/>
                <a:latin typeface="Arial" charset="0"/>
                <a:ea typeface="+mn-ea"/>
                <a:cs typeface="Arial" charset="0"/>
                <a:sym typeface="Wingdings" panose="05000000000000000000" pitchFamily="2" charset="2"/>
              </a:rPr>
              <a:t></a:t>
            </a:r>
            <a:r>
              <a:rPr kumimoji="0" lang="en-GB" b="1" i="0" u="none" strike="noStrike" kern="1200" cap="none" spc="0" normalizeH="0" baseline="0" noProof="0" dirty="0">
                <a:ln>
                  <a:noFill/>
                </a:ln>
                <a:solidFill>
                  <a:srgbClr val="FF0000"/>
                </a:solidFill>
                <a:effectLst/>
                <a:uLnTx/>
                <a:uFillTx/>
                <a:latin typeface="Arial" charset="0"/>
                <a:ea typeface="+mn-ea"/>
                <a:cs typeface="Arial" charset="0"/>
              </a:rPr>
              <a:t> HEDP</a:t>
            </a:r>
          </a:p>
          <a:p>
            <a:pPr marL="0" marR="0" lvl="0" indent="0" algn="l" defTabSz="914400" rtl="0" eaLnBrk="1" fontAlgn="base" latinLnBrk="0" hangingPunct="1">
              <a:lnSpc>
                <a:spcPct val="100000"/>
              </a:lnSpc>
              <a:spcBef>
                <a:spcPct val="0"/>
              </a:spcBef>
              <a:spcAft>
                <a:spcPct val="45000"/>
              </a:spcAft>
              <a:buClrTx/>
              <a:buSzTx/>
              <a:buFontTx/>
              <a:buNone/>
              <a:tabLst/>
              <a:defRPr/>
            </a:pPr>
            <a:r>
              <a:rPr lang="en-GB" sz="1600" dirty="0">
                <a:latin typeface="Arial" charset="0"/>
                <a:cs typeface="Arial" charset="0"/>
              </a:rPr>
              <a:t>(there are non-HEDP lab astro experiments, but they are large!)</a:t>
            </a:r>
            <a:endParaRPr kumimoji="0" lang="en-US" sz="1600" i="0" u="none" strike="noStrike" kern="1200" cap="none" spc="0" normalizeH="0" baseline="0" noProof="0" dirty="0">
              <a:ln>
                <a:noFill/>
              </a:ln>
              <a:effectLst/>
              <a:uLnTx/>
              <a:uFillTx/>
              <a:latin typeface="Arial" charset="0"/>
              <a:cs typeface="Arial" charset="0"/>
            </a:endParaRPr>
          </a:p>
        </p:txBody>
      </p:sp>
      <p:graphicFrame>
        <p:nvGraphicFramePr>
          <p:cNvPr id="8" name="Table 7">
            <a:extLst>
              <a:ext uri="{FF2B5EF4-FFF2-40B4-BE49-F238E27FC236}">
                <a16:creationId xmlns:a16="http://schemas.microsoft.com/office/drawing/2014/main" id="{7CD420CA-D02B-4122-BCEF-CD37B54F94E6}"/>
              </a:ext>
            </a:extLst>
          </p:cNvPr>
          <p:cNvGraphicFramePr>
            <a:graphicFrameLocks noGrp="1"/>
          </p:cNvGraphicFramePr>
          <p:nvPr>
            <p:extLst>
              <p:ext uri="{D42A27DB-BD31-4B8C-83A1-F6EECF244321}">
                <p14:modId xmlns:p14="http://schemas.microsoft.com/office/powerpoint/2010/main" val="2487480545"/>
              </p:ext>
            </p:extLst>
          </p:nvPr>
        </p:nvGraphicFramePr>
        <p:xfrm>
          <a:off x="10802572" y="3136318"/>
          <a:ext cx="1302025" cy="1369463"/>
        </p:xfrm>
        <a:graphic>
          <a:graphicData uri="http://schemas.openxmlformats.org/drawingml/2006/table">
            <a:tbl>
              <a:tblPr firstRow="1" bandRow="1">
                <a:tableStyleId>{21E4AEA4-8DFA-4A89-87EB-49C32662AFE0}</a:tableStyleId>
              </a:tblPr>
              <a:tblGrid>
                <a:gridCol w="1302025">
                  <a:extLst>
                    <a:ext uri="{9D8B030D-6E8A-4147-A177-3AD203B41FA5}">
                      <a16:colId xmlns:a16="http://schemas.microsoft.com/office/drawing/2014/main" val="20002"/>
                    </a:ext>
                  </a:extLst>
                </a:gridCol>
              </a:tblGrid>
              <a:tr h="623799">
                <a:tc>
                  <a:txBody>
                    <a:bodyPr/>
                    <a:lstStyle/>
                    <a:p>
                      <a:r>
                        <a:rPr lang="en-GB" sz="1400" dirty="0">
                          <a:solidFill>
                            <a:schemeClr val="tx1"/>
                          </a:solidFill>
                        </a:rPr>
                        <a:t>Simulations</a:t>
                      </a:r>
                    </a:p>
                  </a:txBody>
                  <a:tcPr>
                    <a:solidFill>
                      <a:srgbClr val="FFC000"/>
                    </a:solidFill>
                  </a:tcPr>
                </a:tc>
                <a:extLst>
                  <a:ext uri="{0D108BD9-81ED-4DB2-BD59-A6C34878D82A}">
                    <a16:rowId xmlns:a16="http://schemas.microsoft.com/office/drawing/2014/main" val="10000"/>
                  </a:ext>
                </a:extLst>
              </a:tr>
              <a:tr h="372832">
                <a:tc>
                  <a:txBody>
                    <a:bodyPr/>
                    <a:lstStyle/>
                    <a:p>
                      <a:r>
                        <a:rPr lang="en-GB" sz="1600" dirty="0">
                          <a:solidFill>
                            <a:schemeClr val="tx1"/>
                          </a:solidFill>
                        </a:rPr>
                        <a:t>10-10</a:t>
                      </a:r>
                      <a:r>
                        <a:rPr lang="en-GB" sz="1600" baseline="30000" dirty="0">
                          <a:solidFill>
                            <a:schemeClr val="tx1"/>
                          </a:solidFill>
                        </a:rPr>
                        <a:t>3</a:t>
                      </a:r>
                    </a:p>
                  </a:txBody>
                  <a:tcPr/>
                </a:tc>
                <a:extLst>
                  <a:ext uri="{0D108BD9-81ED-4DB2-BD59-A6C34878D82A}">
                    <a16:rowId xmlns:a16="http://schemas.microsoft.com/office/drawing/2014/main" val="10001"/>
                  </a:ext>
                </a:extLst>
              </a:tr>
              <a:tr h="372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10-10</a:t>
                      </a:r>
                      <a:r>
                        <a:rPr lang="en-GB" sz="1600" baseline="30000" dirty="0">
                          <a:solidFill>
                            <a:schemeClr val="tx1"/>
                          </a:solidFill>
                        </a:rPr>
                        <a:t>4</a:t>
                      </a:r>
                    </a:p>
                  </a:txBody>
                  <a:tcPr/>
                </a:tc>
                <a:extLst>
                  <a:ext uri="{0D108BD9-81ED-4DB2-BD59-A6C34878D82A}">
                    <a16:rowId xmlns:a16="http://schemas.microsoft.com/office/drawing/2014/main" val="10002"/>
                  </a:ext>
                </a:extLst>
              </a:tr>
            </a:tbl>
          </a:graphicData>
        </a:graphic>
      </p:graphicFrame>
      <p:cxnSp>
        <p:nvCxnSpPr>
          <p:cNvPr id="9" name="Straight Connector 8">
            <a:extLst>
              <a:ext uri="{FF2B5EF4-FFF2-40B4-BE49-F238E27FC236}">
                <a16:creationId xmlns:a16="http://schemas.microsoft.com/office/drawing/2014/main" id="{F013F457-4E19-2878-FA00-3DB3439B40F5}"/>
              </a:ext>
            </a:extLst>
          </p:cNvPr>
          <p:cNvCxnSpPr>
            <a:cxnSpLocks/>
          </p:cNvCxnSpPr>
          <p:nvPr/>
        </p:nvCxnSpPr>
        <p:spPr>
          <a:xfrm>
            <a:off x="0" y="6375858"/>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3F71731-961C-B6AE-8856-9FE551E8DFA6}"/>
              </a:ext>
            </a:extLst>
          </p:cNvPr>
          <p:cNvSpPr txBox="1"/>
          <p:nvPr/>
        </p:nvSpPr>
        <p:spPr>
          <a:xfrm>
            <a:off x="147782" y="6394242"/>
            <a:ext cx="5562354" cy="276999"/>
          </a:xfrm>
          <a:prstGeom prst="rect">
            <a:avLst/>
          </a:prstGeom>
          <a:noFill/>
        </p:spPr>
        <p:txBody>
          <a:bodyPr wrap="square" rtlCol="0">
            <a:spAutoFit/>
          </a:bodyPr>
          <a:lstStyle/>
          <a:p>
            <a:r>
              <a:rPr lang="en-US" sz="1200" dirty="0"/>
              <a:t>Ryutov et al., </a:t>
            </a:r>
            <a:r>
              <a:rPr lang="en-US" sz="1200" dirty="0" err="1"/>
              <a:t>Astrophys</a:t>
            </a:r>
            <a:r>
              <a:rPr lang="en-US" sz="1200" dirty="0"/>
              <a:t>. J. (1999); Cross et al., </a:t>
            </a:r>
            <a:r>
              <a:rPr lang="en-US" sz="1200" dirty="0" err="1"/>
              <a:t>Astrophys</a:t>
            </a:r>
            <a:r>
              <a:rPr lang="en-US" sz="1200" dirty="0"/>
              <a:t>. J. (2016)</a:t>
            </a:r>
          </a:p>
        </p:txBody>
      </p:sp>
    </p:spTree>
    <p:extLst>
      <p:ext uri="{BB962C8B-B14F-4D97-AF65-F5344CB8AC3E}">
        <p14:creationId xmlns:p14="http://schemas.microsoft.com/office/powerpoint/2010/main" val="220979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FDA6D-39C2-15AA-6E11-7AEB75B1F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C8010-A832-BC80-B990-FF0878C251BE}"/>
              </a:ext>
            </a:extLst>
          </p:cNvPr>
          <p:cNvSpPr>
            <a:spLocks noGrp="1"/>
          </p:cNvSpPr>
          <p:nvPr>
            <p:ph type="title"/>
          </p:nvPr>
        </p:nvSpPr>
        <p:spPr/>
        <p:txBody>
          <a:bodyPr>
            <a:normAutofit/>
          </a:bodyPr>
          <a:lstStyle/>
          <a:p>
            <a:r>
              <a:rPr lang="en-GB" dirty="0"/>
              <a:t>Dimensionless parameters as ratios of length- and time-scales</a:t>
            </a:r>
          </a:p>
        </p:txBody>
      </p:sp>
      <p:sp>
        <p:nvSpPr>
          <p:cNvPr id="3" name="Footer Placeholder 2">
            <a:extLst>
              <a:ext uri="{FF2B5EF4-FFF2-40B4-BE49-F238E27FC236}">
                <a16:creationId xmlns:a16="http://schemas.microsoft.com/office/drawing/2014/main" id="{8880A18D-C7F9-C97D-81BF-E427BD60D158}"/>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6D7477E4-EADB-F644-6F91-7E7D4025B161}"/>
              </a:ext>
            </a:extLst>
          </p:cNvPr>
          <p:cNvSpPr>
            <a:spLocks noGrp="1"/>
          </p:cNvSpPr>
          <p:nvPr>
            <p:ph type="sldNum" sz="quarter" idx="12"/>
          </p:nvPr>
        </p:nvSpPr>
        <p:spPr/>
        <p:txBody>
          <a:bodyPr/>
          <a:lstStyle/>
          <a:p>
            <a:fld id="{1BA9ABE8-007A-42E6-BCD2-67A13D129B58}" type="slidenum">
              <a:rPr lang="en-GB" smtClean="0"/>
              <a:t>25</a:t>
            </a:fld>
            <a:endParaRPr lang="en-GB"/>
          </a:p>
        </p:txBody>
      </p:sp>
      <p:sp>
        <p:nvSpPr>
          <p:cNvPr id="5" name="Text Placeholder 4">
            <a:extLst>
              <a:ext uri="{FF2B5EF4-FFF2-40B4-BE49-F238E27FC236}">
                <a16:creationId xmlns:a16="http://schemas.microsoft.com/office/drawing/2014/main" id="{534EB887-BEB9-63E1-3C9F-579E639001F6}"/>
              </a:ext>
            </a:extLst>
          </p:cNvPr>
          <p:cNvSpPr>
            <a:spLocks noGrp="1"/>
          </p:cNvSpPr>
          <p:nvPr>
            <p:ph type="body" sz="quarter" idx="13"/>
          </p:nvPr>
        </p:nvSpPr>
        <p:spPr/>
        <p:txBody>
          <a:bodyPr/>
          <a:lstStyle/>
          <a:p>
            <a:r>
              <a:rPr lang="en-GB" i="0" dirty="0"/>
              <a:t>Theory: MHD scaling</a:t>
            </a:r>
          </a:p>
        </p:txBody>
      </p:sp>
      <p:sp>
        <p:nvSpPr>
          <p:cNvPr id="6" name="TextBox 5">
            <a:extLst>
              <a:ext uri="{FF2B5EF4-FFF2-40B4-BE49-F238E27FC236}">
                <a16:creationId xmlns:a16="http://schemas.microsoft.com/office/drawing/2014/main" id="{5BDE2951-1639-4886-E147-9864123E1B58}"/>
              </a:ext>
            </a:extLst>
          </p:cNvPr>
          <p:cNvSpPr txBox="1"/>
          <p:nvPr/>
        </p:nvSpPr>
        <p:spPr>
          <a:xfrm>
            <a:off x="244549" y="1318436"/>
            <a:ext cx="11461898" cy="646331"/>
          </a:xfrm>
          <a:prstGeom prst="rect">
            <a:avLst/>
          </a:prstGeom>
          <a:noFill/>
        </p:spPr>
        <p:txBody>
          <a:bodyPr wrap="square" rtlCol="0">
            <a:spAutoFit/>
          </a:bodyPr>
          <a:lstStyle/>
          <a:p>
            <a:pPr marL="285750" indent="-285750">
              <a:buFont typeface="Arial" panose="020B0604020202020204" pitchFamily="34" charset="0"/>
              <a:buChar char="•"/>
            </a:pPr>
            <a:r>
              <a:rPr lang="en-US" dirty="0"/>
              <a:t>A modern approach is to calculate </a:t>
            </a:r>
            <a:r>
              <a:rPr lang="en-US" b="1" dirty="0">
                <a:solidFill>
                  <a:srgbClr val="0000FF"/>
                </a:solidFill>
              </a:rPr>
              <a:t>dissipation time- and length-scales</a:t>
            </a:r>
          </a:p>
          <a:p>
            <a:pPr marL="285750" indent="-285750">
              <a:buFont typeface="Arial" panose="020B0604020202020204" pitchFamily="34" charset="0"/>
              <a:buChar char="•"/>
            </a:pPr>
            <a:r>
              <a:rPr lang="en-US" u="sng" dirty="0">
                <a:solidFill>
                  <a:srgbClr val="0000FF"/>
                </a:solidFill>
              </a:rPr>
              <a:t>They are measurable in experiments </a:t>
            </a:r>
            <a:r>
              <a:rPr lang="en-US" dirty="0"/>
              <a:t>(unlike dimensionless parameters), so they are practical/useful</a:t>
            </a:r>
          </a:p>
        </p:txBody>
      </p:sp>
      <p:sp>
        <p:nvSpPr>
          <p:cNvPr id="7" name="TextBox 6">
            <a:extLst>
              <a:ext uri="{FF2B5EF4-FFF2-40B4-BE49-F238E27FC236}">
                <a16:creationId xmlns:a16="http://schemas.microsoft.com/office/drawing/2014/main" id="{1434A3E1-EC8B-A3A8-62A9-5A2BEAC236B6}"/>
              </a:ext>
            </a:extLst>
          </p:cNvPr>
          <p:cNvSpPr txBox="1"/>
          <p:nvPr/>
        </p:nvSpPr>
        <p:spPr>
          <a:xfrm>
            <a:off x="446568" y="2456667"/>
            <a:ext cx="3339376" cy="369332"/>
          </a:xfrm>
          <a:prstGeom prst="rect">
            <a:avLst/>
          </a:prstGeom>
          <a:noFill/>
        </p:spPr>
        <p:txBody>
          <a:bodyPr wrap="none" rtlCol="0">
            <a:spAutoFit/>
          </a:bodyPr>
          <a:lstStyle/>
          <a:p>
            <a:r>
              <a:rPr lang="en-US" i="1" dirty="0"/>
              <a:t>Ex: </a:t>
            </a:r>
            <a:r>
              <a:rPr lang="en-US" dirty="0"/>
              <a:t>take the Reynolds number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4AAA87C-F7C4-E073-A3D1-E7C1E57C8F77}"/>
                  </a:ext>
                </a:extLst>
              </p:cNvPr>
              <p:cNvSpPr txBox="1"/>
              <p:nvPr/>
            </p:nvSpPr>
            <p:spPr>
              <a:xfrm>
                <a:off x="3785188" y="2283527"/>
                <a:ext cx="3615477" cy="7396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𝑅𝑒</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𝐿</m:t>
                          </m:r>
                        </m:num>
                        <m:den>
                          <m:r>
                            <a:rPr lang="en-US" sz="2000" b="0" i="1" smtClean="0">
                              <a:latin typeface="Cambria Math" panose="02040503050406030204" pitchFamily="18" charset="0"/>
                            </a:rPr>
                            <m:t>𝜈</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f>
                            <m:fPr>
                              <m:type m:val="lin"/>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num>
                            <m:den>
                              <m:r>
                                <a:rPr lang="en-US" sz="2000" b="0" i="1" smtClean="0">
                                  <a:latin typeface="Cambria Math" panose="02040503050406030204" pitchFamily="18" charset="0"/>
                                </a:rPr>
                                <m:t>𝐿</m:t>
                              </m:r>
                            </m:den>
                          </m:f>
                        </m:num>
                        <m:den>
                          <m:f>
                            <m:fPr>
                              <m:type m:val="lin"/>
                              <m:ctrlPr>
                                <a:rPr lang="en-US" sz="2000" b="0" i="1" smtClean="0">
                                  <a:latin typeface="Cambria Math" panose="02040503050406030204" pitchFamily="18" charset="0"/>
                                </a:rPr>
                              </m:ctrlPr>
                            </m:fPr>
                            <m:num>
                              <m:r>
                                <a:rPr lang="en-US" sz="2000" b="0" i="1" smtClean="0">
                                  <a:latin typeface="Cambria Math" panose="02040503050406030204" pitchFamily="18" charset="0"/>
                                </a:rPr>
                                <m:t>𝜈</m:t>
                              </m:r>
                            </m:num>
                            <m:den>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𝐿</m:t>
                                  </m:r>
                                </m:e>
                                <m:sup>
                                  <m:r>
                                    <a:rPr lang="en-US" sz="2000" b="0" i="1" smtClean="0">
                                      <a:latin typeface="Cambria Math" panose="02040503050406030204" pitchFamily="18" charset="0"/>
                                    </a:rPr>
                                    <m:t>2</m:t>
                                  </m:r>
                                </m:sup>
                              </m:sSup>
                            </m:den>
                          </m:f>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f>
                            <m:fPr>
                              <m:type m:val="lin"/>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0</m:t>
                                  </m:r>
                                </m:sub>
                              </m:sSub>
                            </m:den>
                          </m:f>
                        </m:num>
                        <m:den>
                          <m:f>
                            <m:fPr>
                              <m:type m:val="lin"/>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𝜈</m:t>
                                  </m:r>
                                </m:sub>
                              </m:sSub>
                            </m:den>
                          </m:f>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𝜈</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0</m:t>
                              </m:r>
                            </m:sub>
                          </m:sSub>
                        </m:den>
                      </m:f>
                    </m:oMath>
                  </m:oMathPara>
                </a14:m>
                <a:endParaRPr lang="en-US" sz="2000" dirty="0"/>
              </a:p>
            </p:txBody>
          </p:sp>
        </mc:Choice>
        <mc:Fallback xmlns="">
          <p:sp>
            <p:nvSpPr>
              <p:cNvPr id="8" name="TextBox 7">
                <a:extLst>
                  <a:ext uri="{FF2B5EF4-FFF2-40B4-BE49-F238E27FC236}">
                    <a16:creationId xmlns:a16="http://schemas.microsoft.com/office/drawing/2014/main" id="{F4AAA87C-F7C4-E073-A3D1-E7C1E57C8F77}"/>
                  </a:ext>
                </a:extLst>
              </p:cNvPr>
              <p:cNvSpPr txBox="1">
                <a:spLocks noRot="1" noChangeAspect="1" noMove="1" noResize="1" noEditPoints="1" noAdjustHandles="1" noChangeArrowheads="1" noChangeShapeType="1" noTextEdit="1"/>
              </p:cNvSpPr>
              <p:nvPr/>
            </p:nvSpPr>
            <p:spPr>
              <a:xfrm>
                <a:off x="3785188" y="2283527"/>
                <a:ext cx="3615477" cy="73962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DD08DDB-80AB-74AA-887D-EAAA7D51E6B9}"/>
                  </a:ext>
                </a:extLst>
              </p:cNvPr>
              <p:cNvSpPr txBox="1"/>
              <p:nvPr/>
            </p:nvSpPr>
            <p:spPr>
              <a:xfrm>
                <a:off x="8647813" y="2424768"/>
                <a:ext cx="2484474" cy="481299"/>
              </a:xfrm>
              <a:prstGeom prst="rect">
                <a:avLst/>
              </a:prstGeom>
              <a:solidFill>
                <a:schemeClr val="bg1"/>
              </a:solidFill>
              <a:effectLst>
                <a:outerShdw blurRad="50800" dist="38100" dir="2700000" algn="tl" rotWithShape="0">
                  <a:prstClr val="black">
                    <a:alpha val="40000"/>
                  </a:prstClr>
                </a:outerShdw>
              </a:effectLst>
            </p:spPr>
            <p:txBody>
              <a:bodyPr wrap="none" rtlCol="0" anchor="ctr">
                <a:no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𝑅𝑒</m:t>
                      </m:r>
                      <m:r>
                        <a:rPr lang="en-US" sz="2000" b="0" i="1" smtClean="0">
                          <a:latin typeface="Cambria Math" panose="02040503050406030204" pitchFamily="18" charset="0"/>
                        </a:rPr>
                        <m:t>≫1</m:t>
                      </m:r>
                      <m:r>
                        <a:rPr lang="en-US" sz="2000" b="0" i="1" smtClean="0">
                          <a:latin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𝜏</m:t>
                          </m:r>
                        </m:e>
                        <m:sub>
                          <m:r>
                            <a:rPr lang="en-US" sz="2000" b="0" i="1" smtClean="0">
                              <a:latin typeface="Cambria Math" panose="02040503050406030204" pitchFamily="18" charset="0"/>
                              <a:ea typeface="Cambria Math" panose="02040503050406030204" pitchFamily="18" charset="0"/>
                            </a:rPr>
                            <m:t>𝜈</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𝑡</m:t>
                          </m:r>
                        </m:e>
                        <m:sub>
                          <m:r>
                            <a:rPr lang="en-US" sz="2000" b="0" i="1" smtClean="0">
                              <a:latin typeface="Cambria Math" panose="02040503050406030204" pitchFamily="18" charset="0"/>
                              <a:ea typeface="Cambria Math" panose="02040503050406030204" pitchFamily="18" charset="0"/>
                            </a:rPr>
                            <m:t>0</m:t>
                          </m:r>
                        </m:sub>
                      </m:sSub>
                    </m:oMath>
                  </m:oMathPara>
                </a14:m>
                <a:endParaRPr lang="en-US" sz="2000" dirty="0"/>
              </a:p>
            </p:txBody>
          </p:sp>
        </mc:Choice>
        <mc:Fallback xmlns="">
          <p:sp>
            <p:nvSpPr>
              <p:cNvPr id="9" name="TextBox 8">
                <a:extLst>
                  <a:ext uri="{FF2B5EF4-FFF2-40B4-BE49-F238E27FC236}">
                    <a16:creationId xmlns:a16="http://schemas.microsoft.com/office/drawing/2014/main" id="{5DD08DDB-80AB-74AA-887D-EAAA7D51E6B9}"/>
                  </a:ext>
                </a:extLst>
              </p:cNvPr>
              <p:cNvSpPr txBox="1">
                <a:spLocks noRot="1" noChangeAspect="1" noMove="1" noResize="1" noEditPoints="1" noAdjustHandles="1" noChangeArrowheads="1" noChangeShapeType="1" noTextEdit="1"/>
              </p:cNvSpPr>
              <p:nvPr/>
            </p:nvSpPr>
            <p:spPr>
              <a:xfrm>
                <a:off x="8647813" y="2424768"/>
                <a:ext cx="2484474" cy="481299"/>
              </a:xfrm>
              <a:prstGeom prst="rect">
                <a:avLst/>
              </a:prstGeom>
              <a:blipFill>
                <a:blip r:embed="rId3"/>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0" name="TextBox 9">
            <a:extLst>
              <a:ext uri="{FF2B5EF4-FFF2-40B4-BE49-F238E27FC236}">
                <a16:creationId xmlns:a16="http://schemas.microsoft.com/office/drawing/2014/main" id="{D0EDBE33-A3C0-E758-54F6-7A3446ED1C9E}"/>
              </a:ext>
            </a:extLst>
          </p:cNvPr>
          <p:cNvSpPr txBox="1"/>
          <p:nvPr/>
        </p:nvSpPr>
        <p:spPr>
          <a:xfrm>
            <a:off x="1081566" y="3256984"/>
            <a:ext cx="10050722" cy="646331"/>
          </a:xfrm>
          <a:prstGeom prst="rect">
            <a:avLst/>
          </a:prstGeom>
          <a:noFill/>
        </p:spPr>
        <p:txBody>
          <a:bodyPr wrap="square" rtlCol="0">
            <a:spAutoFit/>
          </a:bodyPr>
          <a:lstStyle/>
          <a:p>
            <a:r>
              <a:rPr lang="en-US" i="1" dirty="0"/>
              <a:t>Conclusion:</a:t>
            </a:r>
            <a:r>
              <a:rPr lang="en-US" dirty="0"/>
              <a:t> When Re is large compared to unity, time for viscous damping is much greater than hydrodynamic time. </a:t>
            </a:r>
            <a:r>
              <a:rPr lang="en-US" dirty="0">
                <a:solidFill>
                  <a:srgbClr val="FF0000"/>
                </a:solidFill>
              </a:rPr>
              <a:t>Viscosity is </a:t>
            </a:r>
            <a:r>
              <a:rPr lang="en-US" i="1" dirty="0">
                <a:solidFill>
                  <a:srgbClr val="FF0000"/>
                </a:solidFill>
              </a:rPr>
              <a:t>inefficient </a:t>
            </a:r>
            <a:r>
              <a:rPr lang="en-US" dirty="0">
                <a:solidFill>
                  <a:srgbClr val="FF0000"/>
                </a:solidFill>
              </a:rPr>
              <a:t>at dissipating </a:t>
            </a:r>
            <a:r>
              <a:rPr lang="en-US" i="1" dirty="0">
                <a:solidFill>
                  <a:srgbClr val="FF0000"/>
                </a:solidFill>
              </a:rPr>
              <a:t>large-scale</a:t>
            </a:r>
            <a:r>
              <a:rPr lang="en-US" dirty="0">
                <a:solidFill>
                  <a:srgbClr val="FF0000"/>
                </a:solidFill>
              </a:rPr>
              <a:t> momentum</a:t>
            </a:r>
            <a:r>
              <a:rPr lang="en-US" dirty="0"/>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789BE59-9583-9310-9E3B-39A8C8A1E2F1}"/>
                  </a:ext>
                </a:extLst>
              </p:cNvPr>
              <p:cNvSpPr txBox="1"/>
              <p:nvPr/>
            </p:nvSpPr>
            <p:spPr>
              <a:xfrm>
                <a:off x="5787412" y="6012985"/>
                <a:ext cx="6282489" cy="338554"/>
              </a:xfrm>
              <a:prstGeom prst="rect">
                <a:avLst/>
              </a:prstGeom>
              <a:noFill/>
            </p:spPr>
            <p:txBody>
              <a:bodyPr wrap="none" rtlCol="0">
                <a:spAutoFit/>
              </a:bodyPr>
              <a:lstStyle/>
              <a:p>
                <a:pPr algn="r"/>
                <a:r>
                  <a:rPr lang="en-US" sz="1600" u="sng" dirty="0"/>
                  <a:t>Homework:</a:t>
                </a:r>
                <a:r>
                  <a:rPr lang="en-US" sz="1600" dirty="0"/>
                  <a:t> what are the equivalent interpretations for </a:t>
                </a:r>
                <a14:m>
                  <m:oMath xmlns:m="http://schemas.openxmlformats.org/officeDocument/2006/math">
                    <m:r>
                      <a:rPr lang="en-US" sz="1600" b="0" i="1" smtClean="0">
                        <a:latin typeface="Cambria Math" panose="02040503050406030204" pitchFamily="18" charset="0"/>
                      </a:rPr>
                      <m:t>𝑅𝑚</m:t>
                    </m:r>
                  </m:oMath>
                </a14:m>
                <a:r>
                  <a:rPr lang="en-US" sz="1600" dirty="0"/>
                  <a:t> and </a:t>
                </a:r>
                <a14:m>
                  <m:oMath xmlns:m="http://schemas.openxmlformats.org/officeDocument/2006/math">
                    <m:r>
                      <a:rPr lang="en-US" sz="1600" b="0" i="1" smtClean="0">
                        <a:latin typeface="Cambria Math" panose="02040503050406030204" pitchFamily="18" charset="0"/>
                      </a:rPr>
                      <m:t>𝑃𝑒</m:t>
                    </m:r>
                  </m:oMath>
                </a14:m>
                <a:r>
                  <a:rPr lang="en-US" sz="1600" dirty="0"/>
                  <a:t>? </a:t>
                </a:r>
              </a:p>
            </p:txBody>
          </p:sp>
        </mc:Choice>
        <mc:Fallback xmlns="">
          <p:sp>
            <p:nvSpPr>
              <p:cNvPr id="11" name="TextBox 10">
                <a:extLst>
                  <a:ext uri="{FF2B5EF4-FFF2-40B4-BE49-F238E27FC236}">
                    <a16:creationId xmlns:a16="http://schemas.microsoft.com/office/drawing/2014/main" id="{9789BE59-9583-9310-9E3B-39A8C8A1E2F1}"/>
                  </a:ext>
                </a:extLst>
              </p:cNvPr>
              <p:cNvSpPr txBox="1">
                <a:spLocks noRot="1" noChangeAspect="1" noMove="1" noResize="1" noEditPoints="1" noAdjustHandles="1" noChangeArrowheads="1" noChangeShapeType="1" noTextEdit="1"/>
              </p:cNvSpPr>
              <p:nvPr/>
            </p:nvSpPr>
            <p:spPr>
              <a:xfrm>
                <a:off x="5787412" y="6012985"/>
                <a:ext cx="6282489" cy="338554"/>
              </a:xfrm>
              <a:prstGeom prst="rect">
                <a:avLst/>
              </a:prstGeom>
              <a:blipFill>
                <a:blip r:embed="rId4"/>
                <a:stretch>
                  <a:fillRect t="-5357" r="-582" b="-2142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F760D1B1-36ED-3DEF-1F46-A4D2CCE65341}"/>
              </a:ext>
            </a:extLst>
          </p:cNvPr>
          <p:cNvSpPr txBox="1"/>
          <p:nvPr/>
        </p:nvSpPr>
        <p:spPr>
          <a:xfrm>
            <a:off x="7578339" y="2031973"/>
            <a:ext cx="1820819" cy="338554"/>
          </a:xfrm>
          <a:prstGeom prst="rect">
            <a:avLst/>
          </a:prstGeom>
          <a:noFill/>
        </p:spPr>
        <p:txBody>
          <a:bodyPr wrap="none" rtlCol="0">
            <a:spAutoFit/>
          </a:bodyPr>
          <a:lstStyle/>
          <a:p>
            <a:r>
              <a:rPr lang="en-US" sz="1600" i="1" dirty="0">
                <a:solidFill>
                  <a:srgbClr val="009900"/>
                </a:solidFill>
              </a:rPr>
              <a:t>Viscous timescale</a:t>
            </a:r>
          </a:p>
        </p:txBody>
      </p:sp>
      <p:cxnSp>
        <p:nvCxnSpPr>
          <p:cNvPr id="14" name="Straight Arrow Connector 13">
            <a:extLst>
              <a:ext uri="{FF2B5EF4-FFF2-40B4-BE49-F238E27FC236}">
                <a16:creationId xmlns:a16="http://schemas.microsoft.com/office/drawing/2014/main" id="{7E94C632-9912-A4B5-76C5-06232049C80B}"/>
              </a:ext>
            </a:extLst>
          </p:cNvPr>
          <p:cNvCxnSpPr/>
          <p:nvPr/>
        </p:nvCxnSpPr>
        <p:spPr>
          <a:xfrm flipH="1">
            <a:off x="7383554" y="2215000"/>
            <a:ext cx="261975" cy="233917"/>
          </a:xfrm>
          <a:prstGeom prst="straightConnector1">
            <a:avLst/>
          </a:prstGeom>
          <a:ln>
            <a:solidFill>
              <a:srgbClr val="0099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A341DAA-C94D-9EF2-1DD8-AD20F27CF7EB}"/>
                  </a:ext>
                </a:extLst>
              </p:cNvPr>
              <p:cNvSpPr txBox="1"/>
              <p:nvPr/>
            </p:nvSpPr>
            <p:spPr>
              <a:xfrm>
                <a:off x="244549" y="4158238"/>
                <a:ext cx="11461898" cy="369332"/>
              </a:xfrm>
              <a:prstGeom prst="rect">
                <a:avLst/>
              </a:prstGeom>
              <a:noFill/>
            </p:spPr>
            <p:txBody>
              <a:bodyPr wrap="square" rtlCol="0">
                <a:spAutoFit/>
              </a:bodyPr>
              <a:lstStyle/>
              <a:p>
                <a:pPr marL="285750" indent="-285750">
                  <a:buFont typeface="Arial" panose="020B0604020202020204" pitchFamily="34" charset="0"/>
                  <a:buChar char="•"/>
                </a:pPr>
                <a:r>
                  <a:rPr lang="en-US" dirty="0"/>
                  <a:t>Associated with this timescale there is a viscous length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ℓ</m:t>
                        </m:r>
                      </m:e>
                      <m:sub>
                        <m:r>
                          <a:rPr lang="en-US" b="0" i="1" smtClean="0">
                            <a:latin typeface="Cambria Math" panose="02040503050406030204" pitchFamily="18" charset="0"/>
                          </a:rPr>
                          <m:t>𝜈</m:t>
                        </m:r>
                      </m:sub>
                    </m:sSub>
                  </m:oMath>
                </a14:m>
                <a:r>
                  <a:rPr lang="en-US" dirty="0"/>
                  <a:t> at which large-scale momentum is dissipated</a:t>
                </a:r>
              </a:p>
            </p:txBody>
          </p:sp>
        </mc:Choice>
        <mc:Fallback xmlns="">
          <p:sp>
            <p:nvSpPr>
              <p:cNvPr id="15" name="TextBox 14">
                <a:extLst>
                  <a:ext uri="{FF2B5EF4-FFF2-40B4-BE49-F238E27FC236}">
                    <a16:creationId xmlns:a16="http://schemas.microsoft.com/office/drawing/2014/main" id="{7A341DAA-C94D-9EF2-1DD8-AD20F27CF7EB}"/>
                  </a:ext>
                </a:extLst>
              </p:cNvPr>
              <p:cNvSpPr txBox="1">
                <a:spLocks noRot="1" noChangeAspect="1" noMove="1" noResize="1" noEditPoints="1" noAdjustHandles="1" noChangeArrowheads="1" noChangeShapeType="1" noTextEdit="1"/>
              </p:cNvSpPr>
              <p:nvPr/>
            </p:nvSpPr>
            <p:spPr>
              <a:xfrm>
                <a:off x="244549" y="4158238"/>
                <a:ext cx="11461898" cy="369332"/>
              </a:xfrm>
              <a:prstGeom prst="rect">
                <a:avLst/>
              </a:prstGeom>
              <a:blipFill>
                <a:blip r:embed="rId5"/>
                <a:stretch>
                  <a:fillRect l="-319" t="-8197" b="-24590"/>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BF0E4FDA-9A6E-D243-D293-9471C858C8CB}"/>
              </a:ext>
            </a:extLst>
          </p:cNvPr>
          <p:cNvCxnSpPr>
            <a:cxnSpLocks/>
          </p:cNvCxnSpPr>
          <p:nvPr/>
        </p:nvCxnSpPr>
        <p:spPr>
          <a:xfrm>
            <a:off x="0" y="6375858"/>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1DD8D3-5849-9813-CDC9-19804102C554}"/>
              </a:ext>
            </a:extLst>
          </p:cNvPr>
          <p:cNvSpPr txBox="1"/>
          <p:nvPr/>
        </p:nvSpPr>
        <p:spPr>
          <a:xfrm>
            <a:off x="147782" y="6394242"/>
            <a:ext cx="5562354" cy="276999"/>
          </a:xfrm>
          <a:prstGeom prst="rect">
            <a:avLst/>
          </a:prstGeom>
          <a:noFill/>
        </p:spPr>
        <p:txBody>
          <a:bodyPr wrap="square" rtlCol="0">
            <a:spAutoFit/>
          </a:bodyPr>
          <a:lstStyle/>
          <a:p>
            <a:r>
              <a:rPr lang="en-US" sz="1200" dirty="0"/>
              <a:t>Ryutov et al., </a:t>
            </a:r>
            <a:r>
              <a:rPr lang="en-US" sz="1200" dirty="0" err="1"/>
              <a:t>Astrophys</a:t>
            </a:r>
            <a:r>
              <a:rPr lang="en-US" sz="1200" dirty="0"/>
              <a:t>. J. (1999); Cross et al., </a:t>
            </a:r>
            <a:r>
              <a:rPr lang="en-US" sz="1200" dirty="0" err="1"/>
              <a:t>Astrophys</a:t>
            </a:r>
            <a:r>
              <a:rPr lang="en-US" sz="1200" dirty="0"/>
              <a:t>. J. (2016)</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82A428D-F774-FE1E-A7B3-1F2AF996F32A}"/>
                  </a:ext>
                </a:extLst>
              </p:cNvPr>
              <p:cNvSpPr txBox="1"/>
              <p:nvPr/>
            </p:nvSpPr>
            <p:spPr>
              <a:xfrm>
                <a:off x="1480101" y="4710637"/>
                <a:ext cx="5531065" cy="6697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𝜏</m:t>
                          </m:r>
                        </m:e>
                        <m:sub>
                          <m:r>
                            <a:rPr lang="en-US" sz="2000" b="0" i="1" smtClean="0">
                              <a:latin typeface="Cambria Math" panose="02040503050406030204" pitchFamily="18" charset="0"/>
                            </a:rPr>
                            <m:t>𝜈</m:t>
                          </m:r>
                        </m:sub>
                      </m:sSub>
                      <m:r>
                        <a:rPr lang="en-US" sz="2000" b="0" i="1" smtClean="0">
                          <a:latin typeface="Cambria Math" panose="02040503050406030204" pitchFamily="18" charset="0"/>
                        </a:rPr>
                        <m:t>(</m:t>
                      </m:r>
                      <m:r>
                        <a:rPr lang="en-US" sz="2000" b="0" i="1" smtClean="0">
                          <a:latin typeface="Cambria Math" panose="02040503050406030204" pitchFamily="18" charset="0"/>
                        </a:rPr>
                        <m:t>𝐿</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ℓ</m:t>
                          </m:r>
                        </m:e>
                        <m:sub>
                          <m:r>
                            <a:rPr lang="en-US" sz="2000" b="0" i="1" smtClean="0">
                              <a:latin typeface="Cambria Math" panose="02040503050406030204" pitchFamily="18" charset="0"/>
                            </a:rPr>
                            <m:t>𝜈</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    </m:t>
                      </m:r>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ℓ</m:t>
                              </m:r>
                            </m:e>
                            <m:sub>
                              <m:r>
                                <a:rPr lang="en-US" sz="2000" b="0" i="1" smtClean="0">
                                  <a:latin typeface="Cambria Math" panose="02040503050406030204" pitchFamily="18" charset="0"/>
                                </a:rPr>
                                <m:t>𝜈</m:t>
                              </m:r>
                            </m:sub>
                            <m:sup>
                              <m:r>
                                <a:rPr lang="en-US" sz="2000" b="0" i="1" smtClean="0">
                                  <a:latin typeface="Cambria Math" panose="02040503050406030204" pitchFamily="18" charset="0"/>
                                </a:rPr>
                                <m:t>2</m:t>
                              </m:r>
                            </m:sup>
                          </m:sSubSup>
                        </m:num>
                        <m:den>
                          <m:r>
                            <a:rPr lang="en-US" sz="2000" b="0" i="1" smtClean="0">
                              <a:latin typeface="Cambria Math" panose="02040503050406030204" pitchFamily="18" charset="0"/>
                            </a:rPr>
                            <m:t>𝜈</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𝐿</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𝑢</m:t>
                              </m:r>
                            </m:e>
                            <m:sub>
                              <m:r>
                                <a:rPr lang="en-US" sz="2000" b="0" i="1" smtClean="0">
                                  <a:latin typeface="Cambria Math" panose="02040503050406030204" pitchFamily="18" charset="0"/>
                                </a:rPr>
                                <m:t>0</m:t>
                              </m:r>
                            </m:sub>
                          </m:sSub>
                        </m:den>
                      </m:f>
                      <m:r>
                        <a:rPr lang="en-US" sz="2000" b="0" i="1" smtClean="0">
                          <a:latin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    </m:t>
                      </m:r>
                      <m:sSubSup>
                        <m:sSubSupPr>
                          <m:ctrlPr>
                            <a:rPr lang="en-US" sz="2000" b="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ℓ</m:t>
                          </m:r>
                        </m:e>
                        <m:sub>
                          <m:r>
                            <a:rPr lang="en-US" sz="2000" b="0" i="1" smtClean="0">
                              <a:latin typeface="Cambria Math" panose="02040503050406030204" pitchFamily="18" charset="0"/>
                              <a:ea typeface="Cambria Math" panose="02040503050406030204" pitchFamily="18" charset="0"/>
                            </a:rPr>
                            <m:t>𝜈</m:t>
                          </m:r>
                        </m:sub>
                        <m:sup>
                          <m:r>
                            <a:rPr lang="en-US" sz="2000" b="0" i="1" smtClean="0">
                              <a:latin typeface="Cambria Math" panose="02040503050406030204" pitchFamily="18" charset="0"/>
                              <a:ea typeface="Cambria Math" panose="02040503050406030204" pitchFamily="18" charset="0"/>
                            </a:rPr>
                            <m:t>2</m:t>
                          </m:r>
                        </m:sup>
                      </m:sSubSup>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𝜈</m:t>
                          </m:r>
                        </m:num>
                        <m:den>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𝑢</m:t>
                              </m:r>
                            </m:e>
                            <m:sub>
                              <m:r>
                                <a:rPr lang="en-US" sz="2000" b="0" i="1" smtClean="0">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𝐿</m:t>
                          </m:r>
                        </m:den>
                      </m:f>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𝐿</m:t>
                          </m:r>
                        </m:e>
                        <m:sup>
                          <m:r>
                            <a:rPr lang="en-US" sz="2000" b="0" i="1" smtClean="0">
                              <a:latin typeface="Cambria Math" panose="02040503050406030204" pitchFamily="18" charset="0"/>
                              <a:ea typeface="Cambria Math" panose="02040503050406030204" pitchFamily="18" charset="0"/>
                            </a:rPr>
                            <m:t>2</m:t>
                          </m:r>
                        </m:sup>
                      </m:sSup>
                    </m:oMath>
                  </m:oMathPara>
                </a14:m>
                <a:endParaRPr lang="en-US" sz="1600" dirty="0"/>
              </a:p>
            </p:txBody>
          </p:sp>
        </mc:Choice>
        <mc:Fallback xmlns="">
          <p:sp>
            <p:nvSpPr>
              <p:cNvPr id="21" name="TextBox 20">
                <a:extLst>
                  <a:ext uri="{FF2B5EF4-FFF2-40B4-BE49-F238E27FC236}">
                    <a16:creationId xmlns:a16="http://schemas.microsoft.com/office/drawing/2014/main" id="{782A428D-F774-FE1E-A7B3-1F2AF996F32A}"/>
                  </a:ext>
                </a:extLst>
              </p:cNvPr>
              <p:cNvSpPr txBox="1">
                <a:spLocks noRot="1" noChangeAspect="1" noMove="1" noResize="1" noEditPoints="1" noAdjustHandles="1" noChangeArrowheads="1" noChangeShapeType="1" noTextEdit="1"/>
              </p:cNvSpPr>
              <p:nvPr/>
            </p:nvSpPr>
            <p:spPr>
              <a:xfrm>
                <a:off x="1480101" y="4710637"/>
                <a:ext cx="5531065" cy="6697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5B011B9-4F21-2A95-917B-D4BD2335B6BA}"/>
                  </a:ext>
                </a:extLst>
              </p:cNvPr>
              <p:cNvSpPr txBox="1"/>
              <p:nvPr/>
            </p:nvSpPr>
            <p:spPr>
              <a:xfrm>
                <a:off x="8078073" y="4790067"/>
                <a:ext cx="1820819" cy="510938"/>
              </a:xfrm>
              <a:prstGeom prst="rect">
                <a:avLst/>
              </a:prstGeom>
              <a:solidFill>
                <a:schemeClr val="bg1"/>
              </a:solidFill>
              <a:effectLst>
                <a:outerShdw blurRad="50800" dist="38100" dir="2700000" algn="tl" rotWithShape="0">
                  <a:prstClr val="black">
                    <a:alpha val="40000"/>
                  </a:prstClr>
                </a:outerShdw>
              </a:effectLst>
            </p:spPr>
            <p:txBody>
              <a:bodyPr wrap="none" lIns="0" tIns="0" rIns="0" bIns="0" rtlCol="0" anchor="ctr">
                <a:no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ℓ</m:t>
                          </m:r>
                        </m:e>
                        <m:sub>
                          <m:r>
                            <a:rPr lang="en-US" sz="2000" b="0" i="1" smtClean="0">
                              <a:latin typeface="Cambria Math" panose="02040503050406030204" pitchFamily="18" charset="0"/>
                            </a:rPr>
                            <m:t>𝜈</m:t>
                          </m:r>
                        </m:sub>
                      </m:sSub>
                      <m:r>
                        <a:rPr lang="en-US" sz="2000" b="0" i="1" smtClean="0">
                          <a:latin typeface="Cambria Math" panose="02040503050406030204" pitchFamily="18" charset="0"/>
                        </a:rPr>
                        <m:t>=</m:t>
                      </m:r>
                      <m:r>
                        <a:rPr lang="en-US" sz="2000" b="0" i="1" smtClean="0">
                          <a:latin typeface="Cambria Math" panose="02040503050406030204" pitchFamily="18" charset="0"/>
                        </a:rPr>
                        <m:t>𝑅</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f>
                            <m:fPr>
                              <m:type m:val="lin"/>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sup>
                      </m:sSup>
                      <m:r>
                        <a:rPr lang="en-US" sz="2000" b="0" i="1" smtClean="0">
                          <a:latin typeface="Cambria Math" panose="02040503050406030204" pitchFamily="18" charset="0"/>
                        </a:rPr>
                        <m:t>𝐿</m:t>
                      </m:r>
                    </m:oMath>
                  </m:oMathPara>
                </a14:m>
                <a:endParaRPr lang="en-US" sz="1600" dirty="0"/>
              </a:p>
            </p:txBody>
          </p:sp>
        </mc:Choice>
        <mc:Fallback xmlns="">
          <p:sp>
            <p:nvSpPr>
              <p:cNvPr id="22" name="TextBox 21">
                <a:extLst>
                  <a:ext uri="{FF2B5EF4-FFF2-40B4-BE49-F238E27FC236}">
                    <a16:creationId xmlns:a16="http://schemas.microsoft.com/office/drawing/2014/main" id="{05B011B9-4F21-2A95-917B-D4BD2335B6BA}"/>
                  </a:ext>
                </a:extLst>
              </p:cNvPr>
              <p:cNvSpPr txBox="1">
                <a:spLocks noRot="1" noChangeAspect="1" noMove="1" noResize="1" noEditPoints="1" noAdjustHandles="1" noChangeArrowheads="1" noChangeShapeType="1" noTextEdit="1"/>
              </p:cNvSpPr>
              <p:nvPr/>
            </p:nvSpPr>
            <p:spPr>
              <a:xfrm>
                <a:off x="8078073" y="4790067"/>
                <a:ext cx="1820819" cy="510938"/>
              </a:xfrm>
              <a:prstGeom prst="rect">
                <a:avLst/>
              </a:prstGeom>
              <a:blipFill>
                <a:blip r:embed="rId7"/>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D913DB2-474A-1CB8-365D-D7B2A8C8B0AA}"/>
                  </a:ext>
                </a:extLst>
              </p:cNvPr>
              <p:cNvSpPr txBox="1"/>
              <p:nvPr/>
            </p:nvSpPr>
            <p:spPr>
              <a:xfrm>
                <a:off x="6365621" y="5609958"/>
                <a:ext cx="5054332" cy="338554"/>
              </a:xfrm>
              <a:prstGeom prst="rect">
                <a:avLst/>
              </a:prstGeom>
              <a:noFill/>
            </p:spPr>
            <p:txBody>
              <a:bodyPr wrap="none" rtlCol="0">
                <a:spAutoFit/>
              </a:bodyPr>
              <a:lstStyle/>
              <a:p>
                <a14:m>
                  <m:oMath xmlns:m="http://schemas.openxmlformats.org/officeDocument/2006/math">
                    <m:r>
                      <a:rPr lang="en-US" sz="1600" b="0" i="1" smtClean="0">
                        <a:solidFill>
                          <a:srgbClr val="0000FF"/>
                        </a:solidFill>
                        <a:latin typeface="Cambria Math" panose="02040503050406030204" pitchFamily="18" charset="0"/>
                      </a:rPr>
                      <m:t>𝑅𝑒</m:t>
                    </m:r>
                    <m:r>
                      <a:rPr lang="en-US" sz="1600" b="0" i="1" smtClean="0">
                        <a:solidFill>
                          <a:srgbClr val="0000FF"/>
                        </a:solidFill>
                        <a:latin typeface="Cambria Math" panose="02040503050406030204" pitchFamily="18" charset="0"/>
                      </a:rPr>
                      <m:t>≫1→</m:t>
                    </m:r>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panose="02040503050406030204" pitchFamily="18" charset="0"/>
                          </a:rPr>
                          <m:t>ℓ</m:t>
                        </m:r>
                      </m:e>
                      <m:sub>
                        <m:r>
                          <a:rPr lang="en-US" sz="1600" i="1">
                            <a:solidFill>
                              <a:srgbClr val="0000FF"/>
                            </a:solidFill>
                            <a:latin typeface="Cambria Math" panose="02040503050406030204" pitchFamily="18" charset="0"/>
                          </a:rPr>
                          <m:t>𝜈</m:t>
                        </m:r>
                      </m:sub>
                    </m:sSub>
                    <m:r>
                      <a:rPr lang="en-US" sz="1600" i="1">
                        <a:solidFill>
                          <a:srgbClr val="0000FF"/>
                        </a:solidFill>
                        <a:latin typeface="Cambria Math" panose="02040503050406030204" pitchFamily="18" charset="0"/>
                      </a:rPr>
                      <m:t>≪</m:t>
                    </m:r>
                    <m:r>
                      <a:rPr lang="en-US" sz="1600" i="1">
                        <a:solidFill>
                          <a:srgbClr val="0000FF"/>
                        </a:solidFill>
                        <a:latin typeface="Cambria Math" panose="02040503050406030204" pitchFamily="18" charset="0"/>
                      </a:rPr>
                      <m:t>𝐿</m:t>
                    </m:r>
                  </m:oMath>
                </a14:m>
                <a:r>
                  <a:rPr lang="en-US" sz="1600" dirty="0">
                    <a:solidFill>
                      <a:srgbClr val="0000FF"/>
                    </a:solidFill>
                  </a:rPr>
                  <a:t> : viscosity operates on small scales</a:t>
                </a:r>
              </a:p>
            </p:txBody>
          </p:sp>
        </mc:Choice>
        <mc:Fallback xmlns="">
          <p:sp>
            <p:nvSpPr>
              <p:cNvPr id="23" name="TextBox 22">
                <a:extLst>
                  <a:ext uri="{FF2B5EF4-FFF2-40B4-BE49-F238E27FC236}">
                    <a16:creationId xmlns:a16="http://schemas.microsoft.com/office/drawing/2014/main" id="{BD913DB2-474A-1CB8-365D-D7B2A8C8B0AA}"/>
                  </a:ext>
                </a:extLst>
              </p:cNvPr>
              <p:cNvSpPr txBox="1">
                <a:spLocks noRot="1" noChangeAspect="1" noMove="1" noResize="1" noEditPoints="1" noAdjustHandles="1" noChangeArrowheads="1" noChangeShapeType="1" noTextEdit="1"/>
              </p:cNvSpPr>
              <p:nvPr/>
            </p:nvSpPr>
            <p:spPr>
              <a:xfrm>
                <a:off x="6365621" y="5609958"/>
                <a:ext cx="5054332" cy="338554"/>
              </a:xfrm>
              <a:prstGeom prst="rect">
                <a:avLst/>
              </a:prstGeom>
              <a:blipFill>
                <a:blip r:embed="rId8"/>
                <a:stretch>
                  <a:fillRect t="-5357" b="-21429"/>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A9E2B825-B2C5-533A-985E-7E69C3F5916A}"/>
              </a:ext>
            </a:extLst>
          </p:cNvPr>
          <p:cNvCxnSpPr/>
          <p:nvPr/>
        </p:nvCxnSpPr>
        <p:spPr>
          <a:xfrm>
            <a:off x="7383554" y="5045536"/>
            <a:ext cx="4572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45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p:bldP spid="11" grpId="0"/>
      <p:bldP spid="12" grpId="0"/>
      <p:bldP spid="15" grpId="0"/>
      <p:bldP spid="21" grpId="0"/>
      <p:bldP spid="22" grpId="0"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6C771-6528-2291-72D8-906A0F67F4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A5299-2965-CC3C-3A3A-E86027F6AC26}"/>
              </a:ext>
            </a:extLst>
          </p:cNvPr>
          <p:cNvSpPr>
            <a:spLocks noGrp="1"/>
          </p:cNvSpPr>
          <p:nvPr>
            <p:ph type="title"/>
          </p:nvPr>
        </p:nvSpPr>
        <p:spPr/>
        <p:txBody>
          <a:bodyPr>
            <a:normAutofit/>
          </a:bodyPr>
          <a:lstStyle/>
          <a:p>
            <a:r>
              <a:rPr lang="en-GB" dirty="0"/>
              <a:t>In summary: what is the goal of dynamical laboratory astrophysics? (and what isn’t)</a:t>
            </a:r>
          </a:p>
        </p:txBody>
      </p:sp>
      <p:sp>
        <p:nvSpPr>
          <p:cNvPr id="3" name="Footer Placeholder 2">
            <a:extLst>
              <a:ext uri="{FF2B5EF4-FFF2-40B4-BE49-F238E27FC236}">
                <a16:creationId xmlns:a16="http://schemas.microsoft.com/office/drawing/2014/main" id="{4D447957-3B2B-C6AA-A189-3C1D897FDC2C}"/>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5F22FB70-48A2-5BA0-10D9-E56A3555610E}"/>
              </a:ext>
            </a:extLst>
          </p:cNvPr>
          <p:cNvSpPr>
            <a:spLocks noGrp="1"/>
          </p:cNvSpPr>
          <p:nvPr>
            <p:ph type="sldNum" sz="quarter" idx="12"/>
          </p:nvPr>
        </p:nvSpPr>
        <p:spPr/>
        <p:txBody>
          <a:bodyPr/>
          <a:lstStyle/>
          <a:p>
            <a:fld id="{1BA9ABE8-007A-42E6-BCD2-67A13D129B58}" type="slidenum">
              <a:rPr lang="en-GB" smtClean="0"/>
              <a:t>26</a:t>
            </a:fld>
            <a:endParaRPr lang="en-GB"/>
          </a:p>
        </p:txBody>
      </p:sp>
      <p:sp>
        <p:nvSpPr>
          <p:cNvPr id="5" name="Text Placeholder 4">
            <a:extLst>
              <a:ext uri="{FF2B5EF4-FFF2-40B4-BE49-F238E27FC236}">
                <a16:creationId xmlns:a16="http://schemas.microsoft.com/office/drawing/2014/main" id="{4D18347C-E6B5-0451-EDBF-9CF1F21C9973}"/>
              </a:ext>
            </a:extLst>
          </p:cNvPr>
          <p:cNvSpPr>
            <a:spLocks noGrp="1"/>
          </p:cNvSpPr>
          <p:nvPr>
            <p:ph type="body" sz="quarter" idx="13"/>
          </p:nvPr>
        </p:nvSpPr>
        <p:spPr/>
        <p:txBody>
          <a:bodyPr/>
          <a:lstStyle/>
          <a:p>
            <a:r>
              <a:rPr lang="en-GB" i="0" dirty="0"/>
              <a:t>Introduction: laboratory plasma astrophysics</a:t>
            </a:r>
          </a:p>
        </p:txBody>
      </p:sp>
      <p:sp>
        <p:nvSpPr>
          <p:cNvPr id="6" name="TextBox 5">
            <a:extLst>
              <a:ext uri="{FF2B5EF4-FFF2-40B4-BE49-F238E27FC236}">
                <a16:creationId xmlns:a16="http://schemas.microsoft.com/office/drawing/2014/main" id="{E7E69055-9319-6CE6-361F-E916766F0C9E}"/>
              </a:ext>
            </a:extLst>
          </p:cNvPr>
          <p:cNvSpPr txBox="1"/>
          <p:nvPr/>
        </p:nvSpPr>
        <p:spPr>
          <a:xfrm>
            <a:off x="319429" y="1275452"/>
            <a:ext cx="11323222" cy="378565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b="1" dirty="0"/>
              <a:t>Dynamical laboratory astrophysics: study of evolution of astrophysics-relevant plasma flows from well-known initial conditions</a:t>
            </a:r>
          </a:p>
          <a:p>
            <a:pPr marL="285750" indent="-285750">
              <a:spcAft>
                <a:spcPts val="1200"/>
              </a:spcAft>
              <a:buFont typeface="Arial" panose="020B0604020202020204" pitchFamily="34" charset="0"/>
              <a:buChar char="•"/>
            </a:pPr>
            <a:r>
              <a:rPr lang="en-US" sz="2000" b="1" dirty="0"/>
              <a:t>Simplify a complicated astrophysics system, then make sure scaling is appropriate</a:t>
            </a:r>
            <a:r>
              <a:rPr lang="en-US" sz="2000" b="1" i="1" dirty="0"/>
              <a:t> (MHD, collisionless, </a:t>
            </a:r>
            <a:r>
              <a:rPr lang="en-US" sz="2000" b="1" i="1" dirty="0" err="1"/>
              <a:t>Braginskii</a:t>
            </a:r>
            <a:r>
              <a:rPr lang="en-US" sz="2000" b="1" i="1" dirty="0"/>
              <a:t>, </a:t>
            </a:r>
            <a:r>
              <a:rPr lang="en-US" sz="2000" b="1" i="1" dirty="0" err="1"/>
              <a:t>etc</a:t>
            </a:r>
            <a:r>
              <a:rPr lang="en-US" sz="2000" b="1" i="1" dirty="0"/>
              <a:t>)</a:t>
            </a:r>
          </a:p>
          <a:p>
            <a:pPr marL="285750" indent="-285750">
              <a:spcAft>
                <a:spcPts val="1200"/>
              </a:spcAft>
              <a:buFont typeface="Arial" panose="020B0604020202020204" pitchFamily="34" charset="0"/>
              <a:buChar char="•"/>
            </a:pPr>
            <a:r>
              <a:rPr lang="en-US" sz="2000" b="1" dirty="0"/>
              <a:t>Make sure you measure all useful parameters: </a:t>
            </a:r>
            <a:r>
              <a:rPr lang="en-US" sz="2000" dirty="0"/>
              <a:t>what is their structure? How do they evolve? This is what is interesting</a:t>
            </a:r>
          </a:p>
          <a:p>
            <a:pPr marL="285750" indent="-285750">
              <a:spcAft>
                <a:spcPts val="600"/>
              </a:spcAft>
              <a:buFont typeface="Arial" panose="020B0604020202020204" pitchFamily="34" charset="0"/>
              <a:buChar char="•"/>
            </a:pPr>
            <a:r>
              <a:rPr lang="en-US" sz="2000" b="1" dirty="0"/>
              <a:t>The universe is</a:t>
            </a:r>
            <a:r>
              <a:rPr lang="en-US" sz="2000" b="1" i="1" dirty="0"/>
              <a:t> very </a:t>
            </a:r>
            <a:r>
              <a:rPr lang="en-US" sz="2000" b="1" dirty="0"/>
              <a:t>large! </a:t>
            </a:r>
          </a:p>
          <a:p>
            <a:pPr marL="800100" lvl="1" indent="-342900">
              <a:spcAft>
                <a:spcPts val="600"/>
              </a:spcAft>
              <a:buFont typeface="Wingdings" panose="05000000000000000000" pitchFamily="2" charset="2"/>
              <a:buChar char="Ø"/>
            </a:pPr>
            <a:r>
              <a:rPr lang="en-US" sz="2000" dirty="0"/>
              <a:t>Even if you realize after the experiment that you targeted the wrong system initially, there </a:t>
            </a:r>
            <a:r>
              <a:rPr lang="en-US" sz="2000" b="1" dirty="0"/>
              <a:t>probably is another system you can compare to </a:t>
            </a:r>
          </a:p>
          <a:p>
            <a:pPr marL="800100" lvl="1" indent="-342900">
              <a:spcAft>
                <a:spcPts val="600"/>
              </a:spcAft>
              <a:buFont typeface="Wingdings" panose="05000000000000000000" pitchFamily="2" charset="2"/>
              <a:buChar char="Ø"/>
            </a:pPr>
            <a:r>
              <a:rPr lang="en-US" sz="2000" b="1" dirty="0"/>
              <a:t>Collaboration</a:t>
            </a:r>
            <a:r>
              <a:rPr lang="en-US" sz="2000" dirty="0"/>
              <a:t> with astronomers/astrophysicists helps</a:t>
            </a:r>
          </a:p>
        </p:txBody>
      </p:sp>
      <p:sp>
        <p:nvSpPr>
          <p:cNvPr id="7" name="TextBox 6">
            <a:extLst>
              <a:ext uri="{FF2B5EF4-FFF2-40B4-BE49-F238E27FC236}">
                <a16:creationId xmlns:a16="http://schemas.microsoft.com/office/drawing/2014/main" id="{8200D9F1-D897-AE3C-A790-320853ABF48E}"/>
              </a:ext>
            </a:extLst>
          </p:cNvPr>
          <p:cNvSpPr txBox="1"/>
          <p:nvPr/>
        </p:nvSpPr>
        <p:spPr>
          <a:xfrm>
            <a:off x="319429" y="5201303"/>
            <a:ext cx="11323222" cy="124649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b="1" dirty="0"/>
              <a:t>Laboratory astrophysics is </a:t>
            </a:r>
            <a:r>
              <a:rPr lang="en-US" sz="2000" b="1" i="1" dirty="0"/>
              <a:t>not:</a:t>
            </a:r>
          </a:p>
          <a:p>
            <a:pPr marL="800100" lvl="1" indent="-342900">
              <a:spcAft>
                <a:spcPts val="1200"/>
              </a:spcAft>
              <a:buFont typeface="Wingdings" panose="05000000000000000000" pitchFamily="2" charset="2"/>
              <a:buChar char="Ø"/>
            </a:pPr>
            <a:r>
              <a:rPr lang="en-US" sz="2000" b="1" dirty="0"/>
              <a:t>Recreation of full astrophysical systems</a:t>
            </a:r>
          </a:p>
          <a:p>
            <a:pPr marL="800100" lvl="1" indent="-342900">
              <a:spcAft>
                <a:spcPts val="1200"/>
              </a:spcAft>
              <a:buFont typeface="Wingdings" panose="05000000000000000000" pitchFamily="2" charset="2"/>
              <a:buChar char="Ø"/>
            </a:pPr>
            <a:r>
              <a:rPr lang="en-US" sz="2000" b="1" dirty="0"/>
              <a:t>A loose morphological comparison between lab and astro </a:t>
            </a:r>
            <a:r>
              <a:rPr lang="en-US" sz="2000" dirty="0"/>
              <a:t>(“this looks like that”)</a:t>
            </a:r>
          </a:p>
        </p:txBody>
      </p:sp>
    </p:spTree>
    <p:extLst>
      <p:ext uri="{BB962C8B-B14F-4D97-AF65-F5344CB8AC3E}">
        <p14:creationId xmlns:p14="http://schemas.microsoft.com/office/powerpoint/2010/main" val="94352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43501C-5819-0B35-5138-0796C9078DCE}"/>
              </a:ext>
            </a:extLst>
          </p:cNvPr>
          <p:cNvSpPr>
            <a:spLocks noGrp="1"/>
          </p:cNvSpPr>
          <p:nvPr>
            <p:ph type="ftr" sz="quarter" idx="11"/>
          </p:nvPr>
        </p:nvSpPr>
        <p:spPr>
          <a:xfrm>
            <a:off x="-45290" y="6635210"/>
            <a:ext cx="2124255" cy="228600"/>
          </a:xfrm>
        </p:spPr>
        <p:txBody>
          <a:bodyPr/>
          <a:lstStyle/>
          <a:p>
            <a:r>
              <a:rPr lang="en-GB" dirty="0"/>
              <a:t>v.valenzuela@princeton.edu</a:t>
            </a:r>
          </a:p>
        </p:txBody>
      </p:sp>
      <p:sp>
        <p:nvSpPr>
          <p:cNvPr id="3" name="Slide Number Placeholder 2">
            <a:extLst>
              <a:ext uri="{FF2B5EF4-FFF2-40B4-BE49-F238E27FC236}">
                <a16:creationId xmlns:a16="http://schemas.microsoft.com/office/drawing/2014/main" id="{5DD30DFA-B8B5-A338-3EEA-1685B16D2510}"/>
              </a:ext>
            </a:extLst>
          </p:cNvPr>
          <p:cNvSpPr>
            <a:spLocks noGrp="1"/>
          </p:cNvSpPr>
          <p:nvPr>
            <p:ph type="sldNum" sz="quarter" idx="12"/>
          </p:nvPr>
        </p:nvSpPr>
        <p:spPr/>
        <p:txBody>
          <a:bodyPr/>
          <a:lstStyle/>
          <a:p>
            <a:fld id="{1BA9ABE8-007A-42E6-BCD2-67A13D129B58}" type="slidenum">
              <a:rPr lang="en-GB" smtClean="0"/>
              <a:t>27</a:t>
            </a:fld>
            <a:endParaRPr lang="en-GB"/>
          </a:p>
        </p:txBody>
      </p:sp>
      <p:sp>
        <p:nvSpPr>
          <p:cNvPr id="5" name="TextBox 4">
            <a:extLst>
              <a:ext uri="{FF2B5EF4-FFF2-40B4-BE49-F238E27FC236}">
                <a16:creationId xmlns:a16="http://schemas.microsoft.com/office/drawing/2014/main" id="{7820F319-474D-9C4F-471C-82D4D9654B1D}"/>
              </a:ext>
            </a:extLst>
          </p:cNvPr>
          <p:cNvSpPr txBox="1"/>
          <p:nvPr/>
        </p:nvSpPr>
        <p:spPr>
          <a:xfrm>
            <a:off x="0" y="3105834"/>
            <a:ext cx="12191999" cy="861774"/>
          </a:xfrm>
          <a:prstGeom prst="rect">
            <a:avLst/>
          </a:prstGeom>
          <a:noFill/>
        </p:spPr>
        <p:txBody>
          <a:bodyPr wrap="square" rtlCol="0">
            <a:spAutoFit/>
          </a:bodyPr>
          <a:lstStyle/>
          <a:p>
            <a:pPr algn="ctr"/>
            <a:r>
              <a:rPr lang="en-US" sz="3200" b="1" dirty="0"/>
              <a:t>Selected Topics</a:t>
            </a:r>
          </a:p>
          <a:p>
            <a:pPr algn="ctr"/>
            <a:r>
              <a:rPr lang="en-US" dirty="0"/>
              <a:t>(the good stuff)</a:t>
            </a:r>
          </a:p>
        </p:txBody>
      </p:sp>
    </p:spTree>
    <p:extLst>
      <p:ext uri="{BB962C8B-B14F-4D97-AF65-F5344CB8AC3E}">
        <p14:creationId xmlns:p14="http://schemas.microsoft.com/office/powerpoint/2010/main" val="3436260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FC4-B261-2959-B20C-8E1E659B0A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DD943F-AB22-2D1D-DED4-F4AB12753834}"/>
              </a:ext>
            </a:extLst>
          </p:cNvPr>
          <p:cNvSpPr>
            <a:spLocks noGrp="1"/>
          </p:cNvSpPr>
          <p:nvPr>
            <p:ph type="title"/>
          </p:nvPr>
        </p:nvSpPr>
        <p:spPr/>
        <p:txBody>
          <a:bodyPr>
            <a:normAutofit/>
          </a:bodyPr>
          <a:lstStyle/>
          <a:p>
            <a:r>
              <a:rPr lang="en-GB" sz="3600" dirty="0"/>
              <a:t>Plasma jets in the universe</a:t>
            </a:r>
          </a:p>
        </p:txBody>
      </p:sp>
      <p:sp>
        <p:nvSpPr>
          <p:cNvPr id="3" name="Footer Placeholder 2">
            <a:extLst>
              <a:ext uri="{FF2B5EF4-FFF2-40B4-BE49-F238E27FC236}">
                <a16:creationId xmlns:a16="http://schemas.microsoft.com/office/drawing/2014/main" id="{CABD1D1A-F216-4DFA-8B03-E4270AE10274}"/>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67124496-CF67-D321-91AF-3F5EF2B9F9F2}"/>
              </a:ext>
            </a:extLst>
          </p:cNvPr>
          <p:cNvSpPr>
            <a:spLocks noGrp="1"/>
          </p:cNvSpPr>
          <p:nvPr>
            <p:ph type="sldNum" sz="quarter" idx="12"/>
          </p:nvPr>
        </p:nvSpPr>
        <p:spPr/>
        <p:txBody>
          <a:bodyPr/>
          <a:lstStyle/>
          <a:p>
            <a:fld id="{1BA9ABE8-007A-42E6-BCD2-67A13D129B58}" type="slidenum">
              <a:rPr lang="en-GB" smtClean="0"/>
              <a:t>28</a:t>
            </a:fld>
            <a:endParaRPr lang="en-GB"/>
          </a:p>
        </p:txBody>
      </p:sp>
      <p:sp>
        <p:nvSpPr>
          <p:cNvPr id="6" name="AutoShape 4">
            <a:extLst>
              <a:ext uri="{FF2B5EF4-FFF2-40B4-BE49-F238E27FC236}">
                <a16:creationId xmlns:a16="http://schemas.microsoft.com/office/drawing/2014/main" id="{FBD7F64C-B42C-C12D-0D83-A542CCD42941}"/>
              </a:ext>
            </a:extLst>
          </p:cNvPr>
          <p:cNvSpPr>
            <a:spLocks noChangeArrowheads="1"/>
          </p:cNvSpPr>
          <p:nvPr/>
        </p:nvSpPr>
        <p:spPr bwMode="auto">
          <a:xfrm>
            <a:off x="6547367" y="6033487"/>
            <a:ext cx="142875" cy="71438"/>
          </a:xfrm>
          <a:prstGeom prst="rightArrow">
            <a:avLst>
              <a:gd name="adj1" fmla="val 50000"/>
              <a:gd name="adj2" fmla="val 50000"/>
            </a:avLst>
          </a:prstGeom>
          <a:noFill/>
          <a:ln w="38100" cmpd="dbl" algn="ctr">
            <a:noFill/>
            <a:miter lim="800000"/>
            <a:headEnd/>
            <a:tailEnd/>
          </a:ln>
          <a:effectLst/>
        </p:spPr>
        <p:txBody>
          <a:bodyPr wrap="none" anchor="ctr"/>
          <a:lstStyle/>
          <a:p>
            <a:endParaRPr lang="en-US"/>
          </a:p>
        </p:txBody>
      </p:sp>
      <p:pic>
        <p:nvPicPr>
          <p:cNvPr id="7" name="Picture 2">
            <a:extLst>
              <a:ext uri="{FF2B5EF4-FFF2-40B4-BE49-F238E27FC236}">
                <a16:creationId xmlns:a16="http://schemas.microsoft.com/office/drawing/2014/main" id="{2B9C4638-DB27-50C8-22C8-32F7B18EA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869" y="1078615"/>
            <a:ext cx="7778262" cy="555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2084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640B3-D503-67C2-90D0-E7A75FD6DC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A6505C-FC99-2FBF-54C0-6CB07D1F1469}"/>
              </a:ext>
            </a:extLst>
          </p:cNvPr>
          <p:cNvSpPr>
            <a:spLocks noGrp="1"/>
          </p:cNvSpPr>
          <p:nvPr>
            <p:ph type="title"/>
          </p:nvPr>
        </p:nvSpPr>
        <p:spPr/>
        <p:txBody>
          <a:bodyPr>
            <a:normAutofit/>
          </a:bodyPr>
          <a:lstStyle/>
          <a:p>
            <a:r>
              <a:rPr lang="en-GB" dirty="0"/>
              <a:t>Plasma jets are full of substructures but remain collimated on large scales</a:t>
            </a:r>
          </a:p>
        </p:txBody>
      </p:sp>
      <p:sp>
        <p:nvSpPr>
          <p:cNvPr id="3" name="Footer Placeholder 2">
            <a:extLst>
              <a:ext uri="{FF2B5EF4-FFF2-40B4-BE49-F238E27FC236}">
                <a16:creationId xmlns:a16="http://schemas.microsoft.com/office/drawing/2014/main" id="{492AF9CE-565F-E2B9-DB64-3C9E86938ADB}"/>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35FDCF24-5F62-B2D0-481A-4E07C35B3107}"/>
              </a:ext>
            </a:extLst>
          </p:cNvPr>
          <p:cNvSpPr>
            <a:spLocks noGrp="1"/>
          </p:cNvSpPr>
          <p:nvPr>
            <p:ph type="sldNum" sz="quarter" idx="12"/>
          </p:nvPr>
        </p:nvSpPr>
        <p:spPr/>
        <p:txBody>
          <a:bodyPr/>
          <a:lstStyle/>
          <a:p>
            <a:fld id="{1BA9ABE8-007A-42E6-BCD2-67A13D129B58}" type="slidenum">
              <a:rPr lang="en-GB" smtClean="0"/>
              <a:t>29</a:t>
            </a:fld>
            <a:endParaRPr lang="en-GB"/>
          </a:p>
        </p:txBody>
      </p:sp>
      <p:sp>
        <p:nvSpPr>
          <p:cNvPr id="5" name="Text Placeholder 4">
            <a:extLst>
              <a:ext uri="{FF2B5EF4-FFF2-40B4-BE49-F238E27FC236}">
                <a16:creationId xmlns:a16="http://schemas.microsoft.com/office/drawing/2014/main" id="{35632D53-A6F2-CCE1-844F-3E8AE6410164}"/>
              </a:ext>
            </a:extLst>
          </p:cNvPr>
          <p:cNvSpPr>
            <a:spLocks noGrp="1"/>
          </p:cNvSpPr>
          <p:nvPr>
            <p:ph type="body" sz="quarter" idx="13"/>
          </p:nvPr>
        </p:nvSpPr>
        <p:spPr/>
        <p:txBody>
          <a:bodyPr/>
          <a:lstStyle/>
          <a:p>
            <a:r>
              <a:rPr lang="en-GB" i="0" dirty="0"/>
              <a:t>Introduction: astrophysical jets</a:t>
            </a:r>
          </a:p>
        </p:txBody>
      </p:sp>
      <p:sp>
        <p:nvSpPr>
          <p:cNvPr id="6" name="AutoShape 4">
            <a:extLst>
              <a:ext uri="{FF2B5EF4-FFF2-40B4-BE49-F238E27FC236}">
                <a16:creationId xmlns:a16="http://schemas.microsoft.com/office/drawing/2014/main" id="{49418542-14AA-19C0-9A3B-9E388BF731D5}"/>
              </a:ext>
            </a:extLst>
          </p:cNvPr>
          <p:cNvSpPr>
            <a:spLocks noChangeArrowheads="1"/>
          </p:cNvSpPr>
          <p:nvPr/>
        </p:nvSpPr>
        <p:spPr bwMode="auto">
          <a:xfrm>
            <a:off x="6217757" y="6021731"/>
            <a:ext cx="142875" cy="71438"/>
          </a:xfrm>
          <a:prstGeom prst="rightArrow">
            <a:avLst>
              <a:gd name="adj1" fmla="val 50000"/>
              <a:gd name="adj2" fmla="val 50000"/>
            </a:avLst>
          </a:prstGeom>
          <a:noFill/>
          <a:ln w="38100" cmpd="dbl" algn="ctr">
            <a:noFill/>
            <a:miter lim="800000"/>
            <a:headEnd/>
            <a:tailEnd/>
          </a:ln>
          <a:effectLst/>
        </p:spPr>
        <p:txBody>
          <a:bodyPr wrap="none" anchor="ctr"/>
          <a:lstStyle/>
          <a:p>
            <a:endParaRPr lang="en-US"/>
          </a:p>
        </p:txBody>
      </p:sp>
      <p:pic>
        <p:nvPicPr>
          <p:cNvPr id="7" name="Picture 2" descr="Outbursts from a newborn star">
            <a:extLst>
              <a:ext uri="{FF2B5EF4-FFF2-40B4-BE49-F238E27FC236}">
                <a16:creationId xmlns:a16="http://schemas.microsoft.com/office/drawing/2014/main" id="{0544F473-DFF6-EB81-BD2C-DE75F50693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68" t="12856" b="31352"/>
          <a:stretch/>
        </p:blipFill>
        <p:spPr bwMode="auto">
          <a:xfrm>
            <a:off x="3184686" y="1378198"/>
            <a:ext cx="4691886" cy="22002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EE8C456-C2E9-BED0-9686-B3E16E5C51E0}"/>
              </a:ext>
            </a:extLst>
          </p:cNvPr>
          <p:cNvSpPr/>
          <p:nvPr/>
        </p:nvSpPr>
        <p:spPr>
          <a:xfrm>
            <a:off x="5166796" y="3218569"/>
            <a:ext cx="2591664" cy="346249"/>
          </a:xfrm>
          <a:prstGeom prst="rect">
            <a:avLst/>
          </a:prstGeom>
        </p:spPr>
        <p:txBody>
          <a:bodyPr wrap="square">
            <a:spAutoFit/>
          </a:bodyPr>
          <a:lstStyle/>
          <a:p>
            <a:pPr algn="r" defTabSz="685800">
              <a:spcBef>
                <a:spcPct val="0"/>
              </a:spcBef>
            </a:pPr>
            <a:r>
              <a:rPr lang="en-GB" sz="825" b="0" i="1" dirty="0">
                <a:solidFill>
                  <a:srgbClr val="FFFFFF"/>
                </a:solidFill>
                <a:latin typeface="Arial"/>
                <a:cs typeface="Times New Roman" charset="0"/>
              </a:rPr>
              <a:t>HH212</a:t>
            </a:r>
            <a:br>
              <a:rPr lang="en-GB" sz="825" b="0" i="1" dirty="0">
                <a:solidFill>
                  <a:srgbClr val="FFFFFF"/>
                </a:solidFill>
                <a:latin typeface="Arial"/>
                <a:cs typeface="Times New Roman" charset="0"/>
              </a:rPr>
            </a:br>
            <a:r>
              <a:rPr lang="en-GB" sz="825" b="0" i="1" dirty="0">
                <a:solidFill>
                  <a:srgbClr val="FFFFFF"/>
                </a:solidFill>
                <a:latin typeface="Arial"/>
                <a:cs typeface="Times New Roman" charset="0"/>
              </a:rPr>
              <a:t>(ESO / M. </a:t>
            </a:r>
            <a:r>
              <a:rPr lang="en-GB" sz="825" b="0" i="1" dirty="0" err="1">
                <a:solidFill>
                  <a:srgbClr val="FFFFFF"/>
                </a:solidFill>
                <a:latin typeface="Arial"/>
                <a:cs typeface="Times New Roman" charset="0"/>
              </a:rPr>
              <a:t>McCaughrean</a:t>
            </a:r>
            <a:r>
              <a:rPr lang="en-GB" sz="825" b="0" i="1" dirty="0">
                <a:solidFill>
                  <a:srgbClr val="FFFFFF"/>
                </a:solidFill>
                <a:latin typeface="Arial"/>
                <a:cs typeface="Times New Roman" charset="0"/>
              </a:rPr>
              <a:t>)</a:t>
            </a:r>
          </a:p>
        </p:txBody>
      </p:sp>
      <p:cxnSp>
        <p:nvCxnSpPr>
          <p:cNvPr id="9" name="Straight Arrow Connector 8">
            <a:extLst>
              <a:ext uri="{FF2B5EF4-FFF2-40B4-BE49-F238E27FC236}">
                <a16:creationId xmlns:a16="http://schemas.microsoft.com/office/drawing/2014/main" id="{B1205ACD-0CDF-F807-D591-3D4C998A2A55}"/>
              </a:ext>
            </a:extLst>
          </p:cNvPr>
          <p:cNvCxnSpPr/>
          <p:nvPr/>
        </p:nvCxnSpPr>
        <p:spPr bwMode="auto">
          <a:xfrm>
            <a:off x="3492962" y="1806841"/>
            <a:ext cx="3785348" cy="0"/>
          </a:xfrm>
          <a:prstGeom prst="straightConnector1">
            <a:avLst/>
          </a:prstGeom>
          <a:solidFill>
            <a:schemeClr val="accent1"/>
          </a:solidFill>
          <a:ln w="19050" cap="flat" cmpd="sng" algn="ctr">
            <a:solidFill>
              <a:schemeClr val="bg1"/>
            </a:solidFill>
            <a:prstDash val="solid"/>
            <a:round/>
            <a:headEnd type="triangle"/>
            <a:tailEnd type="triangle"/>
          </a:ln>
          <a:effectLst/>
        </p:spPr>
      </p:cxnSp>
      <p:sp>
        <p:nvSpPr>
          <p:cNvPr id="10" name="TextBox 9">
            <a:extLst>
              <a:ext uri="{FF2B5EF4-FFF2-40B4-BE49-F238E27FC236}">
                <a16:creationId xmlns:a16="http://schemas.microsoft.com/office/drawing/2014/main" id="{B5881B2B-7E94-5E19-CD71-27B4E6D8708C}"/>
              </a:ext>
            </a:extLst>
          </p:cNvPr>
          <p:cNvSpPr txBox="1"/>
          <p:nvPr/>
        </p:nvSpPr>
        <p:spPr>
          <a:xfrm>
            <a:off x="4915593" y="1782839"/>
            <a:ext cx="940086" cy="276999"/>
          </a:xfrm>
          <a:prstGeom prst="rect">
            <a:avLst/>
          </a:prstGeom>
          <a:noFill/>
        </p:spPr>
        <p:txBody>
          <a:bodyPr wrap="square" rtlCol="0">
            <a:spAutoFit/>
          </a:bodyPr>
          <a:lstStyle/>
          <a:p>
            <a:pPr algn="ctr" defTabSz="685800">
              <a:spcBef>
                <a:spcPct val="0"/>
              </a:spcBef>
            </a:pPr>
            <a:r>
              <a:rPr kumimoji="1" lang="en-GB" sz="1200" b="0" dirty="0">
                <a:solidFill>
                  <a:srgbClr val="FFFFFF"/>
                </a:solidFill>
                <a:latin typeface="Arial"/>
                <a:cs typeface="Arial"/>
              </a:rPr>
              <a:t>~1 </a:t>
            </a:r>
            <a:r>
              <a:rPr kumimoji="1" lang="en-GB" sz="1200" b="0" dirty="0" err="1">
                <a:solidFill>
                  <a:srgbClr val="FFFFFF"/>
                </a:solidFill>
                <a:latin typeface="Arial"/>
                <a:cs typeface="Arial"/>
              </a:rPr>
              <a:t>ly</a:t>
            </a:r>
            <a:endParaRPr kumimoji="1" lang="en-GB" sz="1200" b="0" dirty="0">
              <a:solidFill>
                <a:srgbClr val="FFFFFF"/>
              </a:solidFill>
              <a:latin typeface="Arial"/>
              <a:cs typeface="Arial"/>
            </a:endParaRPr>
          </a:p>
        </p:txBody>
      </p:sp>
      <p:pic>
        <p:nvPicPr>
          <p:cNvPr id="11" name="Picture 2" descr="An image taken at radio wavelengths of the dramatic jets of charged particles being ejected from the nucleus of the galaxy Cygnus A. Newly obtained radio images were able to resolve hotspots in the jets at the places where they impact the surrounding medium. The conventional thinking is that the bulk of the radiation in such hotspots is produced by shocks, but the new results found that some other processes, perhaps absorption, must be involved. Click the image for a full-size version. Image credit: NRAO/AU.">
            <a:extLst>
              <a:ext uri="{FF2B5EF4-FFF2-40B4-BE49-F238E27FC236}">
                <a16:creationId xmlns:a16="http://schemas.microsoft.com/office/drawing/2014/main" id="{9BFD2A8A-9E8A-0A39-4FA6-8DEF9A6F84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3903" y="3740270"/>
            <a:ext cx="4722669" cy="21959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3A7DEA7-D313-4BED-7D92-2D0C13F8BE99}"/>
              </a:ext>
            </a:extLst>
          </p:cNvPr>
          <p:cNvSpPr txBox="1"/>
          <p:nvPr/>
        </p:nvSpPr>
        <p:spPr>
          <a:xfrm>
            <a:off x="5084519" y="3903049"/>
            <a:ext cx="940086" cy="276999"/>
          </a:xfrm>
          <a:prstGeom prst="rect">
            <a:avLst/>
          </a:prstGeom>
          <a:noFill/>
        </p:spPr>
        <p:txBody>
          <a:bodyPr wrap="square" rtlCol="0">
            <a:spAutoFit/>
          </a:bodyPr>
          <a:lstStyle/>
          <a:p>
            <a:pPr defTabSz="685800">
              <a:spcBef>
                <a:spcPct val="0"/>
              </a:spcBef>
            </a:pPr>
            <a:r>
              <a:rPr kumimoji="1" lang="en-GB" sz="1200" b="0" dirty="0">
                <a:solidFill>
                  <a:srgbClr val="FFFFFF"/>
                </a:solidFill>
                <a:latin typeface="Arial"/>
                <a:cs typeface="Arial"/>
              </a:rPr>
              <a:t>~10</a:t>
            </a:r>
            <a:r>
              <a:rPr kumimoji="1" lang="en-GB" sz="1200" b="0" baseline="30000" dirty="0">
                <a:solidFill>
                  <a:srgbClr val="FFFFFF"/>
                </a:solidFill>
                <a:latin typeface="Arial"/>
                <a:cs typeface="Arial"/>
              </a:rPr>
              <a:t>5</a:t>
            </a:r>
            <a:r>
              <a:rPr kumimoji="1" lang="en-GB" sz="1200" b="0" dirty="0">
                <a:solidFill>
                  <a:srgbClr val="FFFFFF"/>
                </a:solidFill>
                <a:latin typeface="Arial"/>
                <a:cs typeface="Arial"/>
              </a:rPr>
              <a:t> </a:t>
            </a:r>
            <a:r>
              <a:rPr kumimoji="1" lang="en-GB" sz="1200" b="0" dirty="0" err="1">
                <a:solidFill>
                  <a:srgbClr val="FFFFFF"/>
                </a:solidFill>
                <a:latin typeface="Arial"/>
                <a:cs typeface="Arial"/>
              </a:rPr>
              <a:t>ly</a:t>
            </a:r>
            <a:endParaRPr kumimoji="1" lang="en-GB" sz="1200" b="0" dirty="0">
              <a:solidFill>
                <a:srgbClr val="FFFFFF"/>
              </a:solidFill>
              <a:latin typeface="Arial"/>
              <a:cs typeface="Arial"/>
            </a:endParaRPr>
          </a:p>
        </p:txBody>
      </p:sp>
      <p:cxnSp>
        <p:nvCxnSpPr>
          <p:cNvPr id="13" name="Straight Arrow Connector 12">
            <a:extLst>
              <a:ext uri="{FF2B5EF4-FFF2-40B4-BE49-F238E27FC236}">
                <a16:creationId xmlns:a16="http://schemas.microsoft.com/office/drawing/2014/main" id="{319D97AC-F928-4353-2E77-4D4ECB7FDFA7}"/>
              </a:ext>
            </a:extLst>
          </p:cNvPr>
          <p:cNvCxnSpPr/>
          <p:nvPr/>
        </p:nvCxnSpPr>
        <p:spPr bwMode="auto">
          <a:xfrm>
            <a:off x="3481922" y="3925938"/>
            <a:ext cx="3785348" cy="0"/>
          </a:xfrm>
          <a:prstGeom prst="straightConnector1">
            <a:avLst/>
          </a:prstGeom>
          <a:solidFill>
            <a:schemeClr val="accent1"/>
          </a:solidFill>
          <a:ln w="19050" cap="flat" cmpd="sng" algn="ctr">
            <a:solidFill>
              <a:schemeClr val="bg1"/>
            </a:solidFill>
            <a:prstDash val="solid"/>
            <a:round/>
            <a:headEnd type="triangle"/>
            <a:tailEnd type="triangle"/>
          </a:ln>
          <a:effectLst/>
        </p:spPr>
      </p:cxnSp>
      <p:sp>
        <p:nvSpPr>
          <p:cNvPr id="14" name="Rectangle 13">
            <a:extLst>
              <a:ext uri="{FF2B5EF4-FFF2-40B4-BE49-F238E27FC236}">
                <a16:creationId xmlns:a16="http://schemas.microsoft.com/office/drawing/2014/main" id="{514FE353-5458-075B-0F56-43B1F98BB8D2}"/>
              </a:ext>
            </a:extLst>
          </p:cNvPr>
          <p:cNvSpPr/>
          <p:nvPr/>
        </p:nvSpPr>
        <p:spPr>
          <a:xfrm>
            <a:off x="4353105" y="5574938"/>
            <a:ext cx="3429000" cy="346249"/>
          </a:xfrm>
          <a:prstGeom prst="rect">
            <a:avLst/>
          </a:prstGeom>
        </p:spPr>
        <p:txBody>
          <a:bodyPr>
            <a:spAutoFit/>
          </a:bodyPr>
          <a:lstStyle/>
          <a:p>
            <a:pPr algn="r" defTabSz="685800">
              <a:spcBef>
                <a:spcPct val="0"/>
              </a:spcBef>
            </a:pPr>
            <a:r>
              <a:rPr lang="en-GB" sz="825" b="0" i="1" dirty="0">
                <a:solidFill>
                  <a:srgbClr val="FFFFFF"/>
                </a:solidFill>
                <a:latin typeface="Arial"/>
                <a:cs typeface="Times New Roman" charset="0"/>
              </a:rPr>
              <a:t>Cygnus A</a:t>
            </a:r>
            <a:br>
              <a:rPr lang="en-GB" sz="825" b="0" i="1" dirty="0">
                <a:solidFill>
                  <a:srgbClr val="FFFFFF"/>
                </a:solidFill>
                <a:latin typeface="Arial"/>
                <a:cs typeface="Times New Roman" charset="0"/>
              </a:rPr>
            </a:br>
            <a:r>
              <a:rPr lang="en-GB" sz="825" b="0" i="1" dirty="0">
                <a:solidFill>
                  <a:srgbClr val="FFFFFF"/>
                </a:solidFill>
                <a:latin typeface="Arial"/>
                <a:cs typeface="Times New Roman" charset="0"/>
              </a:rPr>
              <a:t>(NRAO / AU)</a:t>
            </a:r>
          </a:p>
        </p:txBody>
      </p:sp>
      <p:cxnSp>
        <p:nvCxnSpPr>
          <p:cNvPr id="15" name="Straight Arrow Connector 14">
            <a:extLst>
              <a:ext uri="{FF2B5EF4-FFF2-40B4-BE49-F238E27FC236}">
                <a16:creationId xmlns:a16="http://schemas.microsoft.com/office/drawing/2014/main" id="{4D1CDCCB-79FA-307F-ED16-B359128F5890}"/>
              </a:ext>
            </a:extLst>
          </p:cNvPr>
          <p:cNvCxnSpPr/>
          <p:nvPr/>
        </p:nvCxnSpPr>
        <p:spPr bwMode="auto">
          <a:xfrm>
            <a:off x="4868907" y="2247933"/>
            <a:ext cx="244187" cy="209637"/>
          </a:xfrm>
          <a:prstGeom prst="straightConnector1">
            <a:avLst/>
          </a:prstGeom>
          <a:solidFill>
            <a:schemeClr val="accent1"/>
          </a:solidFill>
          <a:ln w="25400" cap="flat" cmpd="sng" algn="ctr">
            <a:solidFill>
              <a:schemeClr val="bg1"/>
            </a:solidFill>
            <a:prstDash val="solid"/>
            <a:round/>
            <a:headEnd type="none" w="lg" len="med"/>
            <a:tailEnd type="triangle"/>
          </a:ln>
          <a:effectLst/>
        </p:spPr>
      </p:cxnSp>
      <p:sp>
        <p:nvSpPr>
          <p:cNvPr id="16" name="Rectangle 15">
            <a:extLst>
              <a:ext uri="{FF2B5EF4-FFF2-40B4-BE49-F238E27FC236}">
                <a16:creationId xmlns:a16="http://schemas.microsoft.com/office/drawing/2014/main" id="{4962F670-FD5A-F419-8E4C-64D97B49E3F3}"/>
              </a:ext>
            </a:extLst>
          </p:cNvPr>
          <p:cNvSpPr/>
          <p:nvPr/>
        </p:nvSpPr>
        <p:spPr>
          <a:xfrm>
            <a:off x="3748576" y="1934616"/>
            <a:ext cx="1195592" cy="346249"/>
          </a:xfrm>
          <a:prstGeom prst="rect">
            <a:avLst/>
          </a:prstGeom>
        </p:spPr>
        <p:txBody>
          <a:bodyPr wrap="square">
            <a:spAutoFit/>
          </a:bodyPr>
          <a:lstStyle/>
          <a:p>
            <a:pPr algn="r" defTabSz="685800">
              <a:spcBef>
                <a:spcPct val="0"/>
              </a:spcBef>
            </a:pPr>
            <a:r>
              <a:rPr lang="en-GB" sz="825" b="0" i="1" dirty="0" err="1">
                <a:solidFill>
                  <a:srgbClr val="FFFFFF"/>
                </a:solidFill>
                <a:latin typeface="Arial"/>
                <a:cs typeface="Times New Roman" charset="0"/>
              </a:rPr>
              <a:t>Protostar</a:t>
            </a:r>
            <a:r>
              <a:rPr lang="en-GB" sz="825" b="0" i="1" dirty="0">
                <a:solidFill>
                  <a:srgbClr val="FFFFFF"/>
                </a:solidFill>
                <a:latin typeface="Arial"/>
                <a:cs typeface="Times New Roman" charset="0"/>
              </a:rPr>
              <a:t> </a:t>
            </a:r>
            <a:br>
              <a:rPr lang="en-GB" sz="825" b="0" i="1" dirty="0">
                <a:solidFill>
                  <a:srgbClr val="FFFFFF"/>
                </a:solidFill>
                <a:latin typeface="Arial"/>
                <a:cs typeface="Times New Roman" charset="0"/>
              </a:rPr>
            </a:br>
            <a:r>
              <a:rPr lang="en-GB" sz="825" b="0" i="1" dirty="0">
                <a:solidFill>
                  <a:srgbClr val="FFFFFF"/>
                </a:solidFill>
                <a:latin typeface="Arial"/>
                <a:cs typeface="Times New Roman" charset="0"/>
              </a:rPr>
              <a:t>(embedded in disk)</a:t>
            </a:r>
          </a:p>
        </p:txBody>
      </p:sp>
      <p:cxnSp>
        <p:nvCxnSpPr>
          <p:cNvPr id="17" name="Straight Arrow Connector 16">
            <a:extLst>
              <a:ext uri="{FF2B5EF4-FFF2-40B4-BE49-F238E27FC236}">
                <a16:creationId xmlns:a16="http://schemas.microsoft.com/office/drawing/2014/main" id="{EF6161B1-3E7D-FD3C-3D08-4F4B8003D03D}"/>
              </a:ext>
            </a:extLst>
          </p:cNvPr>
          <p:cNvCxnSpPr>
            <a:cxnSpLocks/>
          </p:cNvCxnSpPr>
          <p:nvPr/>
        </p:nvCxnSpPr>
        <p:spPr bwMode="auto">
          <a:xfrm>
            <a:off x="5108522" y="4667669"/>
            <a:ext cx="169279" cy="167583"/>
          </a:xfrm>
          <a:prstGeom prst="straightConnector1">
            <a:avLst/>
          </a:prstGeom>
          <a:solidFill>
            <a:schemeClr val="accent1"/>
          </a:solidFill>
          <a:ln w="25400" cap="flat" cmpd="sng" algn="ctr">
            <a:solidFill>
              <a:schemeClr val="bg1"/>
            </a:solidFill>
            <a:prstDash val="solid"/>
            <a:round/>
            <a:headEnd type="none" w="lg" len="med"/>
            <a:tailEnd type="triangle"/>
          </a:ln>
          <a:effectLst/>
        </p:spPr>
      </p:cxnSp>
      <p:sp>
        <p:nvSpPr>
          <p:cNvPr id="18" name="Rectangle 17">
            <a:extLst>
              <a:ext uri="{FF2B5EF4-FFF2-40B4-BE49-F238E27FC236}">
                <a16:creationId xmlns:a16="http://schemas.microsoft.com/office/drawing/2014/main" id="{484DDDCF-7801-53F0-1920-30B635809693}"/>
              </a:ext>
            </a:extLst>
          </p:cNvPr>
          <p:cNvSpPr/>
          <p:nvPr/>
        </p:nvSpPr>
        <p:spPr>
          <a:xfrm>
            <a:off x="3869700" y="4332644"/>
            <a:ext cx="1348169" cy="346249"/>
          </a:xfrm>
          <a:prstGeom prst="rect">
            <a:avLst/>
          </a:prstGeom>
        </p:spPr>
        <p:txBody>
          <a:bodyPr wrap="square">
            <a:spAutoFit/>
          </a:bodyPr>
          <a:lstStyle/>
          <a:p>
            <a:pPr algn="r" defTabSz="685800">
              <a:spcBef>
                <a:spcPct val="0"/>
              </a:spcBef>
            </a:pPr>
            <a:r>
              <a:rPr lang="en-GB" sz="825" b="0" i="1" dirty="0">
                <a:solidFill>
                  <a:srgbClr val="FFFFFF"/>
                </a:solidFill>
                <a:latin typeface="Arial"/>
                <a:cs typeface="Times New Roman" charset="0"/>
              </a:rPr>
              <a:t>Supermassive black hole</a:t>
            </a:r>
          </a:p>
        </p:txBody>
      </p:sp>
      <p:sp>
        <p:nvSpPr>
          <p:cNvPr id="19" name="TextBox 18">
            <a:extLst>
              <a:ext uri="{FF2B5EF4-FFF2-40B4-BE49-F238E27FC236}">
                <a16:creationId xmlns:a16="http://schemas.microsoft.com/office/drawing/2014/main" id="{0D45D3CB-9923-38ED-B02E-5767FE732487}"/>
              </a:ext>
            </a:extLst>
          </p:cNvPr>
          <p:cNvSpPr txBox="1"/>
          <p:nvPr/>
        </p:nvSpPr>
        <p:spPr>
          <a:xfrm>
            <a:off x="161284" y="2209282"/>
            <a:ext cx="2598607" cy="369332"/>
          </a:xfrm>
          <a:prstGeom prst="rect">
            <a:avLst/>
          </a:prstGeom>
          <a:noFill/>
        </p:spPr>
        <p:txBody>
          <a:bodyPr wrap="square" rtlCol="0">
            <a:spAutoFit/>
          </a:bodyPr>
          <a:lstStyle/>
          <a:p>
            <a:pPr defTabSz="685800">
              <a:spcBef>
                <a:spcPct val="0"/>
              </a:spcBef>
            </a:pPr>
            <a:r>
              <a:rPr kumimoji="1" lang="en-GB" dirty="0">
                <a:solidFill>
                  <a:srgbClr val="00B050"/>
                </a:solidFill>
                <a:latin typeface="Arial"/>
                <a:cs typeface="Arial"/>
              </a:rPr>
              <a:t>They ‘look’ similar…</a:t>
            </a:r>
          </a:p>
        </p:txBody>
      </p:sp>
      <p:sp>
        <p:nvSpPr>
          <p:cNvPr id="20" name="Rectangle 19">
            <a:extLst>
              <a:ext uri="{FF2B5EF4-FFF2-40B4-BE49-F238E27FC236}">
                <a16:creationId xmlns:a16="http://schemas.microsoft.com/office/drawing/2014/main" id="{952126D2-7799-BCCF-BB22-C8B84B658BA2}"/>
              </a:ext>
            </a:extLst>
          </p:cNvPr>
          <p:cNvSpPr/>
          <p:nvPr/>
        </p:nvSpPr>
        <p:spPr>
          <a:xfrm>
            <a:off x="155843" y="2769581"/>
            <a:ext cx="3403292" cy="1762021"/>
          </a:xfrm>
          <a:prstGeom prst="rect">
            <a:avLst/>
          </a:prstGeom>
        </p:spPr>
        <p:txBody>
          <a:bodyPr wrap="square">
            <a:spAutoFit/>
          </a:bodyPr>
          <a:lstStyle/>
          <a:p>
            <a:pPr marL="214313" indent="-214313" defTabSz="685800">
              <a:spcBef>
                <a:spcPct val="0"/>
              </a:spcBef>
              <a:spcAft>
                <a:spcPts val="450"/>
              </a:spcAft>
              <a:buFont typeface="Arial" panose="020B0604020202020204" pitchFamily="34" charset="0"/>
              <a:buChar char="•"/>
            </a:pPr>
            <a:r>
              <a:rPr lang="en-GB" sz="1600" dirty="0">
                <a:solidFill>
                  <a:srgbClr val="040404"/>
                </a:solidFill>
                <a:latin typeface="Arial"/>
                <a:cs typeface="Times New Roman" charset="0"/>
              </a:rPr>
              <a:t>Similar jet morphology </a:t>
            </a:r>
          </a:p>
          <a:p>
            <a:pPr marL="214313" indent="-214313" defTabSz="685800">
              <a:spcBef>
                <a:spcPct val="0"/>
              </a:spcBef>
              <a:spcAft>
                <a:spcPts val="450"/>
              </a:spcAft>
              <a:buFont typeface="Arial" panose="020B0604020202020204" pitchFamily="34" charset="0"/>
              <a:buChar char="•"/>
            </a:pPr>
            <a:r>
              <a:rPr lang="en-GB" sz="1600" dirty="0">
                <a:solidFill>
                  <a:srgbClr val="040404"/>
                </a:solidFill>
                <a:latin typeface="Arial"/>
                <a:cs typeface="Times New Roman" charset="0"/>
              </a:rPr>
              <a:t>Jets </a:t>
            </a:r>
            <a:r>
              <a:rPr lang="en-GB" sz="1600" b="0" dirty="0">
                <a:solidFill>
                  <a:srgbClr val="040404"/>
                </a:solidFill>
                <a:latin typeface="Arial"/>
                <a:cs typeface="Times New Roman" charset="0"/>
              </a:rPr>
              <a:t>originate from a central source</a:t>
            </a:r>
          </a:p>
          <a:p>
            <a:pPr marL="214313" indent="-214313" defTabSz="685800">
              <a:spcBef>
                <a:spcPct val="0"/>
              </a:spcBef>
              <a:spcAft>
                <a:spcPts val="450"/>
              </a:spcAft>
              <a:buFont typeface="Arial" panose="020B0604020202020204" pitchFamily="34" charset="0"/>
              <a:buChar char="•"/>
            </a:pPr>
            <a:r>
              <a:rPr lang="en-GB" sz="1600" dirty="0">
                <a:solidFill>
                  <a:srgbClr val="040404"/>
                </a:solidFill>
                <a:latin typeface="Arial"/>
                <a:cs typeface="Times New Roman" charset="0"/>
              </a:rPr>
              <a:t>Spatial features </a:t>
            </a:r>
            <a:r>
              <a:rPr lang="en-GB" sz="1600" b="0" dirty="0">
                <a:solidFill>
                  <a:srgbClr val="040404"/>
                </a:solidFill>
                <a:latin typeface="Arial"/>
                <a:cs typeface="Times New Roman" charset="0"/>
              </a:rPr>
              <a:t>along jet (shocks, knots)</a:t>
            </a:r>
          </a:p>
          <a:p>
            <a:pPr marL="214313" indent="-214313" defTabSz="685800">
              <a:spcBef>
                <a:spcPct val="0"/>
              </a:spcBef>
              <a:spcAft>
                <a:spcPts val="450"/>
              </a:spcAft>
              <a:buFont typeface="Arial" panose="020B0604020202020204" pitchFamily="34" charset="0"/>
              <a:buChar char="•"/>
            </a:pPr>
            <a:r>
              <a:rPr lang="en-GB" sz="1600" b="0" dirty="0">
                <a:solidFill>
                  <a:srgbClr val="040404"/>
                </a:solidFill>
                <a:latin typeface="Arial"/>
                <a:cs typeface="Times New Roman" charset="0"/>
              </a:rPr>
              <a:t>Terminal </a:t>
            </a:r>
            <a:r>
              <a:rPr lang="en-GB" sz="1600" dirty="0">
                <a:solidFill>
                  <a:srgbClr val="040404"/>
                </a:solidFill>
                <a:latin typeface="Arial"/>
                <a:cs typeface="Times New Roman" charset="0"/>
              </a:rPr>
              <a:t>bow shocks</a:t>
            </a:r>
          </a:p>
        </p:txBody>
      </p:sp>
      <p:sp>
        <p:nvSpPr>
          <p:cNvPr id="21" name="Rectangle 20">
            <a:extLst>
              <a:ext uri="{FF2B5EF4-FFF2-40B4-BE49-F238E27FC236}">
                <a16:creationId xmlns:a16="http://schemas.microsoft.com/office/drawing/2014/main" id="{5BA73CE9-FEA6-6C62-B39D-F03F294F939A}"/>
              </a:ext>
            </a:extLst>
          </p:cNvPr>
          <p:cNvSpPr/>
          <p:nvPr/>
        </p:nvSpPr>
        <p:spPr>
          <a:xfrm>
            <a:off x="8255873" y="1614779"/>
            <a:ext cx="3450731" cy="1762021"/>
          </a:xfrm>
          <a:prstGeom prst="rect">
            <a:avLst/>
          </a:prstGeom>
        </p:spPr>
        <p:txBody>
          <a:bodyPr wrap="square">
            <a:spAutoFit/>
          </a:bodyPr>
          <a:lstStyle/>
          <a:p>
            <a:pPr defTabSz="685800">
              <a:spcBef>
                <a:spcPct val="0"/>
              </a:spcBef>
            </a:pPr>
            <a:r>
              <a:rPr lang="en-GB" sz="1600" i="1" dirty="0">
                <a:solidFill>
                  <a:srgbClr val="040404"/>
                </a:solidFill>
                <a:latin typeface="Arial"/>
                <a:cs typeface="Times New Roman" charset="0"/>
              </a:rPr>
              <a:t>Protostellar jets</a:t>
            </a:r>
            <a:br>
              <a:rPr lang="en-GB" sz="1600" b="0" dirty="0">
                <a:solidFill>
                  <a:srgbClr val="040404"/>
                </a:solidFill>
                <a:latin typeface="Arial"/>
                <a:cs typeface="Times New Roman" charset="0"/>
              </a:rPr>
            </a:br>
            <a:endParaRPr lang="en-GB" sz="1600" b="0" dirty="0">
              <a:solidFill>
                <a:srgbClr val="040404"/>
              </a:solidFill>
              <a:latin typeface="Arial"/>
              <a:cs typeface="Times New Roman" charset="0"/>
            </a:endParaRPr>
          </a:p>
          <a:p>
            <a:pPr marL="214313" indent="-214313" defTabSz="685800">
              <a:spcBef>
                <a:spcPct val="0"/>
              </a:spcBef>
              <a:spcAft>
                <a:spcPts val="450"/>
              </a:spcAft>
              <a:buFont typeface="Arial" panose="020B0604020202020204" pitchFamily="34" charset="0"/>
              <a:buChar char="•"/>
            </a:pPr>
            <a:r>
              <a:rPr lang="en-GB" sz="1600" b="0" dirty="0">
                <a:solidFill>
                  <a:srgbClr val="040404"/>
                </a:solidFill>
                <a:latin typeface="Arial"/>
                <a:cs typeface="Times New Roman" charset="0"/>
              </a:rPr>
              <a:t>Few light-years across</a:t>
            </a:r>
          </a:p>
          <a:p>
            <a:pPr marL="214313" indent="-214313" defTabSz="685800">
              <a:spcBef>
                <a:spcPct val="0"/>
              </a:spcBef>
              <a:spcAft>
                <a:spcPts val="450"/>
              </a:spcAft>
              <a:buFont typeface="Arial" panose="020B0604020202020204" pitchFamily="34" charset="0"/>
              <a:buChar char="•"/>
            </a:pPr>
            <a:r>
              <a:rPr lang="en-GB" sz="1600" b="0" dirty="0">
                <a:solidFill>
                  <a:srgbClr val="040404"/>
                </a:solidFill>
                <a:latin typeface="Arial"/>
                <a:cs typeface="Times New Roman" charset="0"/>
              </a:rPr>
              <a:t>Accretion into a </a:t>
            </a:r>
            <a:r>
              <a:rPr lang="en-GB" sz="1600" dirty="0" err="1">
                <a:solidFill>
                  <a:srgbClr val="040404"/>
                </a:solidFill>
                <a:latin typeface="Arial"/>
                <a:cs typeface="Times New Roman" charset="0"/>
              </a:rPr>
              <a:t>protostar</a:t>
            </a:r>
            <a:endParaRPr lang="en-GB" sz="1600" dirty="0">
              <a:solidFill>
                <a:srgbClr val="040404"/>
              </a:solidFill>
              <a:latin typeface="Arial"/>
              <a:cs typeface="Times New Roman" charset="0"/>
            </a:endParaRPr>
          </a:p>
          <a:p>
            <a:pPr marL="214313" indent="-214313" defTabSz="685800">
              <a:spcBef>
                <a:spcPct val="0"/>
              </a:spcBef>
              <a:spcAft>
                <a:spcPts val="450"/>
              </a:spcAft>
              <a:buFont typeface="Arial" panose="020B0604020202020204" pitchFamily="34" charset="0"/>
              <a:buChar char="•"/>
            </a:pPr>
            <a:r>
              <a:rPr lang="en-GB" sz="1600" b="0" dirty="0">
                <a:solidFill>
                  <a:srgbClr val="040404"/>
                </a:solidFill>
                <a:latin typeface="Arial"/>
                <a:cs typeface="Times New Roman" charset="0"/>
              </a:rPr>
              <a:t>Speed ~ 100’s km/s</a:t>
            </a:r>
          </a:p>
          <a:p>
            <a:pPr marL="214313" indent="-214313" defTabSz="685800">
              <a:spcBef>
                <a:spcPct val="0"/>
              </a:spcBef>
              <a:spcAft>
                <a:spcPts val="450"/>
              </a:spcAft>
              <a:buFont typeface="Arial" panose="020B0604020202020204" pitchFamily="34" charset="0"/>
              <a:buChar char="•"/>
            </a:pPr>
            <a:r>
              <a:rPr lang="en-GB" sz="1600" b="0" dirty="0">
                <a:solidFill>
                  <a:srgbClr val="040404"/>
                </a:solidFill>
                <a:latin typeface="Arial"/>
                <a:cs typeface="Times New Roman" charset="0"/>
              </a:rPr>
              <a:t>Optical emission (atomic lines)</a:t>
            </a:r>
          </a:p>
        </p:txBody>
      </p:sp>
      <p:sp>
        <p:nvSpPr>
          <p:cNvPr id="22" name="Rectangle 21">
            <a:extLst>
              <a:ext uri="{FF2B5EF4-FFF2-40B4-BE49-F238E27FC236}">
                <a16:creationId xmlns:a16="http://schemas.microsoft.com/office/drawing/2014/main" id="{63A0EEE4-6C4E-93D2-F61C-EBD94656B57F}"/>
              </a:ext>
            </a:extLst>
          </p:cNvPr>
          <p:cNvSpPr/>
          <p:nvPr/>
        </p:nvSpPr>
        <p:spPr>
          <a:xfrm>
            <a:off x="8255873" y="3729112"/>
            <a:ext cx="3620852" cy="2008242"/>
          </a:xfrm>
          <a:prstGeom prst="rect">
            <a:avLst/>
          </a:prstGeom>
        </p:spPr>
        <p:txBody>
          <a:bodyPr wrap="square">
            <a:spAutoFit/>
          </a:bodyPr>
          <a:lstStyle/>
          <a:p>
            <a:pPr defTabSz="685800">
              <a:spcBef>
                <a:spcPct val="0"/>
              </a:spcBef>
            </a:pPr>
            <a:r>
              <a:rPr lang="en-GB" sz="1600" i="1" dirty="0">
                <a:solidFill>
                  <a:srgbClr val="040404"/>
                </a:solidFill>
                <a:latin typeface="Arial"/>
                <a:cs typeface="Times New Roman" charset="0"/>
              </a:rPr>
              <a:t>Extragalactic jets</a:t>
            </a:r>
            <a:br>
              <a:rPr lang="en-GB" sz="1600" dirty="0">
                <a:solidFill>
                  <a:srgbClr val="040404"/>
                </a:solidFill>
                <a:latin typeface="Arial"/>
                <a:cs typeface="Times New Roman" charset="0"/>
              </a:rPr>
            </a:br>
            <a:endParaRPr lang="en-GB" sz="1600" dirty="0">
              <a:solidFill>
                <a:srgbClr val="040404"/>
              </a:solidFill>
              <a:latin typeface="Arial"/>
              <a:cs typeface="Times New Roman" charset="0"/>
            </a:endParaRPr>
          </a:p>
          <a:p>
            <a:pPr marL="214313" indent="-214313" defTabSz="685800">
              <a:spcBef>
                <a:spcPct val="0"/>
              </a:spcBef>
              <a:spcAft>
                <a:spcPts val="450"/>
              </a:spcAft>
              <a:buFont typeface="Arial" panose="020B0604020202020204" pitchFamily="34" charset="0"/>
              <a:buChar char="•"/>
            </a:pPr>
            <a:r>
              <a:rPr lang="en-GB" sz="1600" b="0" dirty="0">
                <a:solidFill>
                  <a:srgbClr val="040404"/>
                </a:solidFill>
                <a:latin typeface="Arial"/>
                <a:cs typeface="Times New Roman" charset="0"/>
              </a:rPr>
              <a:t>Thousands light-years across</a:t>
            </a:r>
          </a:p>
          <a:p>
            <a:pPr marL="214313" indent="-214313" defTabSz="685800">
              <a:spcBef>
                <a:spcPct val="0"/>
              </a:spcBef>
              <a:spcAft>
                <a:spcPts val="450"/>
              </a:spcAft>
              <a:buFont typeface="Arial" panose="020B0604020202020204" pitchFamily="34" charset="0"/>
              <a:buChar char="•"/>
            </a:pPr>
            <a:r>
              <a:rPr lang="en-GB" sz="1600" b="0" dirty="0">
                <a:solidFill>
                  <a:srgbClr val="040404"/>
                </a:solidFill>
                <a:latin typeface="Arial"/>
                <a:cs typeface="Times New Roman" charset="0"/>
              </a:rPr>
              <a:t>Accretion into a </a:t>
            </a:r>
            <a:r>
              <a:rPr lang="en-GB" sz="1600" dirty="0">
                <a:solidFill>
                  <a:srgbClr val="040404"/>
                </a:solidFill>
                <a:latin typeface="Arial"/>
                <a:cs typeface="Times New Roman" charset="0"/>
              </a:rPr>
              <a:t>supermassive black hole</a:t>
            </a:r>
          </a:p>
          <a:p>
            <a:pPr marL="214313" indent="-214313" defTabSz="685800">
              <a:spcBef>
                <a:spcPct val="0"/>
              </a:spcBef>
              <a:spcAft>
                <a:spcPts val="450"/>
              </a:spcAft>
              <a:buFont typeface="Arial" panose="020B0604020202020204" pitchFamily="34" charset="0"/>
              <a:buChar char="•"/>
            </a:pPr>
            <a:r>
              <a:rPr lang="en-GB" sz="1600" b="0" dirty="0">
                <a:solidFill>
                  <a:srgbClr val="040404"/>
                </a:solidFill>
                <a:latin typeface="Arial"/>
                <a:cs typeface="Times New Roman" charset="0"/>
              </a:rPr>
              <a:t>Speed ~ light</a:t>
            </a:r>
          </a:p>
          <a:p>
            <a:pPr marL="214313" indent="-214313" defTabSz="685800">
              <a:spcBef>
                <a:spcPct val="0"/>
              </a:spcBef>
              <a:spcAft>
                <a:spcPts val="450"/>
              </a:spcAft>
              <a:buFont typeface="Arial" panose="020B0604020202020204" pitchFamily="34" charset="0"/>
              <a:buChar char="•"/>
            </a:pPr>
            <a:r>
              <a:rPr lang="en-GB" sz="1600" b="0" dirty="0">
                <a:solidFill>
                  <a:srgbClr val="040404"/>
                </a:solidFill>
                <a:latin typeface="Arial"/>
                <a:cs typeface="Times New Roman" charset="0"/>
              </a:rPr>
              <a:t>Radio emission (synchrotron)</a:t>
            </a:r>
          </a:p>
        </p:txBody>
      </p:sp>
    </p:spTree>
    <p:extLst>
      <p:ext uri="{BB962C8B-B14F-4D97-AF65-F5344CB8AC3E}">
        <p14:creationId xmlns:p14="http://schemas.microsoft.com/office/powerpoint/2010/main" val="229938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2F1CE-D6BF-FF1E-B18D-B6A6578A64A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0414E24-66CA-5DA1-9755-F570BDB174B8}"/>
              </a:ext>
            </a:extLst>
          </p:cNvPr>
          <p:cNvSpPr>
            <a:spLocks/>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4" name="Picture 4">
            <a:extLst>
              <a:ext uri="{FF2B5EF4-FFF2-40B4-BE49-F238E27FC236}">
                <a16:creationId xmlns:a16="http://schemas.microsoft.com/office/drawing/2014/main" id="{990763DC-A20D-E4A0-A60F-E836E439B04A}"/>
              </a:ext>
            </a:extLst>
          </p:cNvPr>
          <p:cNvPicPr/>
          <p:nvPr/>
        </p:nvPicPr>
        <p:blipFill rotWithShape="1">
          <a:blip r:embed="rId2">
            <a:alphaModFix amt="25000"/>
            <a:extLst>
              <a:ext uri="{28A0092B-C50C-407E-A947-70E740481C1C}">
                <a14:useLocalDpi xmlns:a14="http://schemas.microsoft.com/office/drawing/2010/main" val="0"/>
              </a:ext>
            </a:extLst>
          </a:blip>
          <a:srcRect r="277"/>
          <a:stretch/>
        </p:blipFill>
        <p:spPr bwMode="auto">
          <a:xfrm>
            <a:off x="254509" y="2998"/>
            <a:ext cx="11354898" cy="68318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53E05CAC-4F55-7C94-00F9-0049294EB3D2}"/>
              </a:ext>
            </a:extLst>
          </p:cNvPr>
          <p:cNvSpPr>
            <a:spLocks noGrp="1"/>
          </p:cNvSpPr>
          <p:nvPr>
            <p:ph type="ftr" sz="quarter" idx="11"/>
          </p:nvPr>
        </p:nvSpPr>
        <p:spPr>
          <a:xfrm>
            <a:off x="-45289" y="6606057"/>
            <a:ext cx="2150314" cy="257753"/>
          </a:xfrm>
          <a:ln>
            <a:noFill/>
          </a:ln>
        </p:spPr>
        <p:txBody>
          <a:bodyPr/>
          <a:lstStyle/>
          <a:p>
            <a:r>
              <a:rPr lang="en-GB" dirty="0">
                <a:solidFill>
                  <a:schemeClr val="bg1"/>
                </a:solidFill>
              </a:rPr>
              <a:t>v.valenzuela@princeton.edu</a:t>
            </a:r>
          </a:p>
        </p:txBody>
      </p:sp>
      <p:sp>
        <p:nvSpPr>
          <p:cNvPr id="3" name="Slide Number Placeholder 2">
            <a:extLst>
              <a:ext uri="{FF2B5EF4-FFF2-40B4-BE49-F238E27FC236}">
                <a16:creationId xmlns:a16="http://schemas.microsoft.com/office/drawing/2014/main" id="{76BC1545-F01A-F188-3F7A-FBFE6FCC5C66}"/>
              </a:ext>
            </a:extLst>
          </p:cNvPr>
          <p:cNvSpPr>
            <a:spLocks noGrp="1"/>
          </p:cNvSpPr>
          <p:nvPr>
            <p:ph type="sldNum" sz="quarter" idx="12"/>
          </p:nvPr>
        </p:nvSpPr>
        <p:spPr>
          <a:ln>
            <a:noFill/>
          </a:ln>
        </p:spPr>
        <p:txBody>
          <a:bodyPr/>
          <a:lstStyle/>
          <a:p>
            <a:fld id="{1BA9ABE8-007A-42E6-BCD2-67A13D129B58}" type="slidenum">
              <a:rPr lang="en-GB" smtClean="0">
                <a:solidFill>
                  <a:schemeClr val="bg1"/>
                </a:solidFill>
              </a:rPr>
              <a:t>3</a:t>
            </a:fld>
            <a:endParaRPr lang="en-GB" dirty="0">
              <a:solidFill>
                <a:schemeClr val="bg1"/>
              </a:solidFill>
            </a:endParaRPr>
          </a:p>
        </p:txBody>
      </p:sp>
      <p:sp>
        <p:nvSpPr>
          <p:cNvPr id="19" name="Rectangle: Rounded Corners 18">
            <a:extLst>
              <a:ext uri="{FF2B5EF4-FFF2-40B4-BE49-F238E27FC236}">
                <a16:creationId xmlns:a16="http://schemas.microsoft.com/office/drawing/2014/main" id="{95DCD707-73B3-1AC7-2F0D-D2E4A8406350}"/>
              </a:ext>
            </a:extLst>
          </p:cNvPr>
          <p:cNvSpPr/>
          <p:nvPr/>
        </p:nvSpPr>
        <p:spPr>
          <a:xfrm>
            <a:off x="111994" y="172041"/>
            <a:ext cx="11796816" cy="692453"/>
          </a:xfrm>
          <a:prstGeom prst="roundRect">
            <a:avLst>
              <a:gd name="adj" fmla="val 9563"/>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A little bit about me…</a:t>
            </a:r>
            <a:endParaRPr lang="en-GB" sz="1600" dirty="0"/>
          </a:p>
        </p:txBody>
      </p:sp>
      <p:sp>
        <p:nvSpPr>
          <p:cNvPr id="5" name="TextBox 4">
            <a:extLst>
              <a:ext uri="{FF2B5EF4-FFF2-40B4-BE49-F238E27FC236}">
                <a16:creationId xmlns:a16="http://schemas.microsoft.com/office/drawing/2014/main" id="{D0140C69-0810-0ACC-AC1C-2E003F00C947}"/>
              </a:ext>
            </a:extLst>
          </p:cNvPr>
          <p:cNvSpPr txBox="1"/>
          <p:nvPr/>
        </p:nvSpPr>
        <p:spPr>
          <a:xfrm>
            <a:off x="233243" y="2073282"/>
            <a:ext cx="7464056" cy="332398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solidFill>
                  <a:schemeClr val="bg1"/>
                </a:solidFill>
              </a:rPr>
              <a:t>Started as an astronomy student</a:t>
            </a:r>
          </a:p>
          <a:p>
            <a:pPr marL="285750" indent="-285750">
              <a:spcAft>
                <a:spcPts val="1200"/>
              </a:spcAft>
              <a:buFont typeface="Arial" panose="020B0604020202020204" pitchFamily="34" charset="0"/>
              <a:buChar char="•"/>
            </a:pPr>
            <a:r>
              <a:rPr lang="en-US" sz="2000" dirty="0">
                <a:solidFill>
                  <a:schemeClr val="bg1"/>
                </a:solidFill>
              </a:rPr>
              <a:t>In January 2013 I joined the plasma physics lab at my university in Chile</a:t>
            </a:r>
          </a:p>
          <a:p>
            <a:pPr marL="285750" indent="-285750">
              <a:spcAft>
                <a:spcPts val="1200"/>
              </a:spcAft>
              <a:buFont typeface="Arial" panose="020B0604020202020204" pitchFamily="34" charset="0"/>
              <a:buChar char="•"/>
            </a:pPr>
            <a:r>
              <a:rPr lang="en-US" sz="2000" dirty="0">
                <a:solidFill>
                  <a:schemeClr val="bg1"/>
                </a:solidFill>
              </a:rPr>
              <a:t>Fell in love with experimental plasma physics</a:t>
            </a:r>
          </a:p>
          <a:p>
            <a:pPr marL="285750" indent="-285750">
              <a:spcAft>
                <a:spcPts val="1200"/>
              </a:spcAft>
              <a:buFont typeface="Arial" panose="020B0604020202020204" pitchFamily="34" charset="0"/>
              <a:buChar char="•"/>
            </a:pPr>
            <a:r>
              <a:rPr lang="en-US" sz="2000" dirty="0">
                <a:solidFill>
                  <a:schemeClr val="bg1"/>
                </a:solidFill>
              </a:rPr>
              <a:t>In 2018, I moved to London to do my PhD at Imperial College</a:t>
            </a:r>
          </a:p>
          <a:p>
            <a:pPr marL="285750" indent="-285750">
              <a:spcAft>
                <a:spcPts val="1200"/>
              </a:spcAft>
              <a:buFont typeface="Arial" panose="020B0604020202020204" pitchFamily="34" charset="0"/>
              <a:buChar char="•"/>
            </a:pPr>
            <a:r>
              <a:rPr lang="en-US" sz="2000" dirty="0">
                <a:solidFill>
                  <a:schemeClr val="bg1"/>
                </a:solidFill>
              </a:rPr>
              <a:t>In 2022, I moved to Princeton Astrophysics as a postdoc</a:t>
            </a:r>
          </a:p>
          <a:p>
            <a:pPr marL="285750" indent="-285750">
              <a:spcAft>
                <a:spcPts val="1200"/>
              </a:spcAft>
              <a:buFont typeface="Arial" panose="020B0604020202020204" pitchFamily="34" charset="0"/>
              <a:buChar char="•"/>
            </a:pPr>
            <a:r>
              <a:rPr lang="en-US" sz="2000" dirty="0">
                <a:solidFill>
                  <a:schemeClr val="bg1"/>
                </a:solidFill>
              </a:rPr>
              <a:t>Now I’m off to Livermore to kickstart my own research program, combining theory and experiments</a:t>
            </a:r>
          </a:p>
        </p:txBody>
      </p:sp>
      <p:pic>
        <p:nvPicPr>
          <p:cNvPr id="1026" name="Picture 2" descr="No photo description available.">
            <a:extLst>
              <a:ext uri="{FF2B5EF4-FFF2-40B4-BE49-F238E27FC236}">
                <a16:creationId xmlns:a16="http://schemas.microsoft.com/office/drawing/2014/main" id="{741EEB5D-19A5-A7C0-DE3D-B022F244A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2496" y="277830"/>
            <a:ext cx="2404303" cy="18032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C3E489BF-B9F1-FC1D-35BD-DA44416C97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1275" y="1671972"/>
            <a:ext cx="2301703" cy="17262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Imagen 21" descr="Imagen que contiene interior, persona, hombre, viendo&#10;&#10;Descripción generada automáticamente">
            <a:extLst>
              <a:ext uri="{FF2B5EF4-FFF2-40B4-BE49-F238E27FC236}">
                <a16:creationId xmlns:a16="http://schemas.microsoft.com/office/drawing/2014/main" id="{4B408ADF-7A56-816D-5A13-2B2C62AC6991}"/>
              </a:ext>
            </a:extLst>
          </p:cNvPr>
          <p:cNvPicPr>
            <a:picLocks noChangeAspect="1"/>
          </p:cNvPicPr>
          <p:nvPr/>
        </p:nvPicPr>
        <p:blipFill rotWithShape="1">
          <a:blip r:embed="rId5">
            <a:extLst>
              <a:ext uri="{28A0092B-C50C-407E-A947-70E740481C1C}">
                <a14:useLocalDpi xmlns:a14="http://schemas.microsoft.com/office/drawing/2010/main" val="0"/>
              </a:ext>
            </a:extLst>
          </a:blip>
          <a:srcRect t="25137" r="26585" b="28181"/>
          <a:stretch/>
        </p:blipFill>
        <p:spPr>
          <a:xfrm>
            <a:off x="7630545" y="3156805"/>
            <a:ext cx="2796475" cy="2382755"/>
          </a:xfrm>
          <a:prstGeom prst="rect">
            <a:avLst/>
          </a:prstGeom>
          <a:ln w="19050">
            <a:noFill/>
          </a:ln>
          <a:effectLst>
            <a:outerShdw blurRad="50800" dist="38100" dir="2700000" algn="tl" rotWithShape="0">
              <a:prstClr val="black">
                <a:alpha val="40000"/>
              </a:prstClr>
            </a:outerShdw>
          </a:effectLst>
        </p:spPr>
      </p:pic>
      <p:pic>
        <p:nvPicPr>
          <p:cNvPr id="7" name="Picture 6" descr="A group of people standing around a machine&#10;&#10;Description automatically generated with low confidence">
            <a:extLst>
              <a:ext uri="{FF2B5EF4-FFF2-40B4-BE49-F238E27FC236}">
                <a16:creationId xmlns:a16="http://schemas.microsoft.com/office/drawing/2014/main" id="{4D741100-4D50-5DFA-7826-50AD35D6B1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5095" y="4691100"/>
            <a:ext cx="2708217" cy="1805478"/>
          </a:xfrm>
          <a:prstGeom prst="rect">
            <a:avLst/>
          </a:prstGeom>
          <a:ln w="22225">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8337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EBE4E-44FE-FC40-0D8B-1AEFD28B1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54B3E3-4D0A-0F3F-4106-1914ADC162F4}"/>
              </a:ext>
            </a:extLst>
          </p:cNvPr>
          <p:cNvSpPr>
            <a:spLocks noGrp="1"/>
          </p:cNvSpPr>
          <p:nvPr>
            <p:ph type="title"/>
          </p:nvPr>
        </p:nvSpPr>
        <p:spPr/>
        <p:txBody>
          <a:bodyPr>
            <a:normAutofit/>
          </a:bodyPr>
          <a:lstStyle/>
          <a:p>
            <a:r>
              <a:rPr lang="en-GB" dirty="0"/>
              <a:t>Plasma jets are multi-scale where different regions should be treated with a different approximation</a:t>
            </a:r>
          </a:p>
        </p:txBody>
      </p:sp>
      <p:sp>
        <p:nvSpPr>
          <p:cNvPr id="3" name="Footer Placeholder 2">
            <a:extLst>
              <a:ext uri="{FF2B5EF4-FFF2-40B4-BE49-F238E27FC236}">
                <a16:creationId xmlns:a16="http://schemas.microsoft.com/office/drawing/2014/main" id="{0389F277-C2FA-BEF4-1DDE-18135B7A7069}"/>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EFD9203F-2965-1C91-56A8-584489317711}"/>
              </a:ext>
            </a:extLst>
          </p:cNvPr>
          <p:cNvSpPr>
            <a:spLocks noGrp="1"/>
          </p:cNvSpPr>
          <p:nvPr>
            <p:ph type="sldNum" sz="quarter" idx="12"/>
          </p:nvPr>
        </p:nvSpPr>
        <p:spPr/>
        <p:txBody>
          <a:bodyPr/>
          <a:lstStyle/>
          <a:p>
            <a:fld id="{1BA9ABE8-007A-42E6-BCD2-67A13D129B58}" type="slidenum">
              <a:rPr lang="en-GB" smtClean="0"/>
              <a:t>30</a:t>
            </a:fld>
            <a:endParaRPr lang="en-GB"/>
          </a:p>
        </p:txBody>
      </p:sp>
      <p:sp>
        <p:nvSpPr>
          <p:cNvPr id="5" name="Text Placeholder 4">
            <a:extLst>
              <a:ext uri="{FF2B5EF4-FFF2-40B4-BE49-F238E27FC236}">
                <a16:creationId xmlns:a16="http://schemas.microsoft.com/office/drawing/2014/main" id="{99F39780-89F4-B73E-FDBF-D28918169092}"/>
              </a:ext>
            </a:extLst>
          </p:cNvPr>
          <p:cNvSpPr>
            <a:spLocks noGrp="1"/>
          </p:cNvSpPr>
          <p:nvPr>
            <p:ph type="body" sz="quarter" idx="13"/>
          </p:nvPr>
        </p:nvSpPr>
        <p:spPr/>
        <p:txBody>
          <a:bodyPr/>
          <a:lstStyle/>
          <a:p>
            <a:r>
              <a:rPr lang="en-GB" i="0" dirty="0"/>
              <a:t>Introduction: astrophysical jets</a:t>
            </a:r>
          </a:p>
        </p:txBody>
      </p:sp>
      <p:cxnSp>
        <p:nvCxnSpPr>
          <p:cNvPr id="42" name="Straight Connector 41">
            <a:extLst>
              <a:ext uri="{FF2B5EF4-FFF2-40B4-BE49-F238E27FC236}">
                <a16:creationId xmlns:a16="http://schemas.microsoft.com/office/drawing/2014/main" id="{72CAD7D1-71D9-005D-9899-CF07A885A98B}"/>
              </a:ext>
            </a:extLst>
          </p:cNvPr>
          <p:cNvCxnSpPr>
            <a:cxnSpLocks noGrp="1" noRot="1" noMove="1" noResize="1" noEditPoints="1" noAdjustHandles="1" noChangeArrowheads="1" noChangeShapeType="1"/>
          </p:cNvCxnSpPr>
          <p:nvPr/>
        </p:nvCxnSpPr>
        <p:spPr>
          <a:xfrm>
            <a:off x="0" y="6107502"/>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E5120E9-C6C5-5084-5120-E09FBFD797D8}"/>
              </a:ext>
            </a:extLst>
          </p:cNvPr>
          <p:cNvPicPr>
            <a:picLocks noChangeAspect="1"/>
          </p:cNvPicPr>
          <p:nvPr/>
        </p:nvPicPr>
        <p:blipFill>
          <a:blip r:embed="rId2"/>
          <a:stretch>
            <a:fillRect/>
          </a:stretch>
        </p:blipFill>
        <p:spPr>
          <a:xfrm>
            <a:off x="4628616" y="2374976"/>
            <a:ext cx="2812766" cy="3332879"/>
          </a:xfrm>
          <a:prstGeom prst="rect">
            <a:avLst/>
          </a:prstGeom>
        </p:spPr>
      </p:pic>
      <p:pic>
        <p:nvPicPr>
          <p:cNvPr id="7" name="Picture 6">
            <a:extLst>
              <a:ext uri="{FF2B5EF4-FFF2-40B4-BE49-F238E27FC236}">
                <a16:creationId xmlns:a16="http://schemas.microsoft.com/office/drawing/2014/main" id="{00D78549-FEB8-7731-5BD9-60C65E594E46}"/>
              </a:ext>
            </a:extLst>
          </p:cNvPr>
          <p:cNvPicPr>
            <a:picLocks noChangeAspect="1"/>
          </p:cNvPicPr>
          <p:nvPr/>
        </p:nvPicPr>
        <p:blipFill>
          <a:blip r:embed="rId3"/>
          <a:stretch>
            <a:fillRect/>
          </a:stretch>
        </p:blipFill>
        <p:spPr>
          <a:xfrm>
            <a:off x="535226" y="1265165"/>
            <a:ext cx="3116587" cy="3212976"/>
          </a:xfrm>
          <a:prstGeom prst="rect">
            <a:avLst/>
          </a:prstGeom>
        </p:spPr>
      </p:pic>
      <p:pic>
        <p:nvPicPr>
          <p:cNvPr id="8" name="Picture 7">
            <a:extLst>
              <a:ext uri="{FF2B5EF4-FFF2-40B4-BE49-F238E27FC236}">
                <a16:creationId xmlns:a16="http://schemas.microsoft.com/office/drawing/2014/main" id="{33F1DFD9-C62B-3CFF-3751-442A5800F532}"/>
              </a:ext>
            </a:extLst>
          </p:cNvPr>
          <p:cNvPicPr>
            <a:picLocks noChangeAspect="1"/>
          </p:cNvPicPr>
          <p:nvPr/>
        </p:nvPicPr>
        <p:blipFill>
          <a:blip r:embed="rId4"/>
          <a:stretch>
            <a:fillRect/>
          </a:stretch>
        </p:blipFill>
        <p:spPr>
          <a:xfrm>
            <a:off x="9239274" y="4453291"/>
            <a:ext cx="2536886" cy="1599341"/>
          </a:xfrm>
          <a:prstGeom prst="rect">
            <a:avLst/>
          </a:prstGeom>
        </p:spPr>
      </p:pic>
      <p:sp>
        <p:nvSpPr>
          <p:cNvPr id="9" name="Text Box 19">
            <a:extLst>
              <a:ext uri="{FF2B5EF4-FFF2-40B4-BE49-F238E27FC236}">
                <a16:creationId xmlns:a16="http://schemas.microsoft.com/office/drawing/2014/main" id="{F0ED2703-2347-C434-7BB4-5499325C5CA7}"/>
              </a:ext>
            </a:extLst>
          </p:cNvPr>
          <p:cNvSpPr txBox="1">
            <a:spLocks noChangeArrowheads="1"/>
          </p:cNvSpPr>
          <p:nvPr/>
        </p:nvSpPr>
        <p:spPr bwMode="auto">
          <a:xfrm>
            <a:off x="3791431" y="1337396"/>
            <a:ext cx="2792467" cy="1071159"/>
          </a:xfrm>
          <a:prstGeom prst="rect">
            <a:avLst/>
          </a:prstGeom>
          <a:noFill/>
          <a:ln w="50800">
            <a:noFill/>
            <a:miter lim="800000"/>
            <a:headEnd/>
            <a:tailEnd/>
          </a:ln>
        </p:spPr>
        <p:txBody>
          <a:bodyPr wrap="square" lIns="67500" tIns="35100" rIns="67500" bIns="35100">
            <a:prstTxWarp prst="textNoShape">
              <a:avLst/>
            </a:prstTxWarp>
            <a:spAutoFit/>
          </a:bodyPr>
          <a:lstStyle/>
          <a:p>
            <a:r>
              <a:rPr lang="en-GB" altLang="ja-JP" sz="1400" dirty="0">
                <a:solidFill>
                  <a:srgbClr val="0000FF"/>
                </a:solidFill>
                <a:latin typeface="Arial" charset="0"/>
                <a:ea typeface="Arial" charset="0"/>
                <a:cs typeface="Arial" charset="0"/>
              </a:rPr>
              <a:t>“Hydrodynamic” jet (M&gt;&gt;1) </a:t>
            </a:r>
          </a:p>
          <a:p>
            <a:r>
              <a:rPr lang="en-GB" altLang="ja-JP" sz="1400" dirty="0">
                <a:solidFill>
                  <a:srgbClr val="0000FF"/>
                </a:solidFill>
                <a:latin typeface="Arial" charset="0"/>
                <a:ea typeface="Arial" charset="0"/>
                <a:cs typeface="Arial" charset="0"/>
              </a:rPr>
              <a:t>(resolved in observations) </a:t>
            </a:r>
          </a:p>
          <a:p>
            <a:r>
              <a:rPr lang="en-GB" altLang="ja-JP" sz="1200" dirty="0">
                <a:latin typeface="Arial" charset="0"/>
                <a:ea typeface="Arial" charset="0"/>
                <a:cs typeface="Arial" charset="0"/>
              </a:rPr>
              <a:t>(jet propagation,</a:t>
            </a:r>
            <a:br>
              <a:rPr lang="en-GB" altLang="ja-JP" sz="1200" dirty="0">
                <a:latin typeface="Arial" charset="0"/>
                <a:ea typeface="Arial" charset="0"/>
                <a:cs typeface="Arial" charset="0"/>
              </a:rPr>
            </a:br>
            <a:r>
              <a:rPr lang="en-GB" altLang="ja-JP" sz="1200" dirty="0">
                <a:latin typeface="Arial" charset="0"/>
                <a:ea typeface="Arial" charset="0"/>
                <a:cs typeface="Arial" charset="0"/>
              </a:rPr>
              <a:t>interaction with interstellar medium)</a:t>
            </a:r>
          </a:p>
        </p:txBody>
      </p:sp>
      <p:sp>
        <p:nvSpPr>
          <p:cNvPr id="10" name="Text Box 19">
            <a:extLst>
              <a:ext uri="{FF2B5EF4-FFF2-40B4-BE49-F238E27FC236}">
                <a16:creationId xmlns:a16="http://schemas.microsoft.com/office/drawing/2014/main" id="{9B54E7EB-9F61-DD14-FE26-91DB80CA1131}"/>
              </a:ext>
            </a:extLst>
          </p:cNvPr>
          <p:cNvSpPr txBox="1">
            <a:spLocks noChangeArrowheads="1"/>
          </p:cNvSpPr>
          <p:nvPr/>
        </p:nvSpPr>
        <p:spPr bwMode="auto">
          <a:xfrm>
            <a:off x="6544959" y="1396879"/>
            <a:ext cx="2991267" cy="732605"/>
          </a:xfrm>
          <a:prstGeom prst="rect">
            <a:avLst/>
          </a:prstGeom>
          <a:noFill/>
          <a:ln w="50800">
            <a:noFill/>
            <a:miter lim="800000"/>
            <a:headEnd/>
            <a:tailEnd/>
          </a:ln>
        </p:spPr>
        <p:txBody>
          <a:bodyPr wrap="none" lIns="67500" tIns="35100" rIns="67500" bIns="35100">
            <a:prstTxWarp prst="textNoShape">
              <a:avLst/>
            </a:prstTxWarp>
            <a:spAutoFit/>
          </a:bodyPr>
          <a:lstStyle/>
          <a:p>
            <a:pPr marL="171450" indent="-171450">
              <a:spcBef>
                <a:spcPts val="0"/>
              </a:spcBef>
              <a:spcAft>
                <a:spcPts val="600"/>
              </a:spcAft>
              <a:buFont typeface="Arial" panose="020B0604020202020204" pitchFamily="34" charset="0"/>
              <a:buChar char="•"/>
            </a:pPr>
            <a:r>
              <a:rPr lang="en-GB" altLang="ja-JP" sz="1100" dirty="0">
                <a:solidFill>
                  <a:srgbClr val="002060"/>
                </a:solidFill>
                <a:latin typeface="Arial" charset="0"/>
                <a:ea typeface="Arial" charset="0"/>
                <a:cs typeface="Arial" charset="0"/>
              </a:rPr>
              <a:t>Magnetic fields not important</a:t>
            </a:r>
          </a:p>
          <a:p>
            <a:pPr marL="171450" indent="-171450">
              <a:spcBef>
                <a:spcPts val="0"/>
              </a:spcBef>
              <a:spcAft>
                <a:spcPts val="600"/>
              </a:spcAft>
              <a:buFont typeface="Arial" panose="020B0604020202020204" pitchFamily="34" charset="0"/>
              <a:buChar char="•"/>
            </a:pPr>
            <a:r>
              <a:rPr lang="en-GB" altLang="ja-JP" sz="1100" dirty="0">
                <a:solidFill>
                  <a:srgbClr val="002060"/>
                </a:solidFill>
                <a:latin typeface="Arial" charset="0"/>
                <a:ea typeface="Arial" charset="0"/>
                <a:cs typeface="Arial" charset="0"/>
              </a:rPr>
              <a:t>Supersonic flow Radiatively cooled </a:t>
            </a:r>
          </a:p>
          <a:p>
            <a:pPr marL="171450" indent="-171450">
              <a:spcBef>
                <a:spcPts val="0"/>
              </a:spcBef>
              <a:spcAft>
                <a:spcPts val="600"/>
              </a:spcAft>
              <a:buFont typeface="Arial" panose="020B0604020202020204" pitchFamily="34" charset="0"/>
              <a:buChar char="•"/>
            </a:pPr>
            <a:r>
              <a:rPr lang="en-GB" altLang="ja-JP" sz="1100" dirty="0">
                <a:solidFill>
                  <a:srgbClr val="002060"/>
                </a:solidFill>
                <a:latin typeface="Arial" charset="0"/>
                <a:ea typeface="Arial" charset="0"/>
                <a:cs typeface="Arial" charset="0"/>
              </a:rPr>
              <a:t>Bow shock from jet-ambient interaction </a:t>
            </a:r>
          </a:p>
        </p:txBody>
      </p:sp>
      <p:cxnSp>
        <p:nvCxnSpPr>
          <p:cNvPr id="11" name="Straight Arrow Connector 10">
            <a:extLst>
              <a:ext uri="{FF2B5EF4-FFF2-40B4-BE49-F238E27FC236}">
                <a16:creationId xmlns:a16="http://schemas.microsoft.com/office/drawing/2014/main" id="{033FCACB-6819-CB79-2C96-CFB079F3EB52}"/>
              </a:ext>
            </a:extLst>
          </p:cNvPr>
          <p:cNvCxnSpPr>
            <a:cxnSpLocks/>
          </p:cNvCxnSpPr>
          <p:nvPr/>
        </p:nvCxnSpPr>
        <p:spPr bwMode="auto">
          <a:xfrm flipH="1">
            <a:off x="2335426" y="1625428"/>
            <a:ext cx="1456005" cy="727194"/>
          </a:xfrm>
          <a:prstGeom prst="straightConnector1">
            <a:avLst/>
          </a:prstGeom>
          <a:noFill/>
          <a:ln w="28575" cap="flat" cmpd="sng" algn="ctr">
            <a:solidFill>
              <a:srgbClr val="3333FF"/>
            </a:solidFill>
            <a:prstDash val="solid"/>
            <a:round/>
            <a:headEnd type="none" w="med" len="med"/>
            <a:tailEnd type="triangle"/>
          </a:ln>
          <a:effectLst/>
        </p:spPr>
      </p:cxnSp>
      <p:sp>
        <p:nvSpPr>
          <p:cNvPr id="12" name="Text Box 17">
            <a:extLst>
              <a:ext uri="{FF2B5EF4-FFF2-40B4-BE49-F238E27FC236}">
                <a16:creationId xmlns:a16="http://schemas.microsoft.com/office/drawing/2014/main" id="{D62E6739-5026-778A-813F-B3B3E3E0FF6E}"/>
              </a:ext>
            </a:extLst>
          </p:cNvPr>
          <p:cNvSpPr txBox="1">
            <a:spLocks noChangeArrowheads="1"/>
          </p:cNvSpPr>
          <p:nvPr/>
        </p:nvSpPr>
        <p:spPr bwMode="auto">
          <a:xfrm>
            <a:off x="9511916" y="4050709"/>
            <a:ext cx="2016224" cy="424829"/>
          </a:xfrm>
          <a:prstGeom prst="rect">
            <a:avLst/>
          </a:prstGeom>
          <a:noFill/>
          <a:ln w="50800">
            <a:noFill/>
            <a:miter lim="800000"/>
            <a:headEnd/>
            <a:tailEnd/>
          </a:ln>
        </p:spPr>
        <p:txBody>
          <a:bodyPr wrap="square" lIns="67500" tIns="35100" rIns="67500" bIns="35100">
            <a:prstTxWarp prst="textNoShape">
              <a:avLst/>
            </a:prstTxWarp>
            <a:spAutoFit/>
          </a:bodyPr>
          <a:lstStyle/>
          <a:p>
            <a:r>
              <a:rPr lang="en-GB" altLang="ja-JP" sz="1400" b="1" dirty="0">
                <a:solidFill>
                  <a:srgbClr val="FF0000"/>
                </a:solidFill>
                <a:latin typeface="Arial" charset="0"/>
                <a:ea typeface="Arial" charset="0"/>
                <a:cs typeface="Arial" charset="0"/>
              </a:rPr>
              <a:t>Launching region</a:t>
            </a:r>
            <a:r>
              <a:rPr lang="en-GB" altLang="ja-JP" sz="1400" b="1" dirty="0">
                <a:latin typeface="Arial" charset="0"/>
                <a:ea typeface="Arial" charset="0"/>
                <a:cs typeface="Arial" charset="0"/>
              </a:rPr>
              <a:t> </a:t>
            </a:r>
            <a:br>
              <a:rPr lang="en-GB" altLang="ja-JP" sz="1050" dirty="0">
                <a:latin typeface="Arial" charset="0"/>
                <a:ea typeface="Arial" charset="0"/>
                <a:cs typeface="Arial" charset="0"/>
              </a:rPr>
            </a:br>
            <a:r>
              <a:rPr lang="en-GB" altLang="ja-JP" sz="900" dirty="0">
                <a:latin typeface="Arial" charset="0"/>
                <a:ea typeface="Arial" charset="0"/>
                <a:cs typeface="Arial" charset="0"/>
              </a:rPr>
              <a:t>(central source &amp; accretion disk)</a:t>
            </a:r>
          </a:p>
        </p:txBody>
      </p:sp>
      <p:sp>
        <p:nvSpPr>
          <p:cNvPr id="13" name="Text Box 19">
            <a:extLst>
              <a:ext uri="{FF2B5EF4-FFF2-40B4-BE49-F238E27FC236}">
                <a16:creationId xmlns:a16="http://schemas.microsoft.com/office/drawing/2014/main" id="{6477341A-FE14-653E-A0CC-ACACB5EE3187}"/>
              </a:ext>
            </a:extLst>
          </p:cNvPr>
          <p:cNvSpPr txBox="1">
            <a:spLocks noChangeArrowheads="1"/>
          </p:cNvSpPr>
          <p:nvPr/>
        </p:nvSpPr>
        <p:spPr bwMode="auto">
          <a:xfrm>
            <a:off x="8012992" y="2928297"/>
            <a:ext cx="2063128" cy="1184011"/>
          </a:xfrm>
          <a:prstGeom prst="rect">
            <a:avLst/>
          </a:prstGeom>
          <a:noFill/>
          <a:ln w="50800">
            <a:noFill/>
            <a:miter lim="800000"/>
            <a:headEnd/>
            <a:tailEnd/>
          </a:ln>
        </p:spPr>
        <p:txBody>
          <a:bodyPr wrap="none" lIns="67500" tIns="35100" rIns="67500" bIns="35100">
            <a:prstTxWarp prst="textNoShape">
              <a:avLst/>
            </a:prstTxWarp>
            <a:spAutoFit/>
          </a:bodyPr>
          <a:lstStyle/>
          <a:p>
            <a:pPr>
              <a:defRPr/>
            </a:pPr>
            <a:r>
              <a:rPr lang="en-GB" altLang="ja-JP" sz="1400" b="1" dirty="0">
                <a:solidFill>
                  <a:srgbClr val="FF0000"/>
                </a:solidFill>
                <a:latin typeface="Arial" charset="0"/>
                <a:ea typeface="Arial" charset="0"/>
                <a:cs typeface="Arial" charset="0"/>
              </a:rPr>
              <a:t>Magnetically-driven jet</a:t>
            </a:r>
          </a:p>
          <a:p>
            <a:pPr>
              <a:defRPr/>
            </a:pPr>
            <a:r>
              <a:rPr lang="en-GB" altLang="ja-JP" sz="1400" b="1" dirty="0">
                <a:solidFill>
                  <a:srgbClr val="FF0000"/>
                </a:solidFill>
                <a:latin typeface="Arial" charset="0"/>
                <a:ea typeface="Arial" charset="0"/>
                <a:cs typeface="Arial" charset="0"/>
              </a:rPr>
              <a:t>(theory)</a:t>
            </a:r>
          </a:p>
          <a:p>
            <a:pPr>
              <a:spcAft>
                <a:spcPts val="450"/>
              </a:spcAft>
              <a:buFont typeface="Arial"/>
              <a:buChar char="•"/>
              <a:defRPr/>
            </a:pPr>
            <a:r>
              <a:rPr lang="en-GB" altLang="ja-JP" sz="1200" dirty="0">
                <a:solidFill>
                  <a:schemeClr val="tx1">
                    <a:lumMod val="50000"/>
                  </a:schemeClr>
                </a:solidFill>
                <a:latin typeface="Arial" charset="0"/>
                <a:ea typeface="Arial" charset="0"/>
                <a:cs typeface="Arial" charset="0"/>
              </a:rPr>
              <a:t> Strong magnetic fields</a:t>
            </a:r>
          </a:p>
          <a:p>
            <a:pPr>
              <a:spcAft>
                <a:spcPts val="450"/>
              </a:spcAft>
              <a:buFont typeface="Arial"/>
              <a:buChar char="•"/>
              <a:defRPr/>
            </a:pPr>
            <a:r>
              <a:rPr lang="en-GB" altLang="ja-JP" sz="1200" dirty="0">
                <a:solidFill>
                  <a:schemeClr val="tx1">
                    <a:lumMod val="50000"/>
                  </a:schemeClr>
                </a:solidFill>
                <a:latin typeface="Arial" charset="0"/>
                <a:ea typeface="Arial" charset="0"/>
                <a:cs typeface="Arial" charset="0"/>
              </a:rPr>
              <a:t> Highly-collimated jet</a:t>
            </a:r>
          </a:p>
          <a:p>
            <a:pPr>
              <a:spcAft>
                <a:spcPts val="450"/>
              </a:spcAft>
              <a:buFont typeface="Arial"/>
              <a:buChar char="•"/>
              <a:defRPr/>
            </a:pPr>
            <a:r>
              <a:rPr lang="en-GB" altLang="ja-JP" sz="1200" dirty="0">
                <a:solidFill>
                  <a:schemeClr val="tx1">
                    <a:lumMod val="50000"/>
                  </a:schemeClr>
                </a:solidFill>
                <a:latin typeface="Arial" charset="0"/>
                <a:ea typeface="Arial" charset="0"/>
                <a:cs typeface="Arial" charset="0"/>
              </a:rPr>
              <a:t> Episodic ejections?</a:t>
            </a:r>
          </a:p>
        </p:txBody>
      </p:sp>
      <p:cxnSp>
        <p:nvCxnSpPr>
          <p:cNvPr id="14" name="Straight Arrow Connector 13">
            <a:extLst>
              <a:ext uri="{FF2B5EF4-FFF2-40B4-BE49-F238E27FC236}">
                <a16:creationId xmlns:a16="http://schemas.microsoft.com/office/drawing/2014/main" id="{7AC06BD4-0A05-CD42-3DB8-FE38E673916B}"/>
              </a:ext>
            </a:extLst>
          </p:cNvPr>
          <p:cNvCxnSpPr>
            <a:cxnSpLocks/>
          </p:cNvCxnSpPr>
          <p:nvPr/>
        </p:nvCxnSpPr>
        <p:spPr bwMode="auto">
          <a:xfrm flipH="1">
            <a:off x="7436928" y="3240363"/>
            <a:ext cx="576064" cy="225374"/>
          </a:xfrm>
          <a:prstGeom prst="straightConnector1">
            <a:avLst/>
          </a:prstGeom>
          <a:noFill/>
          <a:ln w="28575" cap="flat" cmpd="sng" algn="ctr">
            <a:solidFill>
              <a:srgbClr val="FF0000"/>
            </a:solidFill>
            <a:prstDash val="solid"/>
            <a:round/>
            <a:headEnd type="none" w="med" len="med"/>
            <a:tailEnd type="triangle"/>
          </a:ln>
          <a:effectLst/>
        </p:spPr>
      </p:cxnSp>
      <p:sp>
        <p:nvSpPr>
          <p:cNvPr id="15" name="Rectangle 14">
            <a:extLst>
              <a:ext uri="{FF2B5EF4-FFF2-40B4-BE49-F238E27FC236}">
                <a16:creationId xmlns:a16="http://schemas.microsoft.com/office/drawing/2014/main" id="{44D260F9-080D-3EE4-C186-3A777ACEAC9A}"/>
              </a:ext>
            </a:extLst>
          </p:cNvPr>
          <p:cNvSpPr/>
          <p:nvPr/>
        </p:nvSpPr>
        <p:spPr bwMode="auto">
          <a:xfrm>
            <a:off x="3037666" y="1345218"/>
            <a:ext cx="504056" cy="394869"/>
          </a:xfrm>
          <a:prstGeom prst="rect">
            <a:avLst/>
          </a:prstGeom>
          <a:noFill/>
          <a:ln w="3175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1" i="0" u="none" strike="noStrike" cap="none" normalizeH="0" baseline="0">
              <a:ln>
                <a:noFill/>
              </a:ln>
              <a:solidFill>
                <a:srgbClr val="000080"/>
              </a:solidFill>
              <a:effectLst/>
              <a:latin typeface="Arial" pitchFamily="34" charset="0"/>
              <a:cs typeface="Arial" pitchFamily="34" charset="0"/>
            </a:endParaRPr>
          </a:p>
        </p:txBody>
      </p:sp>
      <p:sp>
        <p:nvSpPr>
          <p:cNvPr id="16" name="Rectangle 15">
            <a:extLst>
              <a:ext uri="{FF2B5EF4-FFF2-40B4-BE49-F238E27FC236}">
                <a16:creationId xmlns:a16="http://schemas.microsoft.com/office/drawing/2014/main" id="{E09EDC87-9516-981B-E9E5-A4A13BAE59FC}"/>
              </a:ext>
            </a:extLst>
          </p:cNvPr>
          <p:cNvSpPr/>
          <p:nvPr/>
        </p:nvSpPr>
        <p:spPr bwMode="auto">
          <a:xfrm>
            <a:off x="6901004" y="2444640"/>
            <a:ext cx="504056" cy="394869"/>
          </a:xfrm>
          <a:prstGeom prst="rect">
            <a:avLst/>
          </a:prstGeom>
          <a:noFill/>
          <a:ln w="3175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1" i="0" u="none" strike="noStrike" cap="none" normalizeH="0" baseline="0">
              <a:ln>
                <a:noFill/>
              </a:ln>
              <a:solidFill>
                <a:srgbClr val="000080"/>
              </a:solidFill>
              <a:effectLst/>
              <a:latin typeface="Arial" pitchFamily="34" charset="0"/>
              <a:cs typeface="Arial" pitchFamily="34" charset="0"/>
            </a:endParaRPr>
          </a:p>
        </p:txBody>
      </p:sp>
      <p:sp>
        <p:nvSpPr>
          <p:cNvPr id="17" name="Rectangle 16">
            <a:extLst>
              <a:ext uri="{FF2B5EF4-FFF2-40B4-BE49-F238E27FC236}">
                <a16:creationId xmlns:a16="http://schemas.microsoft.com/office/drawing/2014/main" id="{F2C949D6-772A-F105-DA6F-B210EA9B2B62}"/>
              </a:ext>
            </a:extLst>
          </p:cNvPr>
          <p:cNvSpPr/>
          <p:nvPr/>
        </p:nvSpPr>
        <p:spPr bwMode="auto">
          <a:xfrm>
            <a:off x="11180706" y="4488779"/>
            <a:ext cx="504056" cy="394869"/>
          </a:xfrm>
          <a:prstGeom prst="rect">
            <a:avLst/>
          </a:prstGeom>
          <a:noFill/>
          <a:ln w="3175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1" i="0" u="none" strike="noStrike" cap="none" normalizeH="0" baseline="0">
              <a:ln>
                <a:noFill/>
              </a:ln>
              <a:solidFill>
                <a:srgbClr val="000080"/>
              </a:solidFill>
              <a:effectLst/>
              <a:latin typeface="Arial" pitchFamily="34" charset="0"/>
              <a:cs typeface="Arial" pitchFamily="34" charset="0"/>
            </a:endParaRPr>
          </a:p>
        </p:txBody>
      </p:sp>
      <p:sp>
        <p:nvSpPr>
          <p:cNvPr id="18" name="Text Box 15">
            <a:extLst>
              <a:ext uri="{FF2B5EF4-FFF2-40B4-BE49-F238E27FC236}">
                <a16:creationId xmlns:a16="http://schemas.microsoft.com/office/drawing/2014/main" id="{098ECF42-50D2-9C82-3FC0-B8F2A955A137}"/>
              </a:ext>
            </a:extLst>
          </p:cNvPr>
          <p:cNvSpPr txBox="1">
            <a:spLocks noChangeArrowheads="1"/>
          </p:cNvSpPr>
          <p:nvPr/>
        </p:nvSpPr>
        <p:spPr bwMode="auto">
          <a:xfrm>
            <a:off x="147782" y="6201692"/>
            <a:ext cx="6034826" cy="307777"/>
          </a:xfrm>
          <a:prstGeom prst="rect">
            <a:avLst/>
          </a:prstGeom>
          <a:noFill/>
          <a:ln w="38100" algn="ctr">
            <a:noFill/>
            <a:miter lim="800000"/>
            <a:headEnd/>
            <a:tailEnd/>
          </a:ln>
          <a:effectLst/>
        </p:spPr>
        <p:txBody>
          <a:bodyPr wrap="square">
            <a:spAutoFit/>
          </a:bodyPr>
          <a:lstStyle/>
          <a:p>
            <a:r>
              <a:rPr lang="en-GB" sz="1400" dirty="0">
                <a:solidFill>
                  <a:schemeClr val="tx1"/>
                </a:solidFill>
              </a:rPr>
              <a:t>Frank et al., in: </a:t>
            </a:r>
            <a:r>
              <a:rPr lang="en-GB" sz="1400" dirty="0">
                <a:solidFill>
                  <a:schemeClr val="tx1"/>
                </a:solidFill>
                <a:hlinkClick r:id="rId5"/>
              </a:rPr>
              <a:t>Protostars and Planets IV </a:t>
            </a:r>
            <a:r>
              <a:rPr lang="en-GB" sz="1400" dirty="0">
                <a:solidFill>
                  <a:schemeClr val="tx1"/>
                </a:solidFill>
              </a:rPr>
              <a:t>(2014); </a:t>
            </a:r>
            <a:r>
              <a:rPr lang="en-GB" sz="1400" dirty="0">
                <a:solidFill>
                  <a:schemeClr val="tx1"/>
                </a:solidFill>
                <a:hlinkClick r:id="rId6"/>
              </a:rPr>
              <a:t>arXiv:</a:t>
            </a:r>
            <a:r>
              <a:rPr lang="en-GB" sz="1400" dirty="0">
                <a:solidFill>
                  <a:schemeClr val="tx1"/>
                </a:solidFill>
              </a:rPr>
              <a:t>14023553</a:t>
            </a:r>
            <a:endParaRPr lang="en-US" sz="1400" dirty="0">
              <a:solidFill>
                <a:schemeClr val="tx1"/>
              </a:solidFill>
            </a:endParaRPr>
          </a:p>
        </p:txBody>
      </p:sp>
      <p:sp>
        <p:nvSpPr>
          <p:cNvPr id="19" name="Arrow: Bent 18">
            <a:extLst>
              <a:ext uri="{FF2B5EF4-FFF2-40B4-BE49-F238E27FC236}">
                <a16:creationId xmlns:a16="http://schemas.microsoft.com/office/drawing/2014/main" id="{51045338-1D7E-4F95-AE80-6B878E334EE8}"/>
              </a:ext>
            </a:extLst>
          </p:cNvPr>
          <p:cNvSpPr/>
          <p:nvPr/>
        </p:nvSpPr>
        <p:spPr bwMode="auto">
          <a:xfrm rot="-5400000">
            <a:off x="8141407" y="4699249"/>
            <a:ext cx="360000" cy="504000"/>
          </a:xfrm>
          <a:prstGeom prst="bentArrow">
            <a:avLst/>
          </a:pr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1" i="0" u="none" strike="noStrike" cap="none" normalizeH="0" baseline="0">
              <a:ln>
                <a:noFill/>
              </a:ln>
              <a:solidFill>
                <a:srgbClr val="000080"/>
              </a:solidFill>
              <a:effectLst/>
              <a:latin typeface="Arial" pitchFamily="34" charset="0"/>
              <a:cs typeface="Arial" pitchFamily="34" charset="0"/>
            </a:endParaRPr>
          </a:p>
        </p:txBody>
      </p:sp>
      <p:sp>
        <p:nvSpPr>
          <p:cNvPr id="20" name="Arrow: Bent 19">
            <a:extLst>
              <a:ext uri="{FF2B5EF4-FFF2-40B4-BE49-F238E27FC236}">
                <a16:creationId xmlns:a16="http://schemas.microsoft.com/office/drawing/2014/main" id="{1CA14A7D-31A8-587B-E5CA-B5D02E24D687}"/>
              </a:ext>
            </a:extLst>
          </p:cNvPr>
          <p:cNvSpPr/>
          <p:nvPr/>
        </p:nvSpPr>
        <p:spPr bwMode="auto">
          <a:xfrm rot="-5400000">
            <a:off x="3986903" y="3626205"/>
            <a:ext cx="360000" cy="504000"/>
          </a:xfrm>
          <a:prstGeom prst="bentArrow">
            <a:avLst/>
          </a:prstGeom>
          <a:no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1" i="0" u="none" strike="noStrike" cap="none" normalizeH="0" baseline="0">
              <a:ln>
                <a:noFill/>
              </a:ln>
              <a:solidFill>
                <a:srgbClr val="000080"/>
              </a:solidFill>
              <a:effectLst/>
              <a:latin typeface="Arial" pitchFamily="34" charset="0"/>
              <a:cs typeface="Arial" pitchFamily="34" charset="0"/>
            </a:endParaRPr>
          </a:p>
        </p:txBody>
      </p:sp>
      <p:sp>
        <p:nvSpPr>
          <p:cNvPr id="21" name="Text Box 19">
            <a:extLst>
              <a:ext uri="{FF2B5EF4-FFF2-40B4-BE49-F238E27FC236}">
                <a16:creationId xmlns:a16="http://schemas.microsoft.com/office/drawing/2014/main" id="{79FFF139-194A-8CBB-43BE-1342225527F2}"/>
              </a:ext>
            </a:extLst>
          </p:cNvPr>
          <p:cNvSpPr txBox="1">
            <a:spLocks noChangeArrowheads="1"/>
          </p:cNvSpPr>
          <p:nvPr/>
        </p:nvSpPr>
        <p:spPr bwMode="auto">
          <a:xfrm>
            <a:off x="589469" y="4568674"/>
            <a:ext cx="3166034" cy="286329"/>
          </a:xfrm>
          <a:prstGeom prst="rect">
            <a:avLst/>
          </a:prstGeom>
          <a:noFill/>
          <a:ln w="50800">
            <a:noFill/>
            <a:miter lim="800000"/>
            <a:headEnd/>
            <a:tailEnd/>
          </a:ln>
        </p:spPr>
        <p:txBody>
          <a:bodyPr wrap="square" lIns="67500" tIns="35100" rIns="67500" bIns="35100">
            <a:prstTxWarp prst="textNoShape">
              <a:avLst/>
            </a:prstTxWarp>
            <a:spAutoFit/>
          </a:bodyPr>
          <a:lstStyle/>
          <a:p>
            <a:r>
              <a:rPr lang="en-GB" altLang="ja-JP" sz="1400" b="1" dirty="0">
                <a:solidFill>
                  <a:srgbClr val="0000FF"/>
                </a:solidFill>
                <a:latin typeface="Arial" charset="0"/>
                <a:ea typeface="Arial" charset="0"/>
                <a:cs typeface="Arial" charset="0"/>
              </a:rPr>
              <a:t>Outflow region - hydrodynamic jet </a:t>
            </a:r>
          </a:p>
        </p:txBody>
      </p:sp>
    </p:spTree>
    <p:extLst>
      <p:ext uri="{BB962C8B-B14F-4D97-AF65-F5344CB8AC3E}">
        <p14:creationId xmlns:p14="http://schemas.microsoft.com/office/powerpoint/2010/main" val="545958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B0CB1-5A45-D0D4-7003-A0578ED25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477B45-E22B-F1C2-3042-A5CD2AC1D69B}"/>
              </a:ext>
            </a:extLst>
          </p:cNvPr>
          <p:cNvSpPr>
            <a:spLocks noGrp="1"/>
          </p:cNvSpPr>
          <p:nvPr>
            <p:ph type="title"/>
          </p:nvPr>
        </p:nvSpPr>
        <p:spPr/>
        <p:txBody>
          <a:bodyPr>
            <a:normAutofit/>
          </a:bodyPr>
          <a:lstStyle/>
          <a:p>
            <a:r>
              <a:rPr lang="en-GB" dirty="0"/>
              <a:t>Far from the source, in the hydrodynamical stage, jets can be collimated by conical shocks</a:t>
            </a:r>
          </a:p>
        </p:txBody>
      </p:sp>
      <p:sp>
        <p:nvSpPr>
          <p:cNvPr id="3" name="Footer Placeholder 2">
            <a:extLst>
              <a:ext uri="{FF2B5EF4-FFF2-40B4-BE49-F238E27FC236}">
                <a16:creationId xmlns:a16="http://schemas.microsoft.com/office/drawing/2014/main" id="{52E255E2-4228-5C0C-583E-8780F2E99DD6}"/>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72497057-11E9-628E-D17A-15AF0615D499}"/>
              </a:ext>
            </a:extLst>
          </p:cNvPr>
          <p:cNvSpPr>
            <a:spLocks noGrp="1"/>
          </p:cNvSpPr>
          <p:nvPr>
            <p:ph type="sldNum" sz="quarter" idx="12"/>
          </p:nvPr>
        </p:nvSpPr>
        <p:spPr/>
        <p:txBody>
          <a:bodyPr/>
          <a:lstStyle/>
          <a:p>
            <a:fld id="{1BA9ABE8-007A-42E6-BCD2-67A13D129B58}" type="slidenum">
              <a:rPr lang="en-GB" smtClean="0"/>
              <a:t>31</a:t>
            </a:fld>
            <a:endParaRPr lang="en-GB"/>
          </a:p>
        </p:txBody>
      </p:sp>
      <p:sp>
        <p:nvSpPr>
          <p:cNvPr id="5" name="Text Placeholder 4">
            <a:extLst>
              <a:ext uri="{FF2B5EF4-FFF2-40B4-BE49-F238E27FC236}">
                <a16:creationId xmlns:a16="http://schemas.microsoft.com/office/drawing/2014/main" id="{AC761DA9-19EA-6D80-D5D3-6847CDE32B17}"/>
              </a:ext>
            </a:extLst>
          </p:cNvPr>
          <p:cNvSpPr>
            <a:spLocks noGrp="1"/>
          </p:cNvSpPr>
          <p:nvPr>
            <p:ph type="body" sz="quarter" idx="13"/>
          </p:nvPr>
        </p:nvSpPr>
        <p:spPr/>
        <p:txBody>
          <a:bodyPr/>
          <a:lstStyle/>
          <a:p>
            <a:r>
              <a:rPr lang="en-GB" i="0" dirty="0"/>
              <a:t>Introduction: cooling effects in conical jets</a:t>
            </a:r>
          </a:p>
        </p:txBody>
      </p:sp>
      <p:sp>
        <p:nvSpPr>
          <p:cNvPr id="6" name="AutoShape 5">
            <a:extLst>
              <a:ext uri="{FF2B5EF4-FFF2-40B4-BE49-F238E27FC236}">
                <a16:creationId xmlns:a16="http://schemas.microsoft.com/office/drawing/2014/main" id="{1A1C6CC9-0535-AB99-BE80-721C90BC1485}"/>
              </a:ext>
            </a:extLst>
          </p:cNvPr>
          <p:cNvSpPr>
            <a:spLocks noChangeArrowheads="1"/>
          </p:cNvSpPr>
          <p:nvPr/>
        </p:nvSpPr>
        <p:spPr bwMode="auto">
          <a:xfrm>
            <a:off x="7613135" y="6019325"/>
            <a:ext cx="142875" cy="71438"/>
          </a:xfrm>
          <a:prstGeom prst="rightArrow">
            <a:avLst>
              <a:gd name="adj1" fmla="val 50000"/>
              <a:gd name="adj2" fmla="val 50000"/>
            </a:avLst>
          </a:prstGeom>
          <a:noFill/>
          <a:ln w="38100" cmpd="dbl" algn="ctr">
            <a:noFill/>
            <a:miter lim="800000"/>
            <a:headEnd/>
            <a:tailEnd/>
          </a:ln>
          <a:effectLst/>
        </p:spPr>
        <p:txBody>
          <a:bodyPr wrap="none" anchor="ctr"/>
          <a:lstStyle/>
          <a:p>
            <a:endParaRPr lang="en-US"/>
          </a:p>
        </p:txBody>
      </p:sp>
      <p:pic>
        <p:nvPicPr>
          <p:cNvPr id="8" name="Picture 7">
            <a:extLst>
              <a:ext uri="{FF2B5EF4-FFF2-40B4-BE49-F238E27FC236}">
                <a16:creationId xmlns:a16="http://schemas.microsoft.com/office/drawing/2014/main" id="{17105AFA-5AC2-E0F3-74A9-A456A16B15EE}"/>
              </a:ext>
            </a:extLst>
          </p:cNvPr>
          <p:cNvPicPr>
            <a:picLocks noChangeAspect="1"/>
          </p:cNvPicPr>
          <p:nvPr/>
        </p:nvPicPr>
        <p:blipFill rotWithShape="1">
          <a:blip r:embed="rId2"/>
          <a:srcRect r="4143"/>
          <a:stretch/>
        </p:blipFill>
        <p:spPr>
          <a:xfrm>
            <a:off x="4933097" y="1898166"/>
            <a:ext cx="4932000" cy="3317935"/>
          </a:xfrm>
          <a:prstGeom prst="rect">
            <a:avLst/>
          </a:prstGeom>
        </p:spPr>
      </p:pic>
      <p:pic>
        <p:nvPicPr>
          <p:cNvPr id="9" name="Picture 8">
            <a:extLst>
              <a:ext uri="{FF2B5EF4-FFF2-40B4-BE49-F238E27FC236}">
                <a16:creationId xmlns:a16="http://schemas.microsoft.com/office/drawing/2014/main" id="{599E801F-0667-51EC-0B98-ACD86DDCCD4D}"/>
              </a:ext>
            </a:extLst>
          </p:cNvPr>
          <p:cNvPicPr>
            <a:picLocks noChangeAspect="1"/>
          </p:cNvPicPr>
          <p:nvPr/>
        </p:nvPicPr>
        <p:blipFill>
          <a:blip r:embed="rId3"/>
          <a:stretch>
            <a:fillRect/>
          </a:stretch>
        </p:blipFill>
        <p:spPr>
          <a:xfrm>
            <a:off x="986295" y="1911295"/>
            <a:ext cx="2808312" cy="3277241"/>
          </a:xfrm>
          <a:prstGeom prst="rect">
            <a:avLst/>
          </a:prstGeom>
        </p:spPr>
      </p:pic>
      <p:sp>
        <p:nvSpPr>
          <p:cNvPr id="10" name="Text Box 6">
            <a:extLst>
              <a:ext uri="{FF2B5EF4-FFF2-40B4-BE49-F238E27FC236}">
                <a16:creationId xmlns:a16="http://schemas.microsoft.com/office/drawing/2014/main" id="{08591882-3798-DF08-8C88-5D3F425C2D7F}"/>
              </a:ext>
            </a:extLst>
          </p:cNvPr>
          <p:cNvSpPr txBox="1">
            <a:spLocks noChangeArrowheads="1"/>
          </p:cNvSpPr>
          <p:nvPr/>
        </p:nvSpPr>
        <p:spPr bwMode="auto">
          <a:xfrm>
            <a:off x="1314664" y="1521641"/>
            <a:ext cx="7988896" cy="338554"/>
          </a:xfrm>
          <a:prstGeom prst="rect">
            <a:avLst/>
          </a:prstGeom>
          <a:noFill/>
          <a:ln w="38100" algn="ctr">
            <a:noFill/>
            <a:miter lim="800000"/>
            <a:headEnd/>
            <a:tailEnd/>
          </a:ln>
          <a:effectLst/>
        </p:spPr>
        <p:txBody>
          <a:bodyPr wrap="square">
            <a:spAutoFit/>
          </a:bodyPr>
          <a:lstStyle/>
          <a:p>
            <a:r>
              <a:rPr lang="en-GB" sz="1600" dirty="0">
                <a:solidFill>
                  <a:schemeClr val="tx1"/>
                </a:solidFill>
              </a:rPr>
              <a:t>[ Canto et al., A&amp;A 1988 ]                              [Bally et al., </a:t>
            </a:r>
            <a:r>
              <a:rPr lang="en-GB" sz="1600" dirty="0" err="1">
                <a:solidFill>
                  <a:schemeClr val="tx1"/>
                </a:solidFill>
              </a:rPr>
              <a:t>ApJ</a:t>
            </a:r>
            <a:r>
              <a:rPr lang="en-GB" sz="1600" dirty="0">
                <a:solidFill>
                  <a:schemeClr val="tx1"/>
                </a:solidFill>
              </a:rPr>
              <a:t> 2003</a:t>
            </a:r>
            <a:r>
              <a:rPr lang="en-GB" sz="1600" dirty="0"/>
              <a:t>]</a:t>
            </a:r>
          </a:p>
        </p:txBody>
      </p:sp>
      <p:sp>
        <p:nvSpPr>
          <p:cNvPr id="11" name="Arrow: Right 10">
            <a:extLst>
              <a:ext uri="{FF2B5EF4-FFF2-40B4-BE49-F238E27FC236}">
                <a16:creationId xmlns:a16="http://schemas.microsoft.com/office/drawing/2014/main" id="{B4241EC1-5990-1605-46C0-B62A7A5AD1FF}"/>
              </a:ext>
            </a:extLst>
          </p:cNvPr>
          <p:cNvSpPr/>
          <p:nvPr/>
        </p:nvSpPr>
        <p:spPr bwMode="auto">
          <a:xfrm rot="19537391">
            <a:off x="1189142" y="4252210"/>
            <a:ext cx="720000" cy="288000"/>
          </a:xfrm>
          <a:prstGeom prst="rightArrow">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1" i="0" u="none" strike="noStrike" cap="none" normalizeH="0" baseline="0">
              <a:ln>
                <a:noFill/>
              </a:ln>
              <a:solidFill>
                <a:srgbClr val="000080"/>
              </a:solidFill>
              <a:effectLst/>
              <a:latin typeface="Arial" pitchFamily="34" charset="0"/>
              <a:cs typeface="Arial" pitchFamily="34" charset="0"/>
            </a:endParaRPr>
          </a:p>
        </p:txBody>
      </p:sp>
      <p:sp>
        <p:nvSpPr>
          <p:cNvPr id="12" name="Text Box 6">
            <a:extLst>
              <a:ext uri="{FF2B5EF4-FFF2-40B4-BE49-F238E27FC236}">
                <a16:creationId xmlns:a16="http://schemas.microsoft.com/office/drawing/2014/main" id="{C7E54C73-0A60-584E-EE08-6B11114A1DC1}"/>
              </a:ext>
            </a:extLst>
          </p:cNvPr>
          <p:cNvSpPr txBox="1">
            <a:spLocks noChangeArrowheads="1"/>
          </p:cNvSpPr>
          <p:nvPr/>
        </p:nvSpPr>
        <p:spPr bwMode="auto">
          <a:xfrm>
            <a:off x="2864064" y="5100112"/>
            <a:ext cx="1546816" cy="738664"/>
          </a:xfrm>
          <a:prstGeom prst="rect">
            <a:avLst/>
          </a:prstGeom>
          <a:noFill/>
          <a:ln w="38100" algn="ctr">
            <a:noFill/>
            <a:miter lim="800000"/>
            <a:headEnd/>
            <a:tailEnd/>
          </a:ln>
          <a:effectLst/>
        </p:spPr>
        <p:txBody>
          <a:bodyPr wrap="square">
            <a:spAutoFit/>
          </a:bodyPr>
          <a:lstStyle/>
          <a:p>
            <a:r>
              <a:rPr lang="en-GB" sz="1400" dirty="0">
                <a:solidFill>
                  <a:srgbClr val="FF0000"/>
                </a:solidFill>
              </a:rPr>
              <a:t>Converging supersonic conical flow</a:t>
            </a:r>
          </a:p>
        </p:txBody>
      </p:sp>
      <p:sp>
        <p:nvSpPr>
          <p:cNvPr id="13" name="Arrow: Right 12">
            <a:extLst>
              <a:ext uri="{FF2B5EF4-FFF2-40B4-BE49-F238E27FC236}">
                <a16:creationId xmlns:a16="http://schemas.microsoft.com/office/drawing/2014/main" id="{49081607-640D-6896-EAE0-A0D29DBBE509}"/>
              </a:ext>
            </a:extLst>
          </p:cNvPr>
          <p:cNvSpPr/>
          <p:nvPr/>
        </p:nvSpPr>
        <p:spPr bwMode="auto">
          <a:xfrm rot="2049276">
            <a:off x="1188817" y="2580842"/>
            <a:ext cx="720000" cy="288000"/>
          </a:xfrm>
          <a:prstGeom prst="rightArrow">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1" i="0" u="none" strike="noStrike" cap="none" normalizeH="0" baseline="0">
              <a:ln>
                <a:noFill/>
              </a:ln>
              <a:solidFill>
                <a:srgbClr val="000080"/>
              </a:solidFill>
              <a:effectLst/>
              <a:latin typeface="Arial" pitchFamily="34" charset="0"/>
              <a:cs typeface="Arial" pitchFamily="34" charset="0"/>
            </a:endParaRPr>
          </a:p>
        </p:txBody>
      </p:sp>
      <p:sp>
        <p:nvSpPr>
          <p:cNvPr id="14" name="Text Box 6">
            <a:extLst>
              <a:ext uri="{FF2B5EF4-FFF2-40B4-BE49-F238E27FC236}">
                <a16:creationId xmlns:a16="http://schemas.microsoft.com/office/drawing/2014/main" id="{A4734A8D-21D7-8587-E1AA-C3F6C3E2BAC4}"/>
              </a:ext>
            </a:extLst>
          </p:cNvPr>
          <p:cNvSpPr txBox="1">
            <a:spLocks noChangeArrowheads="1"/>
          </p:cNvSpPr>
          <p:nvPr/>
        </p:nvSpPr>
        <p:spPr bwMode="auto">
          <a:xfrm>
            <a:off x="3270506" y="2242486"/>
            <a:ext cx="1407586" cy="523220"/>
          </a:xfrm>
          <a:prstGeom prst="rect">
            <a:avLst/>
          </a:prstGeom>
          <a:noFill/>
          <a:ln w="38100" algn="ctr">
            <a:noFill/>
            <a:miter lim="800000"/>
            <a:headEnd/>
            <a:tailEnd/>
          </a:ln>
          <a:effectLst/>
        </p:spPr>
        <p:txBody>
          <a:bodyPr wrap="square">
            <a:spAutoFit/>
          </a:bodyPr>
          <a:lstStyle/>
          <a:p>
            <a:r>
              <a:rPr lang="en-GB" sz="1400" dirty="0">
                <a:solidFill>
                  <a:srgbClr val="FF0000"/>
                </a:solidFill>
              </a:rPr>
              <a:t>Standing conical shock</a:t>
            </a:r>
          </a:p>
        </p:txBody>
      </p:sp>
      <p:cxnSp>
        <p:nvCxnSpPr>
          <p:cNvPr id="15" name="Straight Arrow Connector 14">
            <a:extLst>
              <a:ext uri="{FF2B5EF4-FFF2-40B4-BE49-F238E27FC236}">
                <a16:creationId xmlns:a16="http://schemas.microsoft.com/office/drawing/2014/main" id="{A501B2B5-E284-84B7-FC6C-1551C8BF36CC}"/>
              </a:ext>
            </a:extLst>
          </p:cNvPr>
          <p:cNvCxnSpPr/>
          <p:nvPr/>
        </p:nvCxnSpPr>
        <p:spPr bwMode="auto">
          <a:xfrm flipH="1" flipV="1">
            <a:off x="1490351" y="4645604"/>
            <a:ext cx="1296144" cy="720080"/>
          </a:xfrm>
          <a:prstGeom prst="straightConnector1">
            <a:avLst/>
          </a:prstGeom>
          <a:noFill/>
          <a:ln w="25400" cap="flat" cmpd="sng" algn="ctr">
            <a:solidFill>
              <a:srgbClr val="FF00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6A738445-E8E0-121E-49DA-270728361215}"/>
              </a:ext>
            </a:extLst>
          </p:cNvPr>
          <p:cNvCxnSpPr>
            <a:cxnSpLocks/>
          </p:cNvCxnSpPr>
          <p:nvPr/>
        </p:nvCxnSpPr>
        <p:spPr bwMode="auto">
          <a:xfrm flipV="1">
            <a:off x="4408995" y="3705050"/>
            <a:ext cx="1440817" cy="1462970"/>
          </a:xfrm>
          <a:prstGeom prst="straightConnector1">
            <a:avLst/>
          </a:prstGeom>
          <a:noFill/>
          <a:ln w="25400" cap="flat" cmpd="sng" algn="ctr">
            <a:solidFill>
              <a:srgbClr val="FF000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090D66B3-0467-CCB9-8E47-989F038FA105}"/>
              </a:ext>
            </a:extLst>
          </p:cNvPr>
          <p:cNvCxnSpPr>
            <a:cxnSpLocks/>
          </p:cNvCxnSpPr>
          <p:nvPr/>
        </p:nvCxnSpPr>
        <p:spPr bwMode="auto">
          <a:xfrm flipH="1">
            <a:off x="2570471" y="2538503"/>
            <a:ext cx="734327" cy="924871"/>
          </a:xfrm>
          <a:prstGeom prst="straightConnector1">
            <a:avLst/>
          </a:prstGeom>
          <a:noFill/>
          <a:ln w="25400" cap="flat" cmpd="sng" algn="ctr">
            <a:solidFill>
              <a:srgbClr val="FF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AA2DD854-CA48-54CC-1E0E-805DA510D53D}"/>
              </a:ext>
            </a:extLst>
          </p:cNvPr>
          <p:cNvCxnSpPr>
            <a:cxnSpLocks/>
          </p:cNvCxnSpPr>
          <p:nvPr/>
        </p:nvCxnSpPr>
        <p:spPr bwMode="auto">
          <a:xfrm>
            <a:off x="4933097" y="2653444"/>
            <a:ext cx="1132813" cy="756138"/>
          </a:xfrm>
          <a:prstGeom prst="straightConnector1">
            <a:avLst/>
          </a:prstGeom>
          <a:noFill/>
          <a:ln w="25400" cap="flat" cmpd="sng" algn="ctr">
            <a:solidFill>
              <a:srgbClr val="FF0000"/>
            </a:solidFill>
            <a:prstDash val="solid"/>
            <a:round/>
            <a:headEnd type="none" w="med" len="med"/>
            <a:tailEnd type="triangle"/>
          </a:ln>
          <a:effectLst/>
        </p:spPr>
      </p:cxnSp>
      <p:graphicFrame>
        <p:nvGraphicFramePr>
          <p:cNvPr id="19" name="Object 7">
            <a:extLst>
              <a:ext uri="{FF2B5EF4-FFF2-40B4-BE49-F238E27FC236}">
                <a16:creationId xmlns:a16="http://schemas.microsoft.com/office/drawing/2014/main" id="{0F49387A-7BAD-847E-2323-1C889440E0F3}"/>
              </a:ext>
            </a:extLst>
          </p:cNvPr>
          <p:cNvGraphicFramePr>
            <a:graphicFrameLocks noChangeAspect="1"/>
          </p:cNvGraphicFramePr>
          <p:nvPr>
            <p:extLst>
              <p:ext uri="{D42A27DB-BD31-4B8C-83A1-F6EECF244321}">
                <p14:modId xmlns:p14="http://schemas.microsoft.com/office/powerpoint/2010/main" val="3518247813"/>
              </p:ext>
            </p:extLst>
          </p:nvPr>
        </p:nvGraphicFramePr>
        <p:xfrm>
          <a:off x="9674868" y="5686552"/>
          <a:ext cx="1247354" cy="808421"/>
        </p:xfrm>
        <a:graphic>
          <a:graphicData uri="http://schemas.openxmlformats.org/presentationml/2006/ole">
            <mc:AlternateContent xmlns:mc="http://schemas.openxmlformats.org/markup-compatibility/2006">
              <mc:Choice xmlns:v="urn:schemas-microsoft-com:vml" Requires="v">
                <p:oleObj name="Equation" r:id="rId4" imgW="685800" imgH="444240" progId="Equation.3">
                  <p:embed/>
                </p:oleObj>
              </mc:Choice>
              <mc:Fallback>
                <p:oleObj name="Equation" r:id="rId4" imgW="685800" imgH="444240" progId="Equation.3">
                  <p:embed/>
                  <p:pic>
                    <p:nvPicPr>
                      <p:cNvPr id="17" name="Object 7">
                        <a:extLst>
                          <a:ext uri="{FF2B5EF4-FFF2-40B4-BE49-F238E27FC236}">
                            <a16:creationId xmlns:a16="http://schemas.microsoft.com/office/drawing/2014/main" id="{EE50B3DF-6A28-4B5C-8C34-F919949D96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4868" y="5686552"/>
                        <a:ext cx="1247354" cy="808421"/>
                      </a:xfrm>
                      <a:prstGeom prst="rect">
                        <a:avLst/>
                      </a:prstGeom>
                      <a:noFill/>
                      <a:ln w="12700">
                        <a:solidFill>
                          <a:srgbClr val="FF33CC"/>
                        </a:solidFill>
                        <a:miter lim="800000"/>
                        <a:headEnd/>
                        <a:tailEnd/>
                      </a:ln>
                      <a:effectLst/>
                    </p:spPr>
                  </p:pic>
                </p:oleObj>
              </mc:Fallback>
            </mc:AlternateContent>
          </a:graphicData>
        </a:graphic>
      </p:graphicFrame>
      <p:sp>
        <p:nvSpPr>
          <p:cNvPr id="20" name="Text Box 9">
            <a:extLst>
              <a:ext uri="{FF2B5EF4-FFF2-40B4-BE49-F238E27FC236}">
                <a16:creationId xmlns:a16="http://schemas.microsoft.com/office/drawing/2014/main" id="{4DEAFE42-745A-084B-8DCC-55F3F60AC757}"/>
              </a:ext>
            </a:extLst>
          </p:cNvPr>
          <p:cNvSpPr txBox="1">
            <a:spLocks noChangeArrowheads="1"/>
          </p:cNvSpPr>
          <p:nvPr/>
        </p:nvSpPr>
        <p:spPr bwMode="auto">
          <a:xfrm>
            <a:off x="6648191" y="5669043"/>
            <a:ext cx="2536577" cy="738664"/>
          </a:xfrm>
          <a:prstGeom prst="rect">
            <a:avLst/>
          </a:prstGeom>
          <a:noFill/>
          <a:ln w="38100" algn="ctr">
            <a:noFill/>
            <a:miter lim="800000"/>
            <a:headEnd/>
            <a:tailEnd/>
          </a:ln>
          <a:effectLst/>
        </p:spPr>
        <p:txBody>
          <a:bodyPr wrap="square">
            <a:spAutoFit/>
          </a:bodyPr>
          <a:lstStyle/>
          <a:p>
            <a:r>
              <a:rPr lang="en-GB" sz="1400" b="1" dirty="0">
                <a:solidFill>
                  <a:schemeClr val="tx1"/>
                </a:solidFill>
              </a:rPr>
              <a:t>Cooling parameter:</a:t>
            </a:r>
          </a:p>
          <a:p>
            <a:r>
              <a:rPr lang="en-GB" sz="1400" b="1" dirty="0">
                <a:solidFill>
                  <a:schemeClr val="tx1"/>
                </a:solidFill>
              </a:rPr>
              <a:t>ratio of radiative cooling time to hydrodynamic time</a:t>
            </a:r>
            <a:endParaRPr lang="en-US" sz="1400" b="1" dirty="0">
              <a:solidFill>
                <a:schemeClr val="tx1"/>
              </a:solidFill>
            </a:endParaRPr>
          </a:p>
        </p:txBody>
      </p:sp>
      <p:sp>
        <p:nvSpPr>
          <p:cNvPr id="21" name="Arrow: Right 20">
            <a:extLst>
              <a:ext uri="{FF2B5EF4-FFF2-40B4-BE49-F238E27FC236}">
                <a16:creationId xmlns:a16="http://schemas.microsoft.com/office/drawing/2014/main" id="{C92F519B-F9CF-FEE9-BEFC-936045965668}"/>
              </a:ext>
            </a:extLst>
          </p:cNvPr>
          <p:cNvSpPr/>
          <p:nvPr/>
        </p:nvSpPr>
        <p:spPr bwMode="auto">
          <a:xfrm>
            <a:off x="3761580" y="3414776"/>
            <a:ext cx="720000" cy="288000"/>
          </a:xfrm>
          <a:prstGeom prst="rightArrow">
            <a:avLst/>
          </a:prstGeom>
          <a:solidFill>
            <a:srgbClr val="FF0000"/>
          </a:solidFill>
          <a:ln w="381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1" i="0" u="none" strike="noStrike" cap="none" normalizeH="0" baseline="0">
              <a:ln>
                <a:noFill/>
              </a:ln>
              <a:solidFill>
                <a:srgbClr val="000080"/>
              </a:solidFill>
              <a:effectLst/>
              <a:latin typeface="Arial" pitchFamily="34" charset="0"/>
              <a:cs typeface="Arial" pitchFamily="34" charset="0"/>
            </a:endParaRPr>
          </a:p>
        </p:txBody>
      </p:sp>
    </p:spTree>
    <p:extLst>
      <p:ext uri="{BB962C8B-B14F-4D97-AF65-F5344CB8AC3E}">
        <p14:creationId xmlns:p14="http://schemas.microsoft.com/office/powerpoint/2010/main" val="508115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2D535-D806-4500-09A2-051BCE21B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613D1-0248-9FB7-983A-779DC7931FA1}"/>
              </a:ext>
            </a:extLst>
          </p:cNvPr>
          <p:cNvSpPr>
            <a:spLocks noGrp="1"/>
          </p:cNvSpPr>
          <p:nvPr>
            <p:ph type="title"/>
          </p:nvPr>
        </p:nvSpPr>
        <p:spPr/>
        <p:txBody>
          <a:bodyPr>
            <a:normAutofit/>
          </a:bodyPr>
          <a:lstStyle/>
          <a:p>
            <a:r>
              <a:rPr lang="en-GB" dirty="0"/>
              <a:t>Pulsed-power experiments have shown the effect of radiative cooling in the structure of jets</a:t>
            </a:r>
          </a:p>
        </p:txBody>
      </p:sp>
      <p:sp>
        <p:nvSpPr>
          <p:cNvPr id="3" name="Footer Placeholder 2">
            <a:extLst>
              <a:ext uri="{FF2B5EF4-FFF2-40B4-BE49-F238E27FC236}">
                <a16:creationId xmlns:a16="http://schemas.microsoft.com/office/drawing/2014/main" id="{A0363A21-9283-EBF7-9A99-0A3D56BDEBC4}"/>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DA0292AA-6E3C-7EEA-9472-2FBC77543EFA}"/>
              </a:ext>
            </a:extLst>
          </p:cNvPr>
          <p:cNvSpPr>
            <a:spLocks noGrp="1"/>
          </p:cNvSpPr>
          <p:nvPr>
            <p:ph type="sldNum" sz="quarter" idx="12"/>
          </p:nvPr>
        </p:nvSpPr>
        <p:spPr/>
        <p:txBody>
          <a:bodyPr/>
          <a:lstStyle/>
          <a:p>
            <a:fld id="{1BA9ABE8-007A-42E6-BCD2-67A13D129B58}" type="slidenum">
              <a:rPr lang="en-GB" smtClean="0"/>
              <a:t>32</a:t>
            </a:fld>
            <a:endParaRPr lang="en-GB"/>
          </a:p>
        </p:txBody>
      </p:sp>
      <p:sp>
        <p:nvSpPr>
          <p:cNvPr id="5" name="Text Placeholder 4">
            <a:extLst>
              <a:ext uri="{FF2B5EF4-FFF2-40B4-BE49-F238E27FC236}">
                <a16:creationId xmlns:a16="http://schemas.microsoft.com/office/drawing/2014/main" id="{821BDC45-6C08-22DD-999B-2286A58BF28B}"/>
              </a:ext>
            </a:extLst>
          </p:cNvPr>
          <p:cNvSpPr>
            <a:spLocks noGrp="1"/>
          </p:cNvSpPr>
          <p:nvPr>
            <p:ph type="body" sz="quarter" idx="13"/>
          </p:nvPr>
        </p:nvSpPr>
        <p:spPr/>
        <p:txBody>
          <a:bodyPr/>
          <a:lstStyle/>
          <a:p>
            <a:r>
              <a:rPr lang="en-GB" i="0" dirty="0"/>
              <a:t>Results: cooling effects in conical jets</a:t>
            </a:r>
          </a:p>
        </p:txBody>
      </p:sp>
      <p:cxnSp>
        <p:nvCxnSpPr>
          <p:cNvPr id="42" name="Straight Connector 41">
            <a:extLst>
              <a:ext uri="{FF2B5EF4-FFF2-40B4-BE49-F238E27FC236}">
                <a16:creationId xmlns:a16="http://schemas.microsoft.com/office/drawing/2014/main" id="{9D316953-5985-AFAE-89D0-0B4D73A87C27}"/>
              </a:ext>
            </a:extLst>
          </p:cNvPr>
          <p:cNvCxnSpPr>
            <a:cxnSpLocks/>
          </p:cNvCxnSpPr>
          <p:nvPr/>
        </p:nvCxnSpPr>
        <p:spPr>
          <a:xfrm>
            <a:off x="0" y="6280027"/>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45DA68D-5398-9C85-ADC4-3C287AC19A00}"/>
              </a:ext>
            </a:extLst>
          </p:cNvPr>
          <p:cNvSpPr txBox="1"/>
          <p:nvPr/>
        </p:nvSpPr>
        <p:spPr>
          <a:xfrm>
            <a:off x="147782" y="6317977"/>
            <a:ext cx="5562354" cy="276999"/>
          </a:xfrm>
          <a:prstGeom prst="rect">
            <a:avLst/>
          </a:prstGeom>
          <a:noFill/>
        </p:spPr>
        <p:txBody>
          <a:bodyPr wrap="square" rtlCol="0">
            <a:spAutoFit/>
          </a:bodyPr>
          <a:lstStyle/>
          <a:p>
            <a:r>
              <a:rPr lang="en-GB" sz="1200" dirty="0"/>
              <a:t>Lebedev et al., </a:t>
            </a:r>
            <a:r>
              <a:rPr lang="en-GB" sz="1200" dirty="0" err="1"/>
              <a:t>ApJ</a:t>
            </a:r>
            <a:r>
              <a:rPr lang="en-GB" sz="1200" dirty="0"/>
              <a:t> 2002</a:t>
            </a:r>
          </a:p>
        </p:txBody>
      </p:sp>
      <p:pic>
        <p:nvPicPr>
          <p:cNvPr id="6" name="Picture 3">
            <a:extLst>
              <a:ext uri="{FF2B5EF4-FFF2-40B4-BE49-F238E27FC236}">
                <a16:creationId xmlns:a16="http://schemas.microsoft.com/office/drawing/2014/main" id="{A08F864C-A4E3-C964-D1E1-B07195807F08}"/>
              </a:ext>
            </a:extLst>
          </p:cNvPr>
          <p:cNvPicPr>
            <a:picLocks noChangeAspect="1" noChangeArrowheads="1"/>
          </p:cNvPicPr>
          <p:nvPr/>
        </p:nvPicPr>
        <p:blipFill>
          <a:blip r:embed="rId2" cstate="print"/>
          <a:srcRect/>
          <a:stretch>
            <a:fillRect/>
          </a:stretch>
        </p:blipFill>
        <p:spPr>
          <a:xfrm>
            <a:off x="147782" y="2201175"/>
            <a:ext cx="1948437" cy="2941615"/>
          </a:xfrm>
          <a:prstGeom prst="rect">
            <a:avLst/>
          </a:prstGeom>
          <a:noFill/>
          <a:ln/>
        </p:spPr>
      </p:pic>
      <p:sp>
        <p:nvSpPr>
          <p:cNvPr id="8" name="Text Box 5">
            <a:extLst>
              <a:ext uri="{FF2B5EF4-FFF2-40B4-BE49-F238E27FC236}">
                <a16:creationId xmlns:a16="http://schemas.microsoft.com/office/drawing/2014/main" id="{7569A798-AB60-25DB-ABE3-84A5F86FA5CF}"/>
              </a:ext>
            </a:extLst>
          </p:cNvPr>
          <p:cNvSpPr txBox="1">
            <a:spLocks noChangeArrowheads="1"/>
          </p:cNvSpPr>
          <p:nvPr/>
        </p:nvSpPr>
        <p:spPr bwMode="auto">
          <a:xfrm>
            <a:off x="7136920" y="2794009"/>
            <a:ext cx="5055080" cy="2031325"/>
          </a:xfrm>
          <a:prstGeom prst="rect">
            <a:avLst/>
          </a:prstGeom>
          <a:noFill/>
          <a:ln w="38100" cmpd="dbl" algn="ctr">
            <a:noFill/>
            <a:miter lim="800000"/>
            <a:headEnd/>
            <a:tailEnd/>
          </a:ln>
          <a:effectLst/>
        </p:spPr>
        <p:txBody>
          <a:bodyPr wrap="square">
            <a:spAutoFit/>
          </a:bodyPr>
          <a:lstStyle/>
          <a:p>
            <a:pPr marL="0" lvl="1">
              <a:spcAft>
                <a:spcPct val="25000"/>
              </a:spcAft>
              <a:buFont typeface="Symbol" pitchFamily="18" charset="2"/>
              <a:buChar char="·"/>
            </a:pPr>
            <a:r>
              <a:rPr lang="en-US" dirty="0">
                <a:solidFill>
                  <a:srgbClr val="FF0000"/>
                </a:solidFill>
              </a:rPr>
              <a:t> </a:t>
            </a:r>
            <a:r>
              <a:rPr lang="en-US" sz="1600" dirty="0">
                <a:solidFill>
                  <a:srgbClr val="FF0000"/>
                </a:solidFill>
              </a:rPr>
              <a:t>Converging plasma flow, re-directed by a  standing conical shock</a:t>
            </a:r>
          </a:p>
          <a:p>
            <a:pPr marL="0" lvl="1">
              <a:spcBef>
                <a:spcPct val="0"/>
              </a:spcBef>
              <a:spcAft>
                <a:spcPct val="50000"/>
              </a:spcAft>
              <a:buFont typeface="Symbol" pitchFamily="18" charset="2"/>
              <a:buChar char="·"/>
            </a:pPr>
            <a:r>
              <a:rPr lang="en-US" sz="1600" dirty="0">
                <a:solidFill>
                  <a:srgbClr val="0000FF"/>
                </a:solidFill>
              </a:rPr>
              <a:t> Radiatively cooled jet,  M &gt;10,  </a:t>
            </a:r>
            <a:r>
              <a:rPr lang="en-US" sz="1600" dirty="0">
                <a:solidFill>
                  <a:srgbClr val="0000FF"/>
                </a:solidFill>
                <a:latin typeface="Symbol" pitchFamily="18" charset="2"/>
              </a:rPr>
              <a:t>c</a:t>
            </a:r>
            <a:r>
              <a:rPr lang="en-US" sz="1600" dirty="0">
                <a:solidFill>
                  <a:srgbClr val="0000FF"/>
                </a:solidFill>
              </a:rPr>
              <a:t> &lt;1</a:t>
            </a:r>
          </a:p>
          <a:p>
            <a:pPr marL="0" lvl="1">
              <a:spcBef>
                <a:spcPct val="0"/>
              </a:spcBef>
              <a:spcAft>
                <a:spcPct val="50000"/>
              </a:spcAft>
              <a:buFont typeface="Symbol" pitchFamily="18" charset="2"/>
              <a:buChar char="·"/>
            </a:pPr>
            <a:r>
              <a:rPr lang="en-US" sz="1600" dirty="0">
                <a:solidFill>
                  <a:srgbClr val="FF0000"/>
                </a:solidFill>
              </a:rPr>
              <a:t> Jet velocity ~ 200km/s </a:t>
            </a:r>
          </a:p>
          <a:p>
            <a:pPr marL="0" lvl="1">
              <a:spcBef>
                <a:spcPct val="0"/>
              </a:spcBef>
              <a:spcAft>
                <a:spcPct val="50000"/>
              </a:spcAft>
              <a:buClr>
                <a:srgbClr val="0000FF"/>
              </a:buClr>
              <a:buFont typeface="Symbol" pitchFamily="18" charset="2"/>
              <a:buChar char="·"/>
            </a:pPr>
            <a:r>
              <a:rPr lang="en-US" sz="1600" dirty="0">
                <a:solidFill>
                  <a:srgbClr val="0000FF"/>
                </a:solidFill>
              </a:rPr>
              <a:t> Electron density  10</a:t>
            </a:r>
            <a:r>
              <a:rPr lang="en-US" sz="1600" baseline="30000" dirty="0">
                <a:solidFill>
                  <a:srgbClr val="0000FF"/>
                </a:solidFill>
              </a:rPr>
              <a:t>18</a:t>
            </a:r>
            <a:r>
              <a:rPr lang="en-US" sz="1600" dirty="0">
                <a:solidFill>
                  <a:srgbClr val="0000FF"/>
                </a:solidFill>
              </a:rPr>
              <a:t>-10</a:t>
            </a:r>
            <a:r>
              <a:rPr lang="en-US" sz="1600" baseline="30000" dirty="0">
                <a:solidFill>
                  <a:srgbClr val="0000FF"/>
                </a:solidFill>
              </a:rPr>
              <a:t>19</a:t>
            </a:r>
            <a:r>
              <a:rPr lang="en-US" sz="1600" dirty="0">
                <a:solidFill>
                  <a:srgbClr val="0000FF"/>
                </a:solidFill>
              </a:rPr>
              <a:t> cm</a:t>
            </a:r>
            <a:r>
              <a:rPr lang="en-US" sz="1600" baseline="30000" dirty="0">
                <a:solidFill>
                  <a:srgbClr val="0000FF"/>
                </a:solidFill>
              </a:rPr>
              <a:t>-3</a:t>
            </a:r>
            <a:endParaRPr lang="en-US" sz="1600" dirty="0">
              <a:solidFill>
                <a:srgbClr val="FF0000"/>
              </a:solidFill>
            </a:endParaRPr>
          </a:p>
          <a:p>
            <a:pPr marL="0" lvl="1">
              <a:spcBef>
                <a:spcPct val="0"/>
              </a:spcBef>
              <a:spcAft>
                <a:spcPct val="50000"/>
              </a:spcAft>
              <a:buClr>
                <a:srgbClr val="008000"/>
              </a:buClr>
              <a:buFont typeface="Symbol" pitchFamily="18" charset="2"/>
              <a:buNone/>
            </a:pPr>
            <a:r>
              <a:rPr lang="en-US" sz="1600" dirty="0">
                <a:solidFill>
                  <a:srgbClr val="008000"/>
                </a:solidFill>
                <a:sym typeface="Symbol" pitchFamily="18" charset="2"/>
              </a:rPr>
              <a:t> </a:t>
            </a:r>
            <a:r>
              <a:rPr lang="en-US" sz="1600" dirty="0">
                <a:solidFill>
                  <a:srgbClr val="008000"/>
                </a:solidFill>
              </a:rPr>
              <a:t>/R &lt;10</a:t>
            </a:r>
            <a:r>
              <a:rPr lang="en-US" sz="1600" baseline="30000" dirty="0">
                <a:solidFill>
                  <a:srgbClr val="008000"/>
                </a:solidFill>
              </a:rPr>
              <a:t>-4</a:t>
            </a:r>
            <a:r>
              <a:rPr lang="en-US" sz="1600" dirty="0">
                <a:solidFill>
                  <a:srgbClr val="008000"/>
                </a:solidFill>
              </a:rPr>
              <a:t>          Re &gt; 10</a:t>
            </a:r>
            <a:r>
              <a:rPr lang="en-US" sz="1600" baseline="30000" dirty="0">
                <a:solidFill>
                  <a:srgbClr val="008000"/>
                </a:solidFill>
              </a:rPr>
              <a:t>4</a:t>
            </a:r>
            <a:r>
              <a:rPr lang="en-US" sz="1600" dirty="0">
                <a:solidFill>
                  <a:srgbClr val="008000"/>
                </a:solidFill>
              </a:rPr>
              <a:t>             Pe &gt; 10-50</a:t>
            </a:r>
          </a:p>
        </p:txBody>
      </p:sp>
      <p:sp>
        <p:nvSpPr>
          <p:cNvPr id="9" name="AutoShape 7">
            <a:extLst>
              <a:ext uri="{FF2B5EF4-FFF2-40B4-BE49-F238E27FC236}">
                <a16:creationId xmlns:a16="http://schemas.microsoft.com/office/drawing/2014/main" id="{EC65E0BE-AA21-D2A6-AAD5-3307B56BA7E4}"/>
              </a:ext>
            </a:extLst>
          </p:cNvPr>
          <p:cNvSpPr>
            <a:spLocks noChangeArrowheads="1"/>
          </p:cNvSpPr>
          <p:nvPr/>
        </p:nvSpPr>
        <p:spPr bwMode="auto">
          <a:xfrm>
            <a:off x="6834446" y="6010275"/>
            <a:ext cx="142875" cy="71438"/>
          </a:xfrm>
          <a:prstGeom prst="rightArrow">
            <a:avLst>
              <a:gd name="adj1" fmla="val 50000"/>
              <a:gd name="adj2" fmla="val 50000"/>
            </a:avLst>
          </a:prstGeom>
          <a:noFill/>
          <a:ln w="38100" cmpd="dbl" algn="ctr">
            <a:noFill/>
            <a:miter lim="800000"/>
            <a:headEnd/>
            <a:tailEnd/>
          </a:ln>
          <a:effectLst/>
        </p:spPr>
        <p:txBody>
          <a:bodyPr wrap="none" anchor="ctr"/>
          <a:lstStyle/>
          <a:p>
            <a:endParaRPr lang="en-US"/>
          </a:p>
        </p:txBody>
      </p:sp>
      <p:pic>
        <p:nvPicPr>
          <p:cNvPr id="10" name="Picture 8">
            <a:extLst>
              <a:ext uri="{FF2B5EF4-FFF2-40B4-BE49-F238E27FC236}">
                <a16:creationId xmlns:a16="http://schemas.microsoft.com/office/drawing/2014/main" id="{1C8DD5F4-E84B-6043-7370-AD694BD44F8B}"/>
              </a:ext>
            </a:extLst>
          </p:cNvPr>
          <p:cNvPicPr>
            <a:picLocks noChangeAspect="1" noChangeArrowheads="1"/>
          </p:cNvPicPr>
          <p:nvPr/>
        </p:nvPicPr>
        <p:blipFill>
          <a:blip r:embed="rId3" cstate="print"/>
          <a:srcRect/>
          <a:stretch>
            <a:fillRect/>
          </a:stretch>
        </p:blipFill>
        <p:spPr>
          <a:xfrm>
            <a:off x="2225933" y="2186892"/>
            <a:ext cx="4679950" cy="2979737"/>
          </a:xfrm>
          <a:prstGeom prst="rect">
            <a:avLst/>
          </a:prstGeom>
          <a:noFill/>
          <a:ln/>
        </p:spPr>
      </p:pic>
      <p:sp>
        <p:nvSpPr>
          <p:cNvPr id="12" name="Text Box 6">
            <a:extLst>
              <a:ext uri="{FF2B5EF4-FFF2-40B4-BE49-F238E27FC236}">
                <a16:creationId xmlns:a16="http://schemas.microsoft.com/office/drawing/2014/main" id="{AE7AA297-5ACA-9D91-063A-B0389BDA9D19}"/>
              </a:ext>
            </a:extLst>
          </p:cNvPr>
          <p:cNvSpPr txBox="1">
            <a:spLocks noChangeArrowheads="1"/>
          </p:cNvSpPr>
          <p:nvPr/>
        </p:nvSpPr>
        <p:spPr bwMode="auto">
          <a:xfrm>
            <a:off x="2800783" y="1770884"/>
            <a:ext cx="4176538" cy="338554"/>
          </a:xfrm>
          <a:prstGeom prst="rect">
            <a:avLst/>
          </a:prstGeom>
          <a:noFill/>
          <a:ln w="38100" cmpd="dbl" algn="ctr">
            <a:noFill/>
            <a:miter lim="800000"/>
            <a:headEnd/>
            <a:tailEnd/>
          </a:ln>
          <a:effectLst/>
        </p:spPr>
        <p:txBody>
          <a:bodyPr wrap="square">
            <a:spAutoFit/>
          </a:bodyPr>
          <a:lstStyle/>
          <a:p>
            <a:r>
              <a:rPr lang="en-GB" sz="1600" dirty="0">
                <a:solidFill>
                  <a:schemeClr val="tx1"/>
                </a:solidFill>
              </a:rPr>
              <a:t>Radiative cooling affects jet collimation</a:t>
            </a:r>
          </a:p>
        </p:txBody>
      </p:sp>
      <p:cxnSp>
        <p:nvCxnSpPr>
          <p:cNvPr id="14" name="Straight Arrow Connector 13">
            <a:extLst>
              <a:ext uri="{FF2B5EF4-FFF2-40B4-BE49-F238E27FC236}">
                <a16:creationId xmlns:a16="http://schemas.microsoft.com/office/drawing/2014/main" id="{473CA8AB-E368-818F-97C7-846FA6747D99}"/>
              </a:ext>
            </a:extLst>
          </p:cNvPr>
          <p:cNvCxnSpPr/>
          <p:nvPr/>
        </p:nvCxnSpPr>
        <p:spPr>
          <a:xfrm>
            <a:off x="2542590" y="5421426"/>
            <a:ext cx="3873261" cy="0"/>
          </a:xfrm>
          <a:prstGeom prst="straightConnector1">
            <a:avLst/>
          </a:prstGeom>
          <a:ln w="15875">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78AD3B-4788-F03B-0525-D6CB77787CBD}"/>
              </a:ext>
            </a:extLst>
          </p:cNvPr>
          <p:cNvSpPr txBox="1"/>
          <p:nvPr/>
        </p:nvSpPr>
        <p:spPr>
          <a:xfrm>
            <a:off x="3546913" y="5494300"/>
            <a:ext cx="1864613" cy="369332"/>
          </a:xfrm>
          <a:prstGeom prst="rect">
            <a:avLst/>
          </a:prstGeom>
          <a:noFill/>
        </p:spPr>
        <p:txBody>
          <a:bodyPr wrap="none" rtlCol="0">
            <a:spAutoFit/>
          </a:bodyPr>
          <a:lstStyle/>
          <a:p>
            <a:r>
              <a:rPr lang="en-US" i="1" dirty="0">
                <a:solidFill>
                  <a:srgbClr val="0000FF"/>
                </a:solidFill>
              </a:rPr>
              <a:t>Stronger cooling</a:t>
            </a:r>
          </a:p>
        </p:txBody>
      </p:sp>
    </p:spTree>
    <p:extLst>
      <p:ext uri="{BB962C8B-B14F-4D97-AF65-F5344CB8AC3E}">
        <p14:creationId xmlns:p14="http://schemas.microsoft.com/office/powerpoint/2010/main" val="165802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D3F2A-D5EF-90C2-FE60-3F1AF8BB76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9E40B-9CC4-8277-6120-D5D2BEB5B506}"/>
              </a:ext>
            </a:extLst>
          </p:cNvPr>
          <p:cNvSpPr>
            <a:spLocks noGrp="1"/>
          </p:cNvSpPr>
          <p:nvPr>
            <p:ph type="title"/>
          </p:nvPr>
        </p:nvSpPr>
        <p:spPr/>
        <p:txBody>
          <a:bodyPr>
            <a:normAutofit/>
          </a:bodyPr>
          <a:lstStyle/>
          <a:p>
            <a:r>
              <a:rPr lang="en-GB" dirty="0"/>
              <a:t>Magnetically-driven jets can be created by using foils in pulsed-power experiments</a:t>
            </a:r>
          </a:p>
        </p:txBody>
      </p:sp>
      <p:sp>
        <p:nvSpPr>
          <p:cNvPr id="3" name="Footer Placeholder 2">
            <a:extLst>
              <a:ext uri="{FF2B5EF4-FFF2-40B4-BE49-F238E27FC236}">
                <a16:creationId xmlns:a16="http://schemas.microsoft.com/office/drawing/2014/main" id="{D4E31DC7-08D4-5231-F8FD-4CEAA0AD22BC}"/>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875B1091-92A5-4E29-1A08-E5926574D1EF}"/>
              </a:ext>
            </a:extLst>
          </p:cNvPr>
          <p:cNvSpPr>
            <a:spLocks noGrp="1"/>
          </p:cNvSpPr>
          <p:nvPr>
            <p:ph type="sldNum" sz="quarter" idx="12"/>
          </p:nvPr>
        </p:nvSpPr>
        <p:spPr/>
        <p:txBody>
          <a:bodyPr/>
          <a:lstStyle/>
          <a:p>
            <a:fld id="{1BA9ABE8-007A-42E6-BCD2-67A13D129B58}" type="slidenum">
              <a:rPr lang="en-GB" smtClean="0"/>
              <a:t>33</a:t>
            </a:fld>
            <a:endParaRPr lang="en-GB"/>
          </a:p>
        </p:txBody>
      </p:sp>
      <p:sp>
        <p:nvSpPr>
          <p:cNvPr id="5" name="Text Placeholder 4">
            <a:extLst>
              <a:ext uri="{FF2B5EF4-FFF2-40B4-BE49-F238E27FC236}">
                <a16:creationId xmlns:a16="http://schemas.microsoft.com/office/drawing/2014/main" id="{94013403-5E1F-76D2-8A81-6B028643EE7D}"/>
              </a:ext>
            </a:extLst>
          </p:cNvPr>
          <p:cNvSpPr>
            <a:spLocks noGrp="1"/>
          </p:cNvSpPr>
          <p:nvPr>
            <p:ph type="body" sz="quarter" idx="13"/>
          </p:nvPr>
        </p:nvSpPr>
        <p:spPr/>
        <p:txBody>
          <a:bodyPr/>
          <a:lstStyle/>
          <a:p>
            <a:r>
              <a:rPr lang="en-GB" i="0" dirty="0"/>
              <a:t>Introduction: MHD jets</a:t>
            </a:r>
          </a:p>
        </p:txBody>
      </p:sp>
      <p:cxnSp>
        <p:nvCxnSpPr>
          <p:cNvPr id="42" name="Straight Connector 41">
            <a:extLst>
              <a:ext uri="{FF2B5EF4-FFF2-40B4-BE49-F238E27FC236}">
                <a16:creationId xmlns:a16="http://schemas.microsoft.com/office/drawing/2014/main" id="{201F9A1E-DF29-3D92-9F89-CB34807B9787}"/>
              </a:ext>
            </a:extLst>
          </p:cNvPr>
          <p:cNvCxnSpPr>
            <a:cxnSpLocks noGrp="1" noRot="1" noMove="1" noResize="1" noEditPoints="1" noAdjustHandles="1" noChangeArrowheads="1" noChangeShapeType="1"/>
          </p:cNvCxnSpPr>
          <p:nvPr/>
        </p:nvCxnSpPr>
        <p:spPr>
          <a:xfrm>
            <a:off x="0" y="6107502"/>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AutoShape 3">
            <a:extLst>
              <a:ext uri="{FF2B5EF4-FFF2-40B4-BE49-F238E27FC236}">
                <a16:creationId xmlns:a16="http://schemas.microsoft.com/office/drawing/2014/main" id="{3B95BA53-BD4F-4049-D8C5-AE1287870EA6}"/>
              </a:ext>
            </a:extLst>
          </p:cNvPr>
          <p:cNvSpPr>
            <a:spLocks noChangeArrowheads="1"/>
          </p:cNvSpPr>
          <p:nvPr/>
        </p:nvSpPr>
        <p:spPr bwMode="auto">
          <a:xfrm>
            <a:off x="6834446" y="6162786"/>
            <a:ext cx="142875" cy="71438"/>
          </a:xfrm>
          <a:prstGeom prst="rightArrow">
            <a:avLst>
              <a:gd name="adj1" fmla="val 50000"/>
              <a:gd name="adj2" fmla="val 50000"/>
            </a:avLst>
          </a:prstGeom>
          <a:noFill/>
          <a:ln w="38100" cmpd="dbl" algn="ctr">
            <a:noFill/>
            <a:miter lim="800000"/>
            <a:headEnd/>
            <a:tailEnd/>
          </a:ln>
          <a:effectLst/>
        </p:spPr>
        <p:txBody>
          <a:bodyPr wrap="none" anchor="ctr"/>
          <a:lstStyle/>
          <a:p>
            <a:endParaRPr lang="en-US" baseline="-25000">
              <a:latin typeface="Arial" charset="0"/>
              <a:cs typeface="Arial" charset="0"/>
            </a:endParaRPr>
          </a:p>
        </p:txBody>
      </p:sp>
      <p:sp>
        <p:nvSpPr>
          <p:cNvPr id="17" name="Text Box 3">
            <a:extLst>
              <a:ext uri="{FF2B5EF4-FFF2-40B4-BE49-F238E27FC236}">
                <a16:creationId xmlns:a16="http://schemas.microsoft.com/office/drawing/2014/main" id="{358CEAC3-6FFB-499E-C65F-ADE7265DFA68}"/>
              </a:ext>
            </a:extLst>
          </p:cNvPr>
          <p:cNvSpPr txBox="1">
            <a:spLocks noChangeArrowheads="1"/>
          </p:cNvSpPr>
          <p:nvPr/>
        </p:nvSpPr>
        <p:spPr bwMode="auto">
          <a:xfrm>
            <a:off x="7712611" y="3977332"/>
            <a:ext cx="2778126" cy="1077218"/>
          </a:xfrm>
          <a:prstGeom prst="rect">
            <a:avLst/>
          </a:prstGeom>
          <a:noFill/>
          <a:ln w="38100" cmpd="dbl" algn="ctr">
            <a:noFill/>
            <a:miter lim="800000"/>
            <a:headEnd/>
            <a:tailEnd/>
          </a:ln>
          <a:effectLst/>
        </p:spPr>
        <p:txBody>
          <a:bodyPr wrap="square">
            <a:spAutoFit/>
          </a:bodyPr>
          <a:lstStyle/>
          <a:p>
            <a:r>
              <a:rPr lang="en-GB" sz="1600" dirty="0">
                <a:latin typeface="+mj-lt"/>
                <a:cs typeface="Arial" charset="0"/>
                <a:sym typeface="Symbol" pitchFamily="18" charset="2"/>
              </a:rPr>
              <a:t>Magnetically confined jet on the axis of magnetic cavity expanding through ambient plasma</a:t>
            </a:r>
          </a:p>
        </p:txBody>
      </p:sp>
      <p:grpSp>
        <p:nvGrpSpPr>
          <p:cNvPr id="18" name="Group 4">
            <a:extLst>
              <a:ext uri="{FF2B5EF4-FFF2-40B4-BE49-F238E27FC236}">
                <a16:creationId xmlns:a16="http://schemas.microsoft.com/office/drawing/2014/main" id="{7FB3B38D-F32A-BF53-C8E3-88F921425F1A}"/>
              </a:ext>
            </a:extLst>
          </p:cNvPr>
          <p:cNvGrpSpPr>
            <a:grpSpLocks/>
          </p:cNvGrpSpPr>
          <p:nvPr/>
        </p:nvGrpSpPr>
        <p:grpSpPr bwMode="auto">
          <a:xfrm>
            <a:off x="4792182" y="3521720"/>
            <a:ext cx="2790825" cy="2400300"/>
            <a:chOff x="2013" y="2327"/>
            <a:chExt cx="1758" cy="1512"/>
          </a:xfrm>
        </p:grpSpPr>
        <p:sp>
          <p:nvSpPr>
            <p:cNvPr id="19" name="AutoShape 5">
              <a:extLst>
                <a:ext uri="{FF2B5EF4-FFF2-40B4-BE49-F238E27FC236}">
                  <a16:creationId xmlns:a16="http://schemas.microsoft.com/office/drawing/2014/main" id="{D92078CF-7837-4DB7-4046-0301EF542F2F}"/>
                </a:ext>
              </a:extLst>
            </p:cNvPr>
            <p:cNvSpPr>
              <a:spLocks noChangeArrowheads="1"/>
            </p:cNvSpPr>
            <p:nvPr/>
          </p:nvSpPr>
          <p:spPr bwMode="auto">
            <a:xfrm>
              <a:off x="3334" y="3748"/>
              <a:ext cx="90" cy="45"/>
            </a:xfrm>
            <a:prstGeom prst="rightArrow">
              <a:avLst>
                <a:gd name="adj1" fmla="val 50000"/>
                <a:gd name="adj2" fmla="val 50000"/>
              </a:avLst>
            </a:prstGeom>
            <a:noFill/>
            <a:ln w="38100" cmpd="dbl" algn="ctr">
              <a:noFill/>
              <a:miter lim="800000"/>
              <a:headEnd/>
              <a:tailEnd/>
            </a:ln>
            <a:effectLst/>
          </p:spPr>
          <p:txBody>
            <a:bodyPr wrap="none" anchor="ctr"/>
            <a:lstStyle/>
            <a:p>
              <a:endParaRPr lang="en-US" baseline="-25000">
                <a:latin typeface="Arial" charset="0"/>
                <a:cs typeface="Arial" charset="0"/>
              </a:endParaRPr>
            </a:p>
          </p:txBody>
        </p:sp>
        <p:pic>
          <p:nvPicPr>
            <p:cNvPr id="20" name="Picture 6">
              <a:extLst>
                <a:ext uri="{FF2B5EF4-FFF2-40B4-BE49-F238E27FC236}">
                  <a16:creationId xmlns:a16="http://schemas.microsoft.com/office/drawing/2014/main" id="{7AF22C8D-A2B4-1369-357C-F27AC7AA6024}"/>
                </a:ext>
              </a:extLst>
            </p:cNvPr>
            <p:cNvPicPr>
              <a:picLocks noChangeAspect="1" noChangeArrowheads="1"/>
            </p:cNvPicPr>
            <p:nvPr/>
          </p:nvPicPr>
          <p:blipFill>
            <a:blip r:embed="rId2" cstate="print"/>
            <a:srcRect/>
            <a:stretch>
              <a:fillRect/>
            </a:stretch>
          </p:blipFill>
          <p:spPr bwMode="auto">
            <a:xfrm>
              <a:off x="2013" y="2327"/>
              <a:ext cx="1750" cy="1512"/>
            </a:xfrm>
            <a:prstGeom prst="rect">
              <a:avLst/>
            </a:prstGeom>
            <a:noFill/>
            <a:ln>
              <a:noFill/>
            </a:ln>
            <a:effectLst/>
          </p:spPr>
        </p:pic>
        <p:sp>
          <p:nvSpPr>
            <p:cNvPr id="21" name="Text Box 7">
              <a:extLst>
                <a:ext uri="{FF2B5EF4-FFF2-40B4-BE49-F238E27FC236}">
                  <a16:creationId xmlns:a16="http://schemas.microsoft.com/office/drawing/2014/main" id="{8CAA379D-F527-7F2C-150C-19124A0C8894}"/>
                </a:ext>
              </a:extLst>
            </p:cNvPr>
            <p:cNvSpPr txBox="1">
              <a:spLocks noChangeArrowheads="1"/>
            </p:cNvSpPr>
            <p:nvPr/>
          </p:nvSpPr>
          <p:spPr bwMode="auto">
            <a:xfrm>
              <a:off x="3137" y="2393"/>
              <a:ext cx="634" cy="174"/>
            </a:xfrm>
            <a:prstGeom prst="rect">
              <a:avLst/>
            </a:prstGeom>
            <a:solidFill>
              <a:schemeClr val="bg1"/>
            </a:solidFill>
            <a:ln w="38100" algn="ctr">
              <a:noFill/>
              <a:miter lim="800000"/>
              <a:headEnd/>
              <a:tailEnd/>
            </a:ln>
            <a:effectLst/>
          </p:spPr>
          <p:txBody>
            <a:bodyPr>
              <a:spAutoFit/>
            </a:bodyPr>
            <a:lstStyle/>
            <a:p>
              <a:r>
                <a:rPr lang="en-GB" sz="1200" dirty="0">
                  <a:solidFill>
                    <a:srgbClr val="3333FF"/>
                  </a:solidFill>
                  <a:latin typeface="Arial" charset="0"/>
                  <a:cs typeface="Arial" charset="0"/>
                </a:rPr>
                <a:t>Al 6</a:t>
              </a:r>
              <a:r>
                <a:rPr lang="en-GB" sz="1200" dirty="0">
                  <a:solidFill>
                    <a:srgbClr val="3333FF"/>
                  </a:solidFill>
                  <a:latin typeface="Arial" charset="0"/>
                  <a:cs typeface="Arial" charset="0"/>
                  <a:sym typeface="Symbol" pitchFamily="18" charset="2"/>
                </a:rPr>
                <a:t>m</a:t>
              </a:r>
              <a:r>
                <a:rPr lang="en-GB" sz="1200" dirty="0">
                  <a:solidFill>
                    <a:srgbClr val="3333FF"/>
                  </a:solidFill>
                  <a:latin typeface="Arial" charset="0"/>
                  <a:cs typeface="Arial" charset="0"/>
                </a:rPr>
                <a:t> foil</a:t>
              </a:r>
            </a:p>
          </p:txBody>
        </p:sp>
      </p:grpSp>
      <p:pic>
        <p:nvPicPr>
          <p:cNvPr id="22" name="Picture 8">
            <a:extLst>
              <a:ext uri="{FF2B5EF4-FFF2-40B4-BE49-F238E27FC236}">
                <a16:creationId xmlns:a16="http://schemas.microsoft.com/office/drawing/2014/main" id="{2FD14976-602B-04F9-058B-A360BDDA03FF}"/>
              </a:ext>
            </a:extLst>
          </p:cNvPr>
          <p:cNvPicPr>
            <a:picLocks noChangeAspect="1" noChangeArrowheads="1"/>
          </p:cNvPicPr>
          <p:nvPr/>
        </p:nvPicPr>
        <p:blipFill>
          <a:blip r:embed="rId3" cstate="print"/>
          <a:srcRect/>
          <a:stretch>
            <a:fillRect/>
          </a:stretch>
        </p:blipFill>
        <p:spPr bwMode="auto">
          <a:xfrm>
            <a:off x="1417158" y="3832870"/>
            <a:ext cx="3313113" cy="2030412"/>
          </a:xfrm>
          <a:prstGeom prst="rect">
            <a:avLst/>
          </a:prstGeom>
          <a:noFill/>
          <a:ln w="38100" algn="ctr">
            <a:noFill/>
            <a:miter lim="800000"/>
            <a:headEnd/>
            <a:tailEnd/>
          </a:ln>
          <a:effectLst/>
        </p:spPr>
      </p:pic>
      <p:pic>
        <p:nvPicPr>
          <p:cNvPr id="23" name="Picture 9">
            <a:extLst>
              <a:ext uri="{FF2B5EF4-FFF2-40B4-BE49-F238E27FC236}">
                <a16:creationId xmlns:a16="http://schemas.microsoft.com/office/drawing/2014/main" id="{D2240F8C-BF84-09D5-39C6-77D1B6D6437E}"/>
              </a:ext>
            </a:extLst>
          </p:cNvPr>
          <p:cNvPicPr>
            <a:picLocks noChangeAspect="1" noChangeArrowheads="1"/>
          </p:cNvPicPr>
          <p:nvPr/>
        </p:nvPicPr>
        <p:blipFill>
          <a:blip r:embed="rId4" cstate="print"/>
          <a:srcRect/>
          <a:stretch>
            <a:fillRect/>
          </a:stretch>
        </p:blipFill>
        <p:spPr bwMode="auto">
          <a:xfrm>
            <a:off x="1417158" y="1516707"/>
            <a:ext cx="9036050" cy="2100263"/>
          </a:xfrm>
          <a:prstGeom prst="rect">
            <a:avLst/>
          </a:prstGeom>
          <a:noFill/>
          <a:ln w="9525" algn="ctr">
            <a:noFill/>
            <a:miter lim="800000"/>
            <a:headEnd/>
            <a:tailEnd/>
          </a:ln>
          <a:effectLst/>
        </p:spPr>
      </p:pic>
      <p:sp>
        <p:nvSpPr>
          <p:cNvPr id="24" name="Line 10">
            <a:extLst>
              <a:ext uri="{FF2B5EF4-FFF2-40B4-BE49-F238E27FC236}">
                <a16:creationId xmlns:a16="http://schemas.microsoft.com/office/drawing/2014/main" id="{83F3576C-CF83-A2CC-FB16-FD11329433EF}"/>
              </a:ext>
            </a:extLst>
          </p:cNvPr>
          <p:cNvSpPr>
            <a:spLocks noChangeShapeType="1"/>
          </p:cNvSpPr>
          <p:nvPr/>
        </p:nvSpPr>
        <p:spPr bwMode="auto">
          <a:xfrm flipV="1">
            <a:off x="8186258" y="2680345"/>
            <a:ext cx="431800" cy="1296987"/>
          </a:xfrm>
          <a:prstGeom prst="line">
            <a:avLst/>
          </a:prstGeom>
          <a:noFill/>
          <a:ln w="38100">
            <a:solidFill>
              <a:srgbClr val="DE0500"/>
            </a:solidFill>
            <a:round/>
            <a:headEnd/>
            <a:tailEnd type="triangle" w="med" len="med"/>
          </a:ln>
          <a:effectLst/>
        </p:spPr>
        <p:txBody>
          <a:bodyPr wrap="none" lIns="0" tIns="0" rIns="0" bIns="0" anchor="ctr"/>
          <a:lstStyle/>
          <a:p>
            <a:endParaRPr lang="en-US" baseline="-25000">
              <a:latin typeface="Arial" charset="0"/>
              <a:cs typeface="Arial" charset="0"/>
            </a:endParaRPr>
          </a:p>
        </p:txBody>
      </p:sp>
      <p:sp>
        <p:nvSpPr>
          <p:cNvPr id="25" name="Text Box 13">
            <a:extLst>
              <a:ext uri="{FF2B5EF4-FFF2-40B4-BE49-F238E27FC236}">
                <a16:creationId xmlns:a16="http://schemas.microsoft.com/office/drawing/2014/main" id="{A43E08AB-42A1-6239-4209-DB5E4B7C826D}"/>
              </a:ext>
            </a:extLst>
          </p:cNvPr>
          <p:cNvSpPr txBox="1">
            <a:spLocks noChangeArrowheads="1"/>
          </p:cNvSpPr>
          <p:nvPr/>
        </p:nvSpPr>
        <p:spPr bwMode="auto">
          <a:xfrm>
            <a:off x="147782" y="6205346"/>
            <a:ext cx="7092950" cy="276999"/>
          </a:xfrm>
          <a:prstGeom prst="rect">
            <a:avLst/>
          </a:prstGeom>
          <a:noFill/>
          <a:ln w="38100" algn="ctr">
            <a:noFill/>
            <a:miter lim="800000"/>
            <a:headEnd/>
            <a:tailEnd/>
          </a:ln>
          <a:effectLst/>
        </p:spPr>
        <p:txBody>
          <a:bodyPr>
            <a:spAutoFit/>
          </a:bodyPr>
          <a:lstStyle/>
          <a:p>
            <a:r>
              <a:rPr lang="en-GB" sz="1200" dirty="0" err="1">
                <a:solidFill>
                  <a:srgbClr val="000000"/>
                </a:solidFill>
                <a:latin typeface="Arial" charset="0"/>
                <a:cs typeface="Arial" charset="0"/>
              </a:rPr>
              <a:t>Lebedev</a:t>
            </a:r>
            <a:r>
              <a:rPr lang="en-GB" sz="1200" dirty="0">
                <a:solidFill>
                  <a:srgbClr val="000000"/>
                </a:solidFill>
                <a:latin typeface="Arial" charset="0"/>
                <a:cs typeface="Arial" charset="0"/>
              </a:rPr>
              <a:t> et al, MNRAS (2005),     </a:t>
            </a:r>
            <a:r>
              <a:rPr lang="en-GB" sz="1200" dirty="0" err="1">
                <a:solidFill>
                  <a:srgbClr val="000000"/>
                </a:solidFill>
                <a:latin typeface="Arial" charset="0"/>
                <a:cs typeface="Arial" charset="0"/>
              </a:rPr>
              <a:t>Ciardi</a:t>
            </a:r>
            <a:r>
              <a:rPr lang="en-GB" sz="1200" dirty="0">
                <a:solidFill>
                  <a:srgbClr val="000000"/>
                </a:solidFill>
                <a:latin typeface="Arial" charset="0"/>
                <a:cs typeface="Arial" charset="0"/>
              </a:rPr>
              <a:t> et al, </a:t>
            </a:r>
            <a:r>
              <a:rPr lang="en-GB" sz="1200" dirty="0" err="1">
                <a:solidFill>
                  <a:srgbClr val="000000"/>
                </a:solidFill>
                <a:latin typeface="Arial" charset="0"/>
                <a:cs typeface="Arial" charset="0"/>
              </a:rPr>
              <a:t>ApJL</a:t>
            </a:r>
            <a:r>
              <a:rPr lang="en-GB" sz="1200" dirty="0">
                <a:solidFill>
                  <a:srgbClr val="000000"/>
                </a:solidFill>
                <a:latin typeface="Arial" charset="0"/>
                <a:cs typeface="Arial" charset="0"/>
              </a:rPr>
              <a:t> (2009),    Suzuki-Vidal et al, </a:t>
            </a:r>
            <a:r>
              <a:rPr lang="en-GB" sz="1200" dirty="0" err="1">
                <a:solidFill>
                  <a:srgbClr val="000000"/>
                </a:solidFill>
                <a:latin typeface="Arial" charset="0"/>
                <a:cs typeface="Arial" charset="0"/>
              </a:rPr>
              <a:t>PoP</a:t>
            </a:r>
            <a:r>
              <a:rPr lang="en-GB" sz="1200" dirty="0">
                <a:solidFill>
                  <a:srgbClr val="000000"/>
                </a:solidFill>
                <a:latin typeface="Arial" charset="0"/>
                <a:cs typeface="Arial" charset="0"/>
              </a:rPr>
              <a:t> (2010, 2012)</a:t>
            </a:r>
          </a:p>
        </p:txBody>
      </p:sp>
    </p:spTree>
    <p:extLst>
      <p:ext uri="{BB962C8B-B14F-4D97-AF65-F5344CB8AC3E}">
        <p14:creationId xmlns:p14="http://schemas.microsoft.com/office/powerpoint/2010/main" val="666011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F248-BD1F-5B8D-56CF-19FD8E28E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85C5F-94CE-B3D0-18D9-7A9EFBC211A1}"/>
              </a:ext>
            </a:extLst>
          </p:cNvPr>
          <p:cNvSpPr>
            <a:spLocks noGrp="1"/>
          </p:cNvSpPr>
          <p:nvPr>
            <p:ph type="title"/>
          </p:nvPr>
        </p:nvSpPr>
        <p:spPr/>
        <p:txBody>
          <a:bodyPr>
            <a:normAutofit/>
          </a:bodyPr>
          <a:lstStyle/>
          <a:p>
            <a:r>
              <a:rPr lang="en-GB" dirty="0"/>
              <a:t>Well-known initial conditions in the experiments allow comparing with astrophysics codes</a:t>
            </a:r>
          </a:p>
        </p:txBody>
      </p:sp>
      <p:sp>
        <p:nvSpPr>
          <p:cNvPr id="3" name="Footer Placeholder 2">
            <a:extLst>
              <a:ext uri="{FF2B5EF4-FFF2-40B4-BE49-F238E27FC236}">
                <a16:creationId xmlns:a16="http://schemas.microsoft.com/office/drawing/2014/main" id="{73D58906-61BD-6F13-4A73-D64AF0FD9487}"/>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B8AD8D4E-A317-478F-B257-8B2171A398F6}"/>
              </a:ext>
            </a:extLst>
          </p:cNvPr>
          <p:cNvSpPr>
            <a:spLocks noGrp="1"/>
          </p:cNvSpPr>
          <p:nvPr>
            <p:ph type="sldNum" sz="quarter" idx="12"/>
          </p:nvPr>
        </p:nvSpPr>
        <p:spPr/>
        <p:txBody>
          <a:bodyPr/>
          <a:lstStyle/>
          <a:p>
            <a:fld id="{1BA9ABE8-007A-42E6-BCD2-67A13D129B58}" type="slidenum">
              <a:rPr lang="en-GB" smtClean="0"/>
              <a:t>34</a:t>
            </a:fld>
            <a:endParaRPr lang="en-GB"/>
          </a:p>
        </p:txBody>
      </p:sp>
      <p:sp>
        <p:nvSpPr>
          <p:cNvPr id="5" name="Text Placeholder 4">
            <a:extLst>
              <a:ext uri="{FF2B5EF4-FFF2-40B4-BE49-F238E27FC236}">
                <a16:creationId xmlns:a16="http://schemas.microsoft.com/office/drawing/2014/main" id="{42B8F245-EF4F-0483-171E-435AB8860677}"/>
              </a:ext>
            </a:extLst>
          </p:cNvPr>
          <p:cNvSpPr>
            <a:spLocks noGrp="1"/>
          </p:cNvSpPr>
          <p:nvPr>
            <p:ph type="body" sz="quarter" idx="13"/>
          </p:nvPr>
        </p:nvSpPr>
        <p:spPr/>
        <p:txBody>
          <a:bodyPr/>
          <a:lstStyle/>
          <a:p>
            <a:r>
              <a:rPr lang="en-GB" i="0" dirty="0"/>
              <a:t>Simulations: MHD instabilities in jets</a:t>
            </a:r>
          </a:p>
        </p:txBody>
      </p:sp>
      <p:sp>
        <p:nvSpPr>
          <p:cNvPr id="6" name="AutoShape 3">
            <a:extLst>
              <a:ext uri="{FF2B5EF4-FFF2-40B4-BE49-F238E27FC236}">
                <a16:creationId xmlns:a16="http://schemas.microsoft.com/office/drawing/2014/main" id="{F9D14CBE-D099-5E15-66CD-94C5FC1D68F0}"/>
              </a:ext>
            </a:extLst>
          </p:cNvPr>
          <p:cNvSpPr>
            <a:spLocks noChangeArrowheads="1"/>
          </p:cNvSpPr>
          <p:nvPr/>
        </p:nvSpPr>
        <p:spPr bwMode="auto">
          <a:xfrm>
            <a:off x="6834446" y="6162786"/>
            <a:ext cx="142875" cy="71438"/>
          </a:xfrm>
          <a:prstGeom prst="rightArrow">
            <a:avLst>
              <a:gd name="adj1" fmla="val 50000"/>
              <a:gd name="adj2" fmla="val 50000"/>
            </a:avLst>
          </a:prstGeom>
          <a:noFill/>
          <a:ln w="38100" cmpd="dbl" algn="ctr">
            <a:noFill/>
            <a:miter lim="800000"/>
            <a:headEnd/>
            <a:tailEnd/>
          </a:ln>
          <a:effectLst/>
        </p:spPr>
        <p:txBody>
          <a:bodyPr wrap="none" anchor="ctr"/>
          <a:lstStyle/>
          <a:p>
            <a:endParaRPr lang="en-US" baseline="-25000">
              <a:latin typeface="Arial" charset="0"/>
              <a:cs typeface="Arial" charset="0"/>
            </a:endParaRPr>
          </a:p>
        </p:txBody>
      </p:sp>
      <p:grpSp>
        <p:nvGrpSpPr>
          <p:cNvPr id="7" name="Group 41">
            <a:extLst>
              <a:ext uri="{FF2B5EF4-FFF2-40B4-BE49-F238E27FC236}">
                <a16:creationId xmlns:a16="http://schemas.microsoft.com/office/drawing/2014/main" id="{10C7A5B7-AE82-A9DB-41CA-9EAD1F2DD083}"/>
              </a:ext>
            </a:extLst>
          </p:cNvPr>
          <p:cNvGrpSpPr>
            <a:grpSpLocks noChangeAspect="1"/>
          </p:cNvGrpSpPr>
          <p:nvPr/>
        </p:nvGrpSpPr>
        <p:grpSpPr bwMode="auto">
          <a:xfrm>
            <a:off x="2758104" y="2471588"/>
            <a:ext cx="5936089" cy="2176177"/>
            <a:chOff x="179" y="2126"/>
            <a:chExt cx="5581" cy="2046"/>
          </a:xfrm>
        </p:grpSpPr>
        <p:pic>
          <p:nvPicPr>
            <p:cNvPr id="8" name="Picture 9">
              <a:extLst>
                <a:ext uri="{FF2B5EF4-FFF2-40B4-BE49-F238E27FC236}">
                  <a16:creationId xmlns:a16="http://schemas.microsoft.com/office/drawing/2014/main" id="{B33EC611-A6B4-A5E1-B92F-6BE3F2EC1EDC}"/>
                </a:ext>
              </a:extLst>
            </p:cNvPr>
            <p:cNvPicPr>
              <a:picLocks noChangeAspect="1" noChangeArrowheads="1"/>
            </p:cNvPicPr>
            <p:nvPr/>
          </p:nvPicPr>
          <p:blipFill>
            <a:blip r:embed="rId2" cstate="print"/>
            <a:srcRect/>
            <a:stretch>
              <a:fillRect/>
            </a:stretch>
          </p:blipFill>
          <p:spPr bwMode="auto">
            <a:xfrm>
              <a:off x="179" y="2129"/>
              <a:ext cx="1829" cy="2040"/>
            </a:xfrm>
            <a:prstGeom prst="rect">
              <a:avLst/>
            </a:prstGeom>
            <a:noFill/>
            <a:ln w="38100" algn="ctr">
              <a:noFill/>
              <a:miter lim="800000"/>
              <a:headEnd/>
              <a:tailEnd/>
            </a:ln>
            <a:effectLst/>
          </p:spPr>
        </p:pic>
        <p:pic>
          <p:nvPicPr>
            <p:cNvPr id="9" name="Picture 10">
              <a:extLst>
                <a:ext uri="{FF2B5EF4-FFF2-40B4-BE49-F238E27FC236}">
                  <a16:creationId xmlns:a16="http://schemas.microsoft.com/office/drawing/2014/main" id="{8E5DBC92-729B-CFB3-D709-87EC75B11AD7}"/>
                </a:ext>
              </a:extLst>
            </p:cNvPr>
            <p:cNvPicPr>
              <a:picLocks noChangeAspect="1" noChangeArrowheads="1"/>
            </p:cNvPicPr>
            <p:nvPr/>
          </p:nvPicPr>
          <p:blipFill>
            <a:blip r:embed="rId3" cstate="print"/>
            <a:srcRect/>
            <a:stretch>
              <a:fillRect/>
            </a:stretch>
          </p:blipFill>
          <p:spPr bwMode="auto">
            <a:xfrm>
              <a:off x="2060" y="2132"/>
              <a:ext cx="1829" cy="2040"/>
            </a:xfrm>
            <a:prstGeom prst="rect">
              <a:avLst/>
            </a:prstGeom>
            <a:noFill/>
            <a:ln w="38100" algn="ctr">
              <a:noFill/>
              <a:miter lim="800000"/>
              <a:headEnd/>
              <a:tailEnd/>
            </a:ln>
            <a:effectLst/>
          </p:spPr>
        </p:pic>
        <p:pic>
          <p:nvPicPr>
            <p:cNvPr id="10" name="Picture 12">
              <a:extLst>
                <a:ext uri="{FF2B5EF4-FFF2-40B4-BE49-F238E27FC236}">
                  <a16:creationId xmlns:a16="http://schemas.microsoft.com/office/drawing/2014/main" id="{994EBAF1-CDD3-A89D-BB83-F0EAB80BF7BC}"/>
                </a:ext>
              </a:extLst>
            </p:cNvPr>
            <p:cNvPicPr>
              <a:picLocks noChangeAspect="1" noChangeArrowheads="1"/>
            </p:cNvPicPr>
            <p:nvPr/>
          </p:nvPicPr>
          <p:blipFill>
            <a:blip r:embed="rId4" cstate="print"/>
            <a:srcRect/>
            <a:stretch>
              <a:fillRect/>
            </a:stretch>
          </p:blipFill>
          <p:spPr bwMode="auto">
            <a:xfrm>
              <a:off x="3931" y="2126"/>
              <a:ext cx="1829" cy="2041"/>
            </a:xfrm>
            <a:prstGeom prst="rect">
              <a:avLst/>
            </a:prstGeom>
            <a:noFill/>
            <a:ln w="38100" algn="ctr">
              <a:noFill/>
              <a:miter lim="800000"/>
              <a:headEnd/>
              <a:tailEnd/>
            </a:ln>
            <a:effectLst/>
          </p:spPr>
        </p:pic>
      </p:grpSp>
      <p:sp>
        <p:nvSpPr>
          <p:cNvPr id="11" name="TextBox 10">
            <a:extLst>
              <a:ext uri="{FF2B5EF4-FFF2-40B4-BE49-F238E27FC236}">
                <a16:creationId xmlns:a16="http://schemas.microsoft.com/office/drawing/2014/main" id="{2D0A9FB3-9D20-0AA1-8E9E-2AF6CA70E3E8}"/>
              </a:ext>
            </a:extLst>
          </p:cNvPr>
          <p:cNvSpPr txBox="1"/>
          <p:nvPr/>
        </p:nvSpPr>
        <p:spPr>
          <a:xfrm>
            <a:off x="2268902" y="5435377"/>
            <a:ext cx="7654194" cy="923330"/>
          </a:xfrm>
          <a:prstGeom prst="rect">
            <a:avLst/>
          </a:prstGeom>
          <a:noFill/>
        </p:spPr>
        <p:txBody>
          <a:bodyPr wrap="square" rtlCol="0">
            <a:spAutoFit/>
          </a:bodyPr>
          <a:lstStyle/>
          <a:p>
            <a:r>
              <a:rPr lang="en-GB" dirty="0">
                <a:solidFill>
                  <a:srgbClr val="FF0000"/>
                </a:solidFill>
                <a:latin typeface="Arial" charset="0"/>
                <a:cs typeface="Arial" charset="0"/>
              </a:rPr>
              <a:t>Magnetic cavity (</a:t>
            </a:r>
            <a:r>
              <a:rPr lang="en-GB" dirty="0">
                <a:solidFill>
                  <a:srgbClr val="FF0000"/>
                </a:solidFill>
                <a:latin typeface="Symbol" pitchFamily="18" charset="2"/>
                <a:cs typeface="Arial" charset="0"/>
              </a:rPr>
              <a:t>b</a:t>
            </a:r>
            <a:r>
              <a:rPr lang="en-GB" dirty="0">
                <a:solidFill>
                  <a:srgbClr val="FF0000"/>
                </a:solidFill>
                <a:latin typeface="Arial" charset="0"/>
                <a:cs typeface="Arial" charset="0"/>
              </a:rPr>
              <a:t> &lt;&lt;1) with dense jet on axis (</a:t>
            </a:r>
            <a:r>
              <a:rPr lang="en-GB" dirty="0">
                <a:solidFill>
                  <a:srgbClr val="FF0000"/>
                </a:solidFill>
                <a:latin typeface="Symbol" pitchFamily="18" charset="2"/>
                <a:cs typeface="Arial" charset="0"/>
              </a:rPr>
              <a:t>b</a:t>
            </a:r>
            <a:r>
              <a:rPr lang="en-GB" dirty="0">
                <a:solidFill>
                  <a:srgbClr val="FF0000"/>
                </a:solidFill>
                <a:latin typeface="Arial" charset="0"/>
                <a:cs typeface="Arial" charset="0"/>
              </a:rPr>
              <a:t> ~1)</a:t>
            </a:r>
          </a:p>
          <a:p>
            <a:r>
              <a:rPr lang="en-GB" dirty="0">
                <a:solidFill>
                  <a:srgbClr val="FF0000"/>
                </a:solidFill>
                <a:latin typeface="Arial" charset="0"/>
                <a:cs typeface="Arial" charset="0"/>
              </a:rPr>
              <a:t>MHD instabilities, change of magnetic field topology (</a:t>
            </a:r>
            <a:r>
              <a:rPr lang="en-GB" dirty="0" err="1">
                <a:solidFill>
                  <a:srgbClr val="FF0000"/>
                </a:solidFill>
                <a:latin typeface="Arial" charset="0"/>
                <a:cs typeface="Arial" charset="0"/>
              </a:rPr>
              <a:t>B</a:t>
            </a:r>
            <a:r>
              <a:rPr lang="en-GB" baseline="-25000" dirty="0" err="1">
                <a:solidFill>
                  <a:srgbClr val="FF0000"/>
                </a:solidFill>
                <a:latin typeface="Symbol" pitchFamily="18" charset="2"/>
                <a:cs typeface="Arial" charset="0"/>
              </a:rPr>
              <a:t>j</a:t>
            </a:r>
            <a:r>
              <a:rPr lang="en-GB" dirty="0">
                <a:solidFill>
                  <a:srgbClr val="FF0000"/>
                </a:solidFill>
                <a:latin typeface="Arial" charset="0"/>
                <a:cs typeface="Arial" charset="0"/>
              </a:rPr>
              <a:t>  </a:t>
            </a:r>
            <a:r>
              <a:rPr lang="en-GB" dirty="0">
                <a:solidFill>
                  <a:srgbClr val="FF0000"/>
                </a:solidFill>
                <a:latin typeface="Arial" charset="0"/>
                <a:cs typeface="Arial" charset="0"/>
                <a:sym typeface="Wingdings" panose="05000000000000000000" pitchFamily="2" charset="2"/>
              </a:rPr>
              <a:t></a:t>
            </a:r>
            <a:r>
              <a:rPr lang="en-GB" dirty="0">
                <a:solidFill>
                  <a:srgbClr val="FF0000"/>
                </a:solidFill>
                <a:latin typeface="Arial" charset="0"/>
                <a:cs typeface="Arial" charset="0"/>
              </a:rPr>
              <a:t>    </a:t>
            </a:r>
            <a:r>
              <a:rPr lang="en-GB" dirty="0" err="1">
                <a:solidFill>
                  <a:srgbClr val="FF0000"/>
                </a:solidFill>
                <a:latin typeface="Arial" charset="0"/>
                <a:cs typeface="Arial" charset="0"/>
              </a:rPr>
              <a:t>B</a:t>
            </a:r>
            <a:r>
              <a:rPr lang="en-GB" baseline="-25000" dirty="0" err="1">
                <a:solidFill>
                  <a:srgbClr val="FF0000"/>
                </a:solidFill>
                <a:latin typeface="Arial" charset="0"/>
                <a:cs typeface="Arial" charset="0"/>
              </a:rPr>
              <a:t>z</a:t>
            </a:r>
            <a:r>
              <a:rPr lang="en-GB" dirty="0">
                <a:solidFill>
                  <a:srgbClr val="FF0000"/>
                </a:solidFill>
                <a:latin typeface="Arial" charset="0"/>
                <a:cs typeface="Arial" charset="0"/>
              </a:rPr>
              <a:t>  , B</a:t>
            </a:r>
            <a:r>
              <a:rPr lang="en-GB" baseline="-25000" dirty="0">
                <a:solidFill>
                  <a:srgbClr val="FF0000"/>
                </a:solidFill>
                <a:latin typeface="Arial" charset="0"/>
                <a:cs typeface="Arial" charset="0"/>
              </a:rPr>
              <a:t>r</a:t>
            </a:r>
            <a:r>
              <a:rPr lang="en-GB" dirty="0">
                <a:solidFill>
                  <a:srgbClr val="FF0000"/>
                </a:solidFill>
                <a:latin typeface="Arial" charset="0"/>
                <a:cs typeface="Arial" charset="0"/>
              </a:rPr>
              <a:t> )</a:t>
            </a:r>
          </a:p>
          <a:p>
            <a:r>
              <a:rPr lang="en-GB" dirty="0">
                <a:solidFill>
                  <a:srgbClr val="FF0000"/>
                </a:solidFill>
                <a:latin typeface="Arial" charset="0"/>
                <a:cs typeface="Arial" charset="0"/>
              </a:rPr>
              <a:t>Energy balance: </a:t>
            </a:r>
            <a:r>
              <a:rPr lang="en-GB" dirty="0" err="1">
                <a:solidFill>
                  <a:srgbClr val="FF0000"/>
                </a:solidFill>
                <a:latin typeface="Arial" charset="0"/>
                <a:cs typeface="Arial" charset="0"/>
              </a:rPr>
              <a:t>Poynting</a:t>
            </a:r>
            <a:r>
              <a:rPr lang="en-GB" dirty="0">
                <a:solidFill>
                  <a:srgbClr val="FF0000"/>
                </a:solidFill>
                <a:latin typeface="Arial" charset="0"/>
                <a:cs typeface="Arial" charset="0"/>
              </a:rPr>
              <a:t> flux, magnetic energy, kinetic energy, radiation.</a:t>
            </a:r>
          </a:p>
        </p:txBody>
      </p:sp>
      <p:pic>
        <p:nvPicPr>
          <p:cNvPr id="12" name="Picture 1">
            <a:extLst>
              <a:ext uri="{FF2B5EF4-FFF2-40B4-BE49-F238E27FC236}">
                <a16:creationId xmlns:a16="http://schemas.microsoft.com/office/drawing/2014/main" id="{DE1C4A93-8EDE-75E2-E633-0B524EEE9F89}"/>
              </a:ext>
            </a:extLst>
          </p:cNvPr>
          <p:cNvPicPr>
            <a:picLocks noChangeAspect="1" noChangeArrowheads="1"/>
          </p:cNvPicPr>
          <p:nvPr/>
        </p:nvPicPr>
        <p:blipFill>
          <a:blip r:embed="rId5" cstate="print"/>
          <a:srcRect/>
          <a:stretch>
            <a:fillRect/>
          </a:stretch>
        </p:blipFill>
        <p:spPr bwMode="auto">
          <a:xfrm>
            <a:off x="10926156" y="2397299"/>
            <a:ext cx="910713" cy="2208571"/>
          </a:xfrm>
          <a:prstGeom prst="rect">
            <a:avLst/>
          </a:prstGeom>
          <a:noFill/>
          <a:ln w="9525">
            <a:noFill/>
            <a:miter lim="800000"/>
            <a:headEnd/>
            <a:tailEnd/>
          </a:ln>
          <a:effectLst/>
        </p:spPr>
      </p:pic>
      <p:sp>
        <p:nvSpPr>
          <p:cNvPr id="13" name="TextBox 12">
            <a:extLst>
              <a:ext uri="{FF2B5EF4-FFF2-40B4-BE49-F238E27FC236}">
                <a16:creationId xmlns:a16="http://schemas.microsoft.com/office/drawing/2014/main" id="{66752F88-8EB2-F959-DF33-AAF7A8D77098}"/>
              </a:ext>
            </a:extLst>
          </p:cNvPr>
          <p:cNvSpPr txBox="1"/>
          <p:nvPr/>
        </p:nvSpPr>
        <p:spPr>
          <a:xfrm>
            <a:off x="2934393" y="1767445"/>
            <a:ext cx="5118297" cy="800219"/>
          </a:xfrm>
          <a:prstGeom prst="rect">
            <a:avLst/>
          </a:prstGeom>
          <a:noFill/>
        </p:spPr>
        <p:txBody>
          <a:bodyPr wrap="square" rtlCol="0">
            <a:spAutoFit/>
          </a:bodyPr>
          <a:lstStyle/>
          <a:p>
            <a:r>
              <a:rPr lang="en-GB" dirty="0">
                <a:latin typeface="Arial" charset="0"/>
                <a:cs typeface="Arial" charset="0"/>
              </a:rPr>
              <a:t>Simulations with laboratory code (GORGON)	</a:t>
            </a:r>
          </a:p>
          <a:p>
            <a:pPr>
              <a:spcBef>
                <a:spcPts val="0"/>
              </a:spcBef>
            </a:pPr>
            <a:r>
              <a:rPr lang="en-GB" sz="1400" dirty="0">
                <a:solidFill>
                  <a:srgbClr val="000000"/>
                </a:solidFill>
                <a:latin typeface="Arial" charset="0"/>
                <a:cs typeface="Arial" charset="0"/>
              </a:rPr>
              <a:t>Ciardi et al, PoP 2007				  	</a:t>
            </a:r>
            <a:endParaRPr lang="en-US" sz="1400" dirty="0">
              <a:solidFill>
                <a:srgbClr val="000000"/>
              </a:solidFill>
              <a:latin typeface="Arial" charset="0"/>
              <a:cs typeface="Arial" charset="0"/>
            </a:endParaRPr>
          </a:p>
        </p:txBody>
      </p:sp>
      <p:pic>
        <p:nvPicPr>
          <p:cNvPr id="14" name="Picture 2">
            <a:extLst>
              <a:ext uri="{FF2B5EF4-FFF2-40B4-BE49-F238E27FC236}">
                <a16:creationId xmlns:a16="http://schemas.microsoft.com/office/drawing/2014/main" id="{A7A30C74-C5AA-118E-533E-1054500D82A9}"/>
              </a:ext>
            </a:extLst>
          </p:cNvPr>
          <p:cNvPicPr>
            <a:picLocks noChangeAspect="1" noChangeArrowheads="1"/>
          </p:cNvPicPr>
          <p:nvPr/>
        </p:nvPicPr>
        <p:blipFill>
          <a:blip r:embed="rId6" cstate="print"/>
          <a:srcRect/>
          <a:stretch>
            <a:fillRect/>
          </a:stretch>
        </p:blipFill>
        <p:spPr bwMode="auto">
          <a:xfrm>
            <a:off x="8978065" y="2407777"/>
            <a:ext cx="2024523" cy="2530753"/>
          </a:xfrm>
          <a:prstGeom prst="rect">
            <a:avLst/>
          </a:prstGeom>
          <a:noFill/>
          <a:ln w="9525">
            <a:noFill/>
            <a:miter lim="800000"/>
            <a:headEnd/>
            <a:tailEnd/>
          </a:ln>
          <a:effectLst/>
        </p:spPr>
      </p:pic>
      <p:pic>
        <p:nvPicPr>
          <p:cNvPr id="16" name="Picture 15">
            <a:extLst>
              <a:ext uri="{FF2B5EF4-FFF2-40B4-BE49-F238E27FC236}">
                <a16:creationId xmlns:a16="http://schemas.microsoft.com/office/drawing/2014/main" id="{A28FF957-1C2D-C432-E2B7-ABB48CDBDA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599" y="2164437"/>
            <a:ext cx="2252475" cy="2849306"/>
          </a:xfrm>
          <a:prstGeom prst="rect">
            <a:avLst/>
          </a:prstGeom>
        </p:spPr>
      </p:pic>
      <p:sp>
        <p:nvSpPr>
          <p:cNvPr id="18" name="TextBox 17">
            <a:extLst>
              <a:ext uri="{FF2B5EF4-FFF2-40B4-BE49-F238E27FC236}">
                <a16:creationId xmlns:a16="http://schemas.microsoft.com/office/drawing/2014/main" id="{27C75BDD-622A-EB0C-BB8C-22A50920FE38}"/>
              </a:ext>
            </a:extLst>
          </p:cNvPr>
          <p:cNvSpPr txBox="1"/>
          <p:nvPr/>
        </p:nvSpPr>
        <p:spPr>
          <a:xfrm>
            <a:off x="8558146" y="1731539"/>
            <a:ext cx="6147880" cy="615553"/>
          </a:xfrm>
          <a:prstGeom prst="rect">
            <a:avLst/>
          </a:prstGeom>
          <a:noFill/>
        </p:spPr>
        <p:txBody>
          <a:bodyPr wrap="square">
            <a:spAutoFit/>
          </a:bodyPr>
          <a:lstStyle/>
          <a:p>
            <a:r>
              <a:rPr lang="en-GB" dirty="0">
                <a:latin typeface="Arial" charset="0"/>
                <a:cs typeface="Arial" charset="0"/>
              </a:rPr>
              <a:t>Astrophysical code (ASTROBEAR)</a:t>
            </a:r>
          </a:p>
          <a:p>
            <a:r>
              <a:rPr lang="en-GB" sz="1600" dirty="0">
                <a:solidFill>
                  <a:srgbClr val="000000"/>
                </a:solidFill>
                <a:latin typeface="Arial" charset="0"/>
                <a:cs typeface="Arial" charset="0"/>
              </a:rPr>
              <a:t>Huarte-Espinosa et al, 2012</a:t>
            </a:r>
            <a:endParaRPr lang="en-US" sz="1600" dirty="0"/>
          </a:p>
        </p:txBody>
      </p:sp>
    </p:spTree>
    <p:extLst>
      <p:ext uri="{BB962C8B-B14F-4D97-AF65-F5344CB8AC3E}">
        <p14:creationId xmlns:p14="http://schemas.microsoft.com/office/powerpoint/2010/main" val="1942335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87A39-47E6-5C6A-F73C-B1BB9F32B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05F88-260C-5F0F-F460-75E3149E41BA}"/>
              </a:ext>
            </a:extLst>
          </p:cNvPr>
          <p:cNvSpPr>
            <a:spLocks noGrp="1"/>
          </p:cNvSpPr>
          <p:nvPr>
            <p:ph type="title"/>
          </p:nvPr>
        </p:nvSpPr>
        <p:spPr/>
        <p:txBody>
          <a:bodyPr>
            <a:normAutofit/>
          </a:bodyPr>
          <a:lstStyle/>
          <a:p>
            <a:r>
              <a:rPr lang="en-GB" dirty="0"/>
              <a:t>MHD instabilities can develop gradually over the evolution of the jet</a:t>
            </a:r>
          </a:p>
        </p:txBody>
      </p:sp>
      <p:sp>
        <p:nvSpPr>
          <p:cNvPr id="3" name="Footer Placeholder 2">
            <a:extLst>
              <a:ext uri="{FF2B5EF4-FFF2-40B4-BE49-F238E27FC236}">
                <a16:creationId xmlns:a16="http://schemas.microsoft.com/office/drawing/2014/main" id="{81E34149-3A9A-C12B-C80E-C282207F0B73}"/>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25E9DA2C-2AC6-14C7-9902-32C18DA7BA80}"/>
              </a:ext>
            </a:extLst>
          </p:cNvPr>
          <p:cNvSpPr>
            <a:spLocks noGrp="1"/>
          </p:cNvSpPr>
          <p:nvPr>
            <p:ph type="sldNum" sz="quarter" idx="12"/>
          </p:nvPr>
        </p:nvSpPr>
        <p:spPr/>
        <p:txBody>
          <a:bodyPr/>
          <a:lstStyle/>
          <a:p>
            <a:fld id="{1BA9ABE8-007A-42E6-BCD2-67A13D129B58}" type="slidenum">
              <a:rPr lang="en-GB" smtClean="0"/>
              <a:t>35</a:t>
            </a:fld>
            <a:endParaRPr lang="en-GB"/>
          </a:p>
        </p:txBody>
      </p:sp>
      <p:sp>
        <p:nvSpPr>
          <p:cNvPr id="5" name="Text Placeholder 4">
            <a:extLst>
              <a:ext uri="{FF2B5EF4-FFF2-40B4-BE49-F238E27FC236}">
                <a16:creationId xmlns:a16="http://schemas.microsoft.com/office/drawing/2014/main" id="{3F2C1433-6E58-43AC-1339-5542BC66BC5E}"/>
              </a:ext>
            </a:extLst>
          </p:cNvPr>
          <p:cNvSpPr>
            <a:spLocks noGrp="1"/>
          </p:cNvSpPr>
          <p:nvPr>
            <p:ph type="body" sz="quarter" idx="13"/>
          </p:nvPr>
        </p:nvSpPr>
        <p:spPr/>
        <p:txBody>
          <a:bodyPr/>
          <a:lstStyle/>
          <a:p>
            <a:r>
              <a:rPr lang="en-GB" i="0" dirty="0"/>
              <a:t>Results: MHD instabilities in jets</a:t>
            </a:r>
          </a:p>
        </p:txBody>
      </p:sp>
      <p:sp>
        <p:nvSpPr>
          <p:cNvPr id="6" name="AutoShape 3">
            <a:extLst>
              <a:ext uri="{FF2B5EF4-FFF2-40B4-BE49-F238E27FC236}">
                <a16:creationId xmlns:a16="http://schemas.microsoft.com/office/drawing/2014/main" id="{39521CF6-469A-2748-0EE8-B8CBB3E0F584}"/>
              </a:ext>
            </a:extLst>
          </p:cNvPr>
          <p:cNvSpPr>
            <a:spLocks noChangeArrowheads="1"/>
          </p:cNvSpPr>
          <p:nvPr/>
        </p:nvSpPr>
        <p:spPr bwMode="auto">
          <a:xfrm>
            <a:off x="7192035" y="4900075"/>
            <a:ext cx="142875" cy="71438"/>
          </a:xfrm>
          <a:prstGeom prst="rightArrow">
            <a:avLst>
              <a:gd name="adj1" fmla="val 50000"/>
              <a:gd name="adj2" fmla="val 50000"/>
            </a:avLst>
          </a:prstGeom>
          <a:noFill/>
          <a:ln w="38100" cmpd="dbl" algn="ctr">
            <a:noFill/>
            <a:miter lim="800000"/>
            <a:headEnd/>
            <a:tailEnd/>
          </a:ln>
          <a:effectLst/>
        </p:spPr>
        <p:txBody>
          <a:bodyPr wrap="none" anchor="ctr"/>
          <a:lstStyle/>
          <a:p>
            <a:endParaRPr lang="en-US" baseline="-25000">
              <a:latin typeface="Arial" charset="0"/>
              <a:cs typeface="Arial" charset="0"/>
            </a:endParaRPr>
          </a:p>
        </p:txBody>
      </p:sp>
      <p:sp>
        <p:nvSpPr>
          <p:cNvPr id="7" name="AutoShape 3">
            <a:extLst>
              <a:ext uri="{FF2B5EF4-FFF2-40B4-BE49-F238E27FC236}">
                <a16:creationId xmlns:a16="http://schemas.microsoft.com/office/drawing/2014/main" id="{5D67A8B5-DC76-E157-542B-4D0E9EF04B48}"/>
              </a:ext>
            </a:extLst>
          </p:cNvPr>
          <p:cNvSpPr>
            <a:spLocks noChangeArrowheads="1"/>
          </p:cNvSpPr>
          <p:nvPr/>
        </p:nvSpPr>
        <p:spPr bwMode="auto">
          <a:xfrm>
            <a:off x="6266846" y="4525370"/>
            <a:ext cx="142875" cy="71438"/>
          </a:xfrm>
          <a:prstGeom prst="rightArrow">
            <a:avLst>
              <a:gd name="adj1" fmla="val 50000"/>
              <a:gd name="adj2" fmla="val 50000"/>
            </a:avLst>
          </a:prstGeom>
          <a:noFill/>
          <a:ln w="38100" cmpd="dbl" algn="ctr">
            <a:noFill/>
            <a:miter lim="800000"/>
            <a:headEnd/>
            <a:tailEnd/>
          </a:ln>
          <a:effectLst/>
        </p:spPr>
        <p:txBody>
          <a:bodyPr wrap="none" anchor="ctr"/>
          <a:lstStyle/>
          <a:p>
            <a:endParaRPr lang="en-US"/>
          </a:p>
        </p:txBody>
      </p:sp>
      <p:pic>
        <p:nvPicPr>
          <p:cNvPr id="8" name="Picture 4">
            <a:extLst>
              <a:ext uri="{FF2B5EF4-FFF2-40B4-BE49-F238E27FC236}">
                <a16:creationId xmlns:a16="http://schemas.microsoft.com/office/drawing/2014/main" id="{87ACA297-5A73-0602-948C-E22B57BA6969}"/>
              </a:ext>
            </a:extLst>
          </p:cNvPr>
          <p:cNvPicPr>
            <a:picLocks noChangeAspect="1" noChangeArrowheads="1"/>
          </p:cNvPicPr>
          <p:nvPr/>
        </p:nvPicPr>
        <p:blipFill>
          <a:blip r:embed="rId2" cstate="print"/>
          <a:srcRect l="6851" t="22183" b="1331"/>
          <a:stretch>
            <a:fillRect/>
          </a:stretch>
        </p:blipFill>
        <p:spPr>
          <a:xfrm>
            <a:off x="1009046" y="1675808"/>
            <a:ext cx="5400675" cy="3424237"/>
          </a:xfrm>
          <a:prstGeom prst="rect">
            <a:avLst/>
          </a:prstGeom>
          <a:noFill/>
          <a:ln/>
        </p:spPr>
      </p:pic>
      <p:sp>
        <p:nvSpPr>
          <p:cNvPr id="9" name="Text Box 6">
            <a:extLst>
              <a:ext uri="{FF2B5EF4-FFF2-40B4-BE49-F238E27FC236}">
                <a16:creationId xmlns:a16="http://schemas.microsoft.com/office/drawing/2014/main" id="{76ECD638-62B3-E33A-86CF-1CE16BCAD033}"/>
              </a:ext>
            </a:extLst>
          </p:cNvPr>
          <p:cNvSpPr txBox="1">
            <a:spLocks noChangeArrowheads="1"/>
          </p:cNvSpPr>
          <p:nvPr/>
        </p:nvSpPr>
        <p:spPr bwMode="auto">
          <a:xfrm>
            <a:off x="1153509" y="1782170"/>
            <a:ext cx="1873250" cy="366713"/>
          </a:xfrm>
          <a:prstGeom prst="rect">
            <a:avLst/>
          </a:prstGeom>
          <a:solidFill>
            <a:schemeClr val="bg1"/>
          </a:solidFill>
          <a:ln w="38100" algn="ctr">
            <a:noFill/>
            <a:miter lim="800000"/>
            <a:headEnd/>
            <a:tailEnd/>
          </a:ln>
          <a:effectLst/>
        </p:spPr>
        <p:txBody>
          <a:bodyPr>
            <a:spAutoFit/>
          </a:bodyPr>
          <a:lstStyle/>
          <a:p>
            <a:r>
              <a:rPr lang="en-GB"/>
              <a:t>XUV emission</a:t>
            </a:r>
            <a:endParaRPr lang="en-US"/>
          </a:p>
        </p:txBody>
      </p:sp>
      <p:sp>
        <p:nvSpPr>
          <p:cNvPr id="10" name="Text Box 7">
            <a:extLst>
              <a:ext uri="{FF2B5EF4-FFF2-40B4-BE49-F238E27FC236}">
                <a16:creationId xmlns:a16="http://schemas.microsoft.com/office/drawing/2014/main" id="{595754A4-DAE2-B203-0B19-C9005F2A80DB}"/>
              </a:ext>
            </a:extLst>
          </p:cNvPr>
          <p:cNvSpPr txBox="1">
            <a:spLocks noChangeArrowheads="1"/>
          </p:cNvSpPr>
          <p:nvPr/>
        </p:nvSpPr>
        <p:spPr bwMode="auto">
          <a:xfrm>
            <a:off x="7313896" y="1053037"/>
            <a:ext cx="2376488" cy="336550"/>
          </a:xfrm>
          <a:prstGeom prst="rect">
            <a:avLst/>
          </a:prstGeom>
          <a:noFill/>
          <a:ln w="38100" algn="ctr">
            <a:noFill/>
            <a:miter lim="800000"/>
            <a:headEnd/>
            <a:tailEnd/>
          </a:ln>
          <a:effectLst/>
        </p:spPr>
        <p:txBody>
          <a:bodyPr>
            <a:spAutoFit/>
          </a:bodyPr>
          <a:lstStyle/>
          <a:p>
            <a:r>
              <a:rPr lang="en-US" sz="1600" dirty="0">
                <a:solidFill>
                  <a:schemeClr val="tx1"/>
                </a:solidFill>
              </a:rPr>
              <a:t>H. </a:t>
            </a:r>
            <a:r>
              <a:rPr lang="en-US" sz="1600" dirty="0" err="1">
                <a:solidFill>
                  <a:schemeClr val="tx1"/>
                </a:solidFill>
              </a:rPr>
              <a:t>Calamy</a:t>
            </a:r>
            <a:r>
              <a:rPr lang="en-US" sz="1600" dirty="0">
                <a:solidFill>
                  <a:schemeClr val="tx1"/>
                </a:solidFill>
              </a:rPr>
              <a:t> et al, 2007</a:t>
            </a:r>
          </a:p>
        </p:txBody>
      </p:sp>
      <p:pic>
        <p:nvPicPr>
          <p:cNvPr id="11" name="Picture 8">
            <a:extLst>
              <a:ext uri="{FF2B5EF4-FFF2-40B4-BE49-F238E27FC236}">
                <a16:creationId xmlns:a16="http://schemas.microsoft.com/office/drawing/2014/main" id="{BAFFF774-A078-4E74-9207-4EEFD27B828E}"/>
              </a:ext>
            </a:extLst>
          </p:cNvPr>
          <p:cNvPicPr>
            <a:picLocks noChangeAspect="1" noChangeArrowheads="1"/>
          </p:cNvPicPr>
          <p:nvPr/>
        </p:nvPicPr>
        <p:blipFill>
          <a:blip r:embed="rId3" cstate="print"/>
          <a:srcRect l="41910" r="35561"/>
          <a:stretch>
            <a:fillRect/>
          </a:stretch>
        </p:blipFill>
        <p:spPr bwMode="auto">
          <a:xfrm rot="10800000">
            <a:off x="7278971" y="1551979"/>
            <a:ext cx="1589087" cy="5018087"/>
          </a:xfrm>
          <a:prstGeom prst="rect">
            <a:avLst/>
          </a:prstGeom>
          <a:noFill/>
          <a:ln w="38100" algn="ctr">
            <a:noFill/>
            <a:miter lim="800000"/>
            <a:headEnd/>
            <a:tailEnd/>
          </a:ln>
          <a:effectLst/>
        </p:spPr>
      </p:pic>
      <p:pic>
        <p:nvPicPr>
          <p:cNvPr id="12" name="Picture 9">
            <a:extLst>
              <a:ext uri="{FF2B5EF4-FFF2-40B4-BE49-F238E27FC236}">
                <a16:creationId xmlns:a16="http://schemas.microsoft.com/office/drawing/2014/main" id="{029D69B9-072A-4C91-677C-7887F06C373C}"/>
              </a:ext>
            </a:extLst>
          </p:cNvPr>
          <p:cNvPicPr>
            <a:picLocks noChangeAspect="1" noChangeArrowheads="1"/>
          </p:cNvPicPr>
          <p:nvPr/>
        </p:nvPicPr>
        <p:blipFill>
          <a:blip r:embed="rId4" cstate="print"/>
          <a:srcRect l="42427" r="35999"/>
          <a:stretch>
            <a:fillRect/>
          </a:stretch>
        </p:blipFill>
        <p:spPr bwMode="auto">
          <a:xfrm rot="10800000">
            <a:off x="8933146" y="1539279"/>
            <a:ext cx="1514475" cy="5038725"/>
          </a:xfrm>
          <a:prstGeom prst="rect">
            <a:avLst/>
          </a:prstGeom>
          <a:noFill/>
          <a:ln w="38100" algn="ctr">
            <a:noFill/>
            <a:miter lim="800000"/>
            <a:headEnd/>
            <a:tailEnd/>
          </a:ln>
          <a:effectLst/>
        </p:spPr>
      </p:pic>
      <p:sp>
        <p:nvSpPr>
          <p:cNvPr id="13" name="Line 10">
            <a:extLst>
              <a:ext uri="{FF2B5EF4-FFF2-40B4-BE49-F238E27FC236}">
                <a16:creationId xmlns:a16="http://schemas.microsoft.com/office/drawing/2014/main" id="{C475906F-9242-BFFE-D876-E5EF139674A9}"/>
              </a:ext>
            </a:extLst>
          </p:cNvPr>
          <p:cNvSpPr>
            <a:spLocks noChangeShapeType="1"/>
          </p:cNvSpPr>
          <p:nvPr/>
        </p:nvSpPr>
        <p:spPr bwMode="auto">
          <a:xfrm flipV="1">
            <a:off x="10519058" y="2271116"/>
            <a:ext cx="0" cy="3889375"/>
          </a:xfrm>
          <a:prstGeom prst="line">
            <a:avLst/>
          </a:prstGeom>
          <a:noFill/>
          <a:ln w="38100">
            <a:solidFill>
              <a:srgbClr val="0000CC"/>
            </a:solidFill>
            <a:round/>
            <a:headEnd type="triangle" w="med" len="med"/>
            <a:tailEnd type="triangle" w="med" len="med"/>
          </a:ln>
          <a:effectLst/>
        </p:spPr>
        <p:txBody>
          <a:bodyPr>
            <a:spAutoFit/>
          </a:bodyPr>
          <a:lstStyle/>
          <a:p>
            <a:endParaRPr lang="en-US"/>
          </a:p>
        </p:txBody>
      </p:sp>
      <p:sp>
        <p:nvSpPr>
          <p:cNvPr id="14" name="Text Box 11">
            <a:extLst>
              <a:ext uri="{FF2B5EF4-FFF2-40B4-BE49-F238E27FC236}">
                <a16:creationId xmlns:a16="http://schemas.microsoft.com/office/drawing/2014/main" id="{C404F3CB-5304-6F83-B7C8-5548550EA460}"/>
              </a:ext>
            </a:extLst>
          </p:cNvPr>
          <p:cNvSpPr txBox="1">
            <a:spLocks noChangeArrowheads="1"/>
          </p:cNvSpPr>
          <p:nvPr/>
        </p:nvSpPr>
        <p:spPr bwMode="auto">
          <a:xfrm rot="16200000">
            <a:off x="10292553" y="3923708"/>
            <a:ext cx="908050" cy="366712"/>
          </a:xfrm>
          <a:prstGeom prst="rect">
            <a:avLst/>
          </a:prstGeom>
          <a:noFill/>
          <a:ln w="38100" algn="ctr">
            <a:noFill/>
            <a:miter lim="800000"/>
            <a:headEnd/>
            <a:tailEnd/>
          </a:ln>
          <a:effectLst/>
        </p:spPr>
        <p:txBody>
          <a:bodyPr wrap="none">
            <a:spAutoFit/>
          </a:bodyPr>
          <a:lstStyle/>
          <a:p>
            <a:r>
              <a:rPr lang="en-GB" dirty="0">
                <a:solidFill>
                  <a:srgbClr val="0000CC"/>
                </a:solidFill>
              </a:rPr>
              <a:t>30 mm</a:t>
            </a:r>
            <a:endParaRPr lang="en-US" dirty="0">
              <a:solidFill>
                <a:srgbClr val="0000CC"/>
              </a:solidFill>
            </a:endParaRPr>
          </a:p>
        </p:txBody>
      </p:sp>
      <p:sp>
        <p:nvSpPr>
          <p:cNvPr id="15" name="Text Box 6">
            <a:extLst>
              <a:ext uri="{FF2B5EF4-FFF2-40B4-BE49-F238E27FC236}">
                <a16:creationId xmlns:a16="http://schemas.microsoft.com/office/drawing/2014/main" id="{68915843-DD1A-DBE2-5326-D3C5F6C70FA5}"/>
              </a:ext>
            </a:extLst>
          </p:cNvPr>
          <p:cNvSpPr txBox="1">
            <a:spLocks noChangeArrowheads="1"/>
          </p:cNvSpPr>
          <p:nvPr/>
        </p:nvSpPr>
        <p:spPr bwMode="auto">
          <a:xfrm>
            <a:off x="920617" y="5573077"/>
            <a:ext cx="4969197" cy="615553"/>
          </a:xfrm>
          <a:prstGeom prst="rect">
            <a:avLst/>
          </a:prstGeom>
          <a:noFill/>
          <a:ln w="9525" algn="ctr">
            <a:noFill/>
            <a:miter lim="800000"/>
            <a:headEnd/>
            <a:tailEnd/>
          </a:ln>
          <a:effectLst/>
        </p:spPr>
        <p:txBody>
          <a:bodyPr wrap="square" lIns="0" tIns="0" rIns="0" bIns="0">
            <a:spAutoFit/>
          </a:bodyPr>
          <a:lstStyle/>
          <a:p>
            <a:r>
              <a:rPr lang="en-GB" sz="2000" dirty="0">
                <a:solidFill>
                  <a:srgbClr val="0000FF"/>
                </a:solidFill>
                <a:latin typeface="+mj-lt"/>
              </a:rPr>
              <a:t>Instabilities produce “clumps” in the jet, but do not destroy collimation</a:t>
            </a:r>
            <a:r>
              <a:rPr lang="en-GB" sz="2000" b="0" dirty="0">
                <a:solidFill>
                  <a:srgbClr val="0000FF"/>
                </a:solidFill>
                <a:latin typeface="+mj-lt"/>
              </a:rPr>
              <a:t> </a:t>
            </a:r>
            <a:endParaRPr lang="en-US" sz="2000" b="0" dirty="0">
              <a:solidFill>
                <a:srgbClr val="0000FF"/>
              </a:solidFill>
              <a:latin typeface="+mj-lt"/>
            </a:endParaRPr>
          </a:p>
        </p:txBody>
      </p:sp>
      <p:sp>
        <p:nvSpPr>
          <p:cNvPr id="16" name="Text Box 13">
            <a:extLst>
              <a:ext uri="{FF2B5EF4-FFF2-40B4-BE49-F238E27FC236}">
                <a16:creationId xmlns:a16="http://schemas.microsoft.com/office/drawing/2014/main" id="{D48A84C2-B6E8-76F5-96A4-36852ABA7D2F}"/>
              </a:ext>
            </a:extLst>
          </p:cNvPr>
          <p:cNvSpPr txBox="1">
            <a:spLocks noChangeArrowheads="1"/>
          </p:cNvSpPr>
          <p:nvPr/>
        </p:nvSpPr>
        <p:spPr bwMode="auto">
          <a:xfrm>
            <a:off x="3513550" y="4668151"/>
            <a:ext cx="2376264" cy="276999"/>
          </a:xfrm>
          <a:prstGeom prst="rect">
            <a:avLst/>
          </a:prstGeom>
          <a:noFill/>
          <a:ln w="38100" algn="ctr">
            <a:noFill/>
            <a:miter lim="800000"/>
            <a:headEnd/>
            <a:tailEnd/>
          </a:ln>
          <a:effectLst/>
        </p:spPr>
        <p:txBody>
          <a:bodyPr wrap="square">
            <a:spAutoFit/>
          </a:bodyPr>
          <a:lstStyle/>
          <a:p>
            <a:r>
              <a:rPr lang="en-GB" sz="1200" dirty="0">
                <a:solidFill>
                  <a:srgbClr val="000000"/>
                </a:solidFill>
                <a:latin typeface="Arial" charset="0"/>
                <a:cs typeface="Arial" charset="0"/>
              </a:rPr>
              <a:t>Lebedev et al, 2005</a:t>
            </a:r>
          </a:p>
        </p:txBody>
      </p:sp>
    </p:spTree>
    <p:extLst>
      <p:ext uri="{BB962C8B-B14F-4D97-AF65-F5344CB8AC3E}">
        <p14:creationId xmlns:p14="http://schemas.microsoft.com/office/powerpoint/2010/main" val="2442538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0E0AF-35DF-192E-A993-C95BE1A90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5CB7DD-8840-B86E-C097-257E2C00D0FB}"/>
              </a:ext>
            </a:extLst>
          </p:cNvPr>
          <p:cNvSpPr>
            <a:spLocks noGrp="1"/>
          </p:cNvSpPr>
          <p:nvPr>
            <p:ph type="title"/>
          </p:nvPr>
        </p:nvSpPr>
        <p:spPr/>
        <p:txBody>
          <a:bodyPr>
            <a:normAutofit/>
          </a:bodyPr>
          <a:lstStyle/>
          <a:p>
            <a:r>
              <a:rPr lang="en-GB" dirty="0"/>
              <a:t>Descriptive title</a:t>
            </a:r>
          </a:p>
        </p:txBody>
      </p:sp>
      <p:sp>
        <p:nvSpPr>
          <p:cNvPr id="3" name="Footer Placeholder 2">
            <a:extLst>
              <a:ext uri="{FF2B5EF4-FFF2-40B4-BE49-F238E27FC236}">
                <a16:creationId xmlns:a16="http://schemas.microsoft.com/office/drawing/2014/main" id="{44760F33-E65A-49B4-42E3-5A92D7FC7290}"/>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4A2A4553-8523-8A54-6D4F-A646368CC35E}"/>
              </a:ext>
            </a:extLst>
          </p:cNvPr>
          <p:cNvSpPr>
            <a:spLocks noGrp="1"/>
          </p:cNvSpPr>
          <p:nvPr>
            <p:ph type="sldNum" sz="quarter" idx="12"/>
          </p:nvPr>
        </p:nvSpPr>
        <p:spPr/>
        <p:txBody>
          <a:bodyPr/>
          <a:lstStyle/>
          <a:p>
            <a:fld id="{1BA9ABE8-007A-42E6-BCD2-67A13D129B58}" type="slidenum">
              <a:rPr lang="en-GB" smtClean="0"/>
              <a:t>36</a:t>
            </a:fld>
            <a:endParaRPr lang="en-GB"/>
          </a:p>
        </p:txBody>
      </p:sp>
      <p:sp>
        <p:nvSpPr>
          <p:cNvPr id="5" name="Text Placeholder 4">
            <a:extLst>
              <a:ext uri="{FF2B5EF4-FFF2-40B4-BE49-F238E27FC236}">
                <a16:creationId xmlns:a16="http://schemas.microsoft.com/office/drawing/2014/main" id="{9514A58F-6CAC-E308-6F13-A39FDAF03C57}"/>
              </a:ext>
            </a:extLst>
          </p:cNvPr>
          <p:cNvSpPr>
            <a:spLocks noGrp="1"/>
          </p:cNvSpPr>
          <p:nvPr>
            <p:ph type="body" sz="quarter" idx="13"/>
          </p:nvPr>
        </p:nvSpPr>
        <p:spPr/>
        <p:txBody>
          <a:bodyPr/>
          <a:lstStyle/>
          <a:p>
            <a:r>
              <a:rPr lang="en-GB" i="0" dirty="0"/>
              <a:t>Results: MHD instabilities in jets</a:t>
            </a:r>
          </a:p>
        </p:txBody>
      </p:sp>
      <p:sp>
        <p:nvSpPr>
          <p:cNvPr id="6" name="AutoShape 3">
            <a:extLst>
              <a:ext uri="{FF2B5EF4-FFF2-40B4-BE49-F238E27FC236}">
                <a16:creationId xmlns:a16="http://schemas.microsoft.com/office/drawing/2014/main" id="{9AD999D1-B186-32C8-1B0F-B2628EF92CA7}"/>
              </a:ext>
            </a:extLst>
          </p:cNvPr>
          <p:cNvSpPr>
            <a:spLocks noChangeArrowheads="1"/>
          </p:cNvSpPr>
          <p:nvPr/>
        </p:nvSpPr>
        <p:spPr bwMode="auto">
          <a:xfrm>
            <a:off x="6834446" y="6162786"/>
            <a:ext cx="142875" cy="71438"/>
          </a:xfrm>
          <a:prstGeom prst="rightArrow">
            <a:avLst>
              <a:gd name="adj1" fmla="val 50000"/>
              <a:gd name="adj2" fmla="val 50000"/>
            </a:avLst>
          </a:prstGeom>
          <a:noFill/>
          <a:ln w="38100" cmpd="dbl" algn="ctr">
            <a:noFill/>
            <a:miter lim="800000"/>
            <a:headEnd/>
            <a:tailEnd/>
          </a:ln>
          <a:effectLst/>
        </p:spPr>
        <p:txBody>
          <a:bodyPr wrap="none" anchor="ctr"/>
          <a:lstStyle/>
          <a:p>
            <a:endParaRPr lang="en-US" baseline="-25000">
              <a:latin typeface="Arial" charset="0"/>
              <a:cs typeface="Arial" charset="0"/>
            </a:endParaRPr>
          </a:p>
        </p:txBody>
      </p:sp>
      <p:sp>
        <p:nvSpPr>
          <p:cNvPr id="8" name="Text Box 4">
            <a:extLst>
              <a:ext uri="{FF2B5EF4-FFF2-40B4-BE49-F238E27FC236}">
                <a16:creationId xmlns:a16="http://schemas.microsoft.com/office/drawing/2014/main" id="{8B39A422-E9EF-1754-3A07-DE85B6C4FC99}"/>
              </a:ext>
            </a:extLst>
          </p:cNvPr>
          <p:cNvSpPr txBox="1">
            <a:spLocks noChangeArrowheads="1"/>
          </p:cNvSpPr>
          <p:nvPr/>
        </p:nvSpPr>
        <p:spPr bwMode="auto">
          <a:xfrm>
            <a:off x="4717004" y="2105531"/>
            <a:ext cx="4284662" cy="4462760"/>
          </a:xfrm>
          <a:prstGeom prst="rect">
            <a:avLst/>
          </a:prstGeom>
          <a:noFill/>
          <a:ln w="38100" algn="ctr">
            <a:noFill/>
            <a:miter lim="800000"/>
            <a:headEnd/>
            <a:tailEnd/>
          </a:ln>
          <a:effectLst/>
        </p:spPr>
        <p:txBody>
          <a:bodyPr>
            <a:spAutoFit/>
          </a:bodyPr>
          <a:lstStyle/>
          <a:p>
            <a:pPr>
              <a:spcAft>
                <a:spcPts val="600"/>
              </a:spcAft>
            </a:pPr>
            <a:r>
              <a:rPr lang="en-GB" sz="1600" dirty="0">
                <a:solidFill>
                  <a:srgbClr val="FF0000"/>
                </a:solidFill>
              </a:rPr>
              <a:t>Jet driven by the pressure of the toroidal magnetic field</a:t>
            </a:r>
          </a:p>
          <a:p>
            <a:pPr>
              <a:spcAft>
                <a:spcPts val="600"/>
              </a:spcAft>
            </a:pPr>
            <a:r>
              <a:rPr lang="en-GB" sz="1600" dirty="0">
                <a:solidFill>
                  <a:srgbClr val="0000CC"/>
                </a:solidFill>
              </a:rPr>
              <a:t>Collimation of the central jet by the hoop stress</a:t>
            </a:r>
          </a:p>
          <a:p>
            <a:pPr>
              <a:spcAft>
                <a:spcPts val="600"/>
              </a:spcAft>
            </a:pPr>
            <a:r>
              <a:rPr lang="en-GB" sz="1600" dirty="0">
                <a:solidFill>
                  <a:srgbClr val="FF0000"/>
                </a:solidFill>
              </a:rPr>
              <a:t>Collimation of the magnetic bubble by the ambient medium</a:t>
            </a:r>
          </a:p>
          <a:p>
            <a:pPr>
              <a:spcAft>
                <a:spcPts val="600"/>
              </a:spcAft>
            </a:pPr>
            <a:r>
              <a:rPr lang="en-GB" sz="1600" dirty="0">
                <a:solidFill>
                  <a:srgbClr val="0000CC"/>
                </a:solidFill>
              </a:rPr>
              <a:t>Two temporal scales for outflow variability:</a:t>
            </a:r>
          </a:p>
          <a:p>
            <a:pPr>
              <a:spcAft>
                <a:spcPts val="600"/>
              </a:spcAft>
              <a:buFontTx/>
              <a:buChar char="•"/>
            </a:pPr>
            <a:r>
              <a:rPr lang="en-GB" sz="1600" dirty="0">
                <a:solidFill>
                  <a:srgbClr val="0000CC"/>
                </a:solidFill>
              </a:rPr>
              <a:t> fast – instability growth time ( ~1ns)</a:t>
            </a:r>
          </a:p>
          <a:p>
            <a:pPr>
              <a:spcAft>
                <a:spcPts val="600"/>
              </a:spcAft>
              <a:buFontTx/>
              <a:buChar char="•"/>
            </a:pPr>
            <a:r>
              <a:rPr lang="en-GB" sz="1600" dirty="0">
                <a:solidFill>
                  <a:srgbClr val="0000CC"/>
                </a:solidFill>
              </a:rPr>
              <a:t> slow – bubble growth time ( ~50ns)</a:t>
            </a:r>
          </a:p>
          <a:p>
            <a:pPr>
              <a:spcBef>
                <a:spcPct val="100000"/>
              </a:spcBef>
              <a:spcAft>
                <a:spcPct val="50000"/>
              </a:spcAft>
            </a:pPr>
            <a:r>
              <a:rPr lang="en-GB" i="1" u="sng" dirty="0">
                <a:solidFill>
                  <a:schemeClr val="tx1"/>
                </a:solidFill>
              </a:rPr>
              <a:t>Instabilities do not destroy the jet but produce a clumpy outflow</a:t>
            </a:r>
          </a:p>
        </p:txBody>
      </p:sp>
      <p:pic>
        <p:nvPicPr>
          <p:cNvPr id="9" name="Picture 5">
            <a:extLst>
              <a:ext uri="{FF2B5EF4-FFF2-40B4-BE49-F238E27FC236}">
                <a16:creationId xmlns:a16="http://schemas.microsoft.com/office/drawing/2014/main" id="{BDEF54EE-C135-D007-907E-1BC949AC7BCD}"/>
              </a:ext>
            </a:extLst>
          </p:cNvPr>
          <p:cNvPicPr>
            <a:picLocks noChangeAspect="1" noChangeArrowheads="1"/>
          </p:cNvPicPr>
          <p:nvPr/>
        </p:nvPicPr>
        <p:blipFill>
          <a:blip r:embed="rId2" cstate="print"/>
          <a:srcRect/>
          <a:stretch>
            <a:fillRect/>
          </a:stretch>
        </p:blipFill>
        <p:spPr>
          <a:xfrm>
            <a:off x="48699" y="2611169"/>
            <a:ext cx="4645025" cy="2616284"/>
          </a:xfrm>
          <a:prstGeom prst="rect">
            <a:avLst/>
          </a:prstGeom>
          <a:noFill/>
          <a:ln/>
        </p:spPr>
      </p:pic>
      <p:sp>
        <p:nvSpPr>
          <p:cNvPr id="10" name="Text Box 6">
            <a:extLst>
              <a:ext uri="{FF2B5EF4-FFF2-40B4-BE49-F238E27FC236}">
                <a16:creationId xmlns:a16="http://schemas.microsoft.com/office/drawing/2014/main" id="{2AD7B8D8-EA10-1F81-F19B-DC90DC4B1D95}"/>
              </a:ext>
            </a:extLst>
          </p:cNvPr>
          <p:cNvSpPr txBox="1">
            <a:spLocks noChangeArrowheads="1"/>
          </p:cNvSpPr>
          <p:nvPr/>
        </p:nvSpPr>
        <p:spPr bwMode="auto">
          <a:xfrm>
            <a:off x="517012" y="1531668"/>
            <a:ext cx="4067175" cy="396875"/>
          </a:xfrm>
          <a:prstGeom prst="rect">
            <a:avLst/>
          </a:prstGeom>
          <a:noFill/>
          <a:ln w="38100" algn="ctr">
            <a:noFill/>
            <a:miter lim="800000"/>
            <a:headEnd/>
            <a:tailEnd/>
          </a:ln>
          <a:effectLst/>
        </p:spPr>
        <p:txBody>
          <a:bodyPr>
            <a:spAutoFit/>
          </a:bodyPr>
          <a:lstStyle/>
          <a:p>
            <a:r>
              <a:rPr lang="en-GB" sz="2000"/>
              <a:t>Experiment versus 3-D MHD</a:t>
            </a:r>
          </a:p>
        </p:txBody>
      </p:sp>
      <p:sp>
        <p:nvSpPr>
          <p:cNvPr id="11" name="Text Box 7">
            <a:extLst>
              <a:ext uri="{FF2B5EF4-FFF2-40B4-BE49-F238E27FC236}">
                <a16:creationId xmlns:a16="http://schemas.microsoft.com/office/drawing/2014/main" id="{05665DD2-DD33-BE2D-752A-A58672B76A77}"/>
              </a:ext>
            </a:extLst>
          </p:cNvPr>
          <p:cNvSpPr txBox="1">
            <a:spLocks noChangeArrowheads="1"/>
          </p:cNvSpPr>
          <p:nvPr/>
        </p:nvSpPr>
        <p:spPr bwMode="auto">
          <a:xfrm>
            <a:off x="372549" y="2323831"/>
            <a:ext cx="4321175" cy="336550"/>
          </a:xfrm>
          <a:prstGeom prst="rect">
            <a:avLst/>
          </a:prstGeom>
          <a:noFill/>
          <a:ln w="38100" algn="ctr">
            <a:noFill/>
            <a:miter lim="800000"/>
            <a:headEnd/>
            <a:tailEnd/>
          </a:ln>
          <a:effectLst/>
        </p:spPr>
        <p:txBody>
          <a:bodyPr>
            <a:spAutoFit/>
          </a:bodyPr>
          <a:lstStyle/>
          <a:p>
            <a:r>
              <a:rPr lang="en-GB" sz="1600">
                <a:solidFill>
                  <a:schemeClr val="tx1"/>
                </a:solidFill>
              </a:rPr>
              <a:t>268ns         278ns          288ns          298ns</a:t>
            </a:r>
          </a:p>
        </p:txBody>
      </p:sp>
      <p:sp>
        <p:nvSpPr>
          <p:cNvPr id="12" name="Text Box 8">
            <a:extLst>
              <a:ext uri="{FF2B5EF4-FFF2-40B4-BE49-F238E27FC236}">
                <a16:creationId xmlns:a16="http://schemas.microsoft.com/office/drawing/2014/main" id="{01EA168A-4C98-B7C5-A4BA-E92A2B317F5D}"/>
              </a:ext>
            </a:extLst>
          </p:cNvPr>
          <p:cNvSpPr txBox="1">
            <a:spLocks noChangeArrowheads="1"/>
          </p:cNvSpPr>
          <p:nvPr/>
        </p:nvSpPr>
        <p:spPr bwMode="auto">
          <a:xfrm>
            <a:off x="1307587" y="1874568"/>
            <a:ext cx="2233612" cy="304800"/>
          </a:xfrm>
          <a:prstGeom prst="rect">
            <a:avLst/>
          </a:prstGeom>
          <a:noFill/>
          <a:ln w="38100" algn="ctr">
            <a:noFill/>
            <a:miter lim="800000"/>
            <a:headEnd/>
            <a:tailEnd/>
          </a:ln>
          <a:effectLst/>
        </p:spPr>
        <p:txBody>
          <a:bodyPr>
            <a:spAutoFit/>
          </a:bodyPr>
          <a:lstStyle/>
          <a:p>
            <a:r>
              <a:rPr lang="en-GB" sz="1400" dirty="0">
                <a:solidFill>
                  <a:schemeClr val="tx1"/>
                </a:solidFill>
              </a:rPr>
              <a:t>Ciardi et al, </a:t>
            </a:r>
            <a:r>
              <a:rPr lang="en-GB" sz="1400" dirty="0" err="1">
                <a:solidFill>
                  <a:schemeClr val="tx1"/>
                </a:solidFill>
              </a:rPr>
              <a:t>PoP</a:t>
            </a:r>
            <a:r>
              <a:rPr lang="en-GB" sz="1400" dirty="0">
                <a:solidFill>
                  <a:schemeClr val="tx1"/>
                </a:solidFill>
              </a:rPr>
              <a:t> 2007</a:t>
            </a:r>
          </a:p>
        </p:txBody>
      </p:sp>
      <p:sp>
        <p:nvSpPr>
          <p:cNvPr id="13" name="Text Box 9">
            <a:extLst>
              <a:ext uri="{FF2B5EF4-FFF2-40B4-BE49-F238E27FC236}">
                <a16:creationId xmlns:a16="http://schemas.microsoft.com/office/drawing/2014/main" id="{D9283CE0-6A9A-42FC-0824-E2BB677F4254}"/>
              </a:ext>
            </a:extLst>
          </p:cNvPr>
          <p:cNvSpPr txBox="1">
            <a:spLocks noChangeArrowheads="1"/>
          </p:cNvSpPr>
          <p:nvPr/>
        </p:nvSpPr>
        <p:spPr bwMode="auto">
          <a:xfrm>
            <a:off x="8949576" y="3214553"/>
            <a:ext cx="4537075" cy="1357312"/>
          </a:xfrm>
          <a:prstGeom prst="rect">
            <a:avLst/>
          </a:prstGeom>
          <a:noFill/>
          <a:ln w="38100" algn="ctr">
            <a:noFill/>
            <a:miter lim="800000"/>
            <a:headEnd/>
            <a:tailEnd/>
          </a:ln>
          <a:effectLst/>
        </p:spPr>
        <p:txBody>
          <a:bodyPr>
            <a:spAutoFit/>
          </a:bodyPr>
          <a:lstStyle/>
          <a:p>
            <a:pPr>
              <a:spcBef>
                <a:spcPct val="20000"/>
              </a:spcBef>
            </a:pPr>
            <a:r>
              <a:rPr lang="en-GB" dirty="0" err="1">
                <a:solidFill>
                  <a:schemeClr val="tx1"/>
                </a:solidFill>
              </a:rPr>
              <a:t>n</a:t>
            </a:r>
            <a:r>
              <a:rPr lang="en-GB" baseline="-25000" dirty="0" err="1">
                <a:solidFill>
                  <a:schemeClr val="tx1"/>
                </a:solidFill>
              </a:rPr>
              <a:t>i</a:t>
            </a:r>
            <a:r>
              <a:rPr lang="en-GB" dirty="0">
                <a:solidFill>
                  <a:schemeClr val="tx1"/>
                </a:solidFill>
              </a:rPr>
              <a:t> ~ 10</a:t>
            </a:r>
            <a:r>
              <a:rPr lang="en-GB" baseline="30000" dirty="0">
                <a:solidFill>
                  <a:schemeClr val="tx1"/>
                </a:solidFill>
              </a:rPr>
              <a:t>19 </a:t>
            </a:r>
            <a:r>
              <a:rPr lang="en-GB" dirty="0">
                <a:solidFill>
                  <a:schemeClr val="tx1"/>
                </a:solidFill>
              </a:rPr>
              <a:t>cm</a:t>
            </a:r>
            <a:r>
              <a:rPr lang="en-GB" baseline="30000" dirty="0">
                <a:solidFill>
                  <a:schemeClr val="tx1"/>
                </a:solidFill>
              </a:rPr>
              <a:t>-3</a:t>
            </a:r>
            <a:r>
              <a:rPr lang="en-GB" dirty="0">
                <a:solidFill>
                  <a:schemeClr val="tx1"/>
                </a:solidFill>
              </a:rPr>
              <a:t>, T ~ 200 eV,</a:t>
            </a:r>
          </a:p>
          <a:p>
            <a:pPr>
              <a:spcBef>
                <a:spcPct val="20000"/>
              </a:spcBef>
            </a:pPr>
            <a:r>
              <a:rPr lang="en-GB" dirty="0">
                <a:solidFill>
                  <a:schemeClr val="tx1"/>
                </a:solidFill>
              </a:rPr>
              <a:t>I ~ 1 MA,  B ~ 100 T  </a:t>
            </a:r>
          </a:p>
          <a:p>
            <a:pPr>
              <a:spcBef>
                <a:spcPct val="20000"/>
              </a:spcBef>
              <a:buFont typeface="Symbol" pitchFamily="18" charset="2"/>
              <a:buNone/>
            </a:pPr>
            <a:r>
              <a:rPr lang="en-GB" dirty="0">
                <a:solidFill>
                  <a:srgbClr val="FF0000"/>
                </a:solidFill>
              </a:rPr>
              <a:t>Re &gt; 10</a:t>
            </a:r>
            <a:r>
              <a:rPr lang="en-GB" baseline="30000" dirty="0">
                <a:solidFill>
                  <a:srgbClr val="FF0000"/>
                </a:solidFill>
              </a:rPr>
              <a:t>4</a:t>
            </a:r>
            <a:r>
              <a:rPr lang="en-GB" dirty="0">
                <a:solidFill>
                  <a:srgbClr val="FF0000"/>
                </a:solidFill>
              </a:rPr>
              <a:t> , </a:t>
            </a:r>
            <a:r>
              <a:rPr lang="en-US" dirty="0">
                <a:solidFill>
                  <a:srgbClr val="FF0000"/>
                </a:solidFill>
                <a:sym typeface="Symbol" pitchFamily="18" charset="2"/>
              </a:rPr>
              <a:t></a:t>
            </a:r>
            <a:r>
              <a:rPr lang="en-US" dirty="0">
                <a:solidFill>
                  <a:srgbClr val="FF0000"/>
                </a:solidFill>
              </a:rPr>
              <a:t>/R ~10</a:t>
            </a:r>
            <a:r>
              <a:rPr lang="en-US" baseline="30000" dirty="0">
                <a:solidFill>
                  <a:srgbClr val="FF0000"/>
                </a:solidFill>
              </a:rPr>
              <a:t>-5</a:t>
            </a:r>
            <a:r>
              <a:rPr lang="en-US" dirty="0">
                <a:solidFill>
                  <a:srgbClr val="FF0000"/>
                </a:solidFill>
              </a:rPr>
              <a:t> , </a:t>
            </a:r>
            <a:r>
              <a:rPr lang="en-GB" dirty="0">
                <a:solidFill>
                  <a:srgbClr val="FF0000"/>
                </a:solidFill>
              </a:rPr>
              <a:t>Pe &gt; 10</a:t>
            </a:r>
          </a:p>
          <a:p>
            <a:pPr>
              <a:spcBef>
                <a:spcPct val="20000"/>
              </a:spcBef>
              <a:buFont typeface="Symbol" pitchFamily="18" charset="2"/>
              <a:buNone/>
            </a:pPr>
            <a:r>
              <a:rPr lang="en-GB" dirty="0">
                <a:solidFill>
                  <a:srgbClr val="FF0000"/>
                </a:solidFill>
                <a:latin typeface="Symbol" pitchFamily="18" charset="2"/>
              </a:rPr>
              <a:t>b </a:t>
            </a:r>
            <a:r>
              <a:rPr lang="en-GB" dirty="0">
                <a:solidFill>
                  <a:srgbClr val="FF0000"/>
                </a:solidFill>
              </a:rPr>
              <a:t>~ 1,  </a:t>
            </a:r>
            <a:r>
              <a:rPr lang="en-GB" dirty="0" err="1">
                <a:solidFill>
                  <a:srgbClr val="FF0000"/>
                </a:solidFill>
              </a:rPr>
              <a:t>Re</a:t>
            </a:r>
            <a:r>
              <a:rPr lang="en-GB" baseline="-25000" dirty="0" err="1">
                <a:solidFill>
                  <a:srgbClr val="FF0000"/>
                </a:solidFill>
              </a:rPr>
              <a:t>M</a:t>
            </a:r>
            <a:r>
              <a:rPr lang="en-GB" dirty="0">
                <a:solidFill>
                  <a:srgbClr val="FF0000"/>
                </a:solidFill>
              </a:rPr>
              <a:t> ~ 50-300</a:t>
            </a:r>
            <a:r>
              <a:rPr lang="en-GB" dirty="0">
                <a:solidFill>
                  <a:srgbClr val="00CC00"/>
                </a:solidFill>
              </a:rPr>
              <a:t>   </a:t>
            </a:r>
          </a:p>
        </p:txBody>
      </p:sp>
    </p:spTree>
    <p:extLst>
      <p:ext uri="{BB962C8B-B14F-4D97-AF65-F5344CB8AC3E}">
        <p14:creationId xmlns:p14="http://schemas.microsoft.com/office/powerpoint/2010/main" val="3094508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E8060-248C-8DBA-7F6C-3F7CC9AA5D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593B74-FC52-E8A9-6F27-EFA0C62954B1}"/>
              </a:ext>
            </a:extLst>
          </p:cNvPr>
          <p:cNvSpPr>
            <a:spLocks noGrp="1"/>
          </p:cNvSpPr>
          <p:nvPr>
            <p:ph type="title"/>
          </p:nvPr>
        </p:nvSpPr>
        <p:spPr/>
        <p:txBody>
          <a:bodyPr>
            <a:normAutofit/>
          </a:bodyPr>
          <a:lstStyle/>
          <a:p>
            <a:r>
              <a:rPr lang="en-GB" dirty="0"/>
              <a:t>Turbulent flows in a neutral fluid (liquid or gas)</a:t>
            </a:r>
          </a:p>
        </p:txBody>
      </p:sp>
      <p:sp>
        <p:nvSpPr>
          <p:cNvPr id="3" name="Footer Placeholder 2">
            <a:extLst>
              <a:ext uri="{FF2B5EF4-FFF2-40B4-BE49-F238E27FC236}">
                <a16:creationId xmlns:a16="http://schemas.microsoft.com/office/drawing/2014/main" id="{4E724F6A-79DE-988C-9EA0-768FDB91425E}"/>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3E3C190F-9016-FD38-194B-83DC82630CC1}"/>
              </a:ext>
            </a:extLst>
          </p:cNvPr>
          <p:cNvSpPr>
            <a:spLocks noGrp="1"/>
          </p:cNvSpPr>
          <p:nvPr>
            <p:ph type="sldNum" sz="quarter" idx="12"/>
          </p:nvPr>
        </p:nvSpPr>
        <p:spPr/>
        <p:txBody>
          <a:bodyPr/>
          <a:lstStyle/>
          <a:p>
            <a:fld id="{1BA9ABE8-007A-42E6-BCD2-67A13D129B58}" type="slidenum">
              <a:rPr lang="en-GB" smtClean="0"/>
              <a:t>37</a:t>
            </a:fld>
            <a:endParaRPr lang="en-GB"/>
          </a:p>
        </p:txBody>
      </p:sp>
      <p:sp>
        <p:nvSpPr>
          <p:cNvPr id="5" name="Text Placeholder 4">
            <a:extLst>
              <a:ext uri="{FF2B5EF4-FFF2-40B4-BE49-F238E27FC236}">
                <a16:creationId xmlns:a16="http://schemas.microsoft.com/office/drawing/2014/main" id="{974FF280-C3F1-381D-85A9-49718569A81C}"/>
              </a:ext>
            </a:extLst>
          </p:cNvPr>
          <p:cNvSpPr>
            <a:spLocks noGrp="1"/>
          </p:cNvSpPr>
          <p:nvPr>
            <p:ph type="body" sz="quarter" idx="13"/>
          </p:nvPr>
        </p:nvSpPr>
        <p:spPr/>
        <p:txBody>
          <a:bodyPr/>
          <a:lstStyle/>
          <a:p>
            <a:r>
              <a:rPr lang="en-GB" i="0" dirty="0"/>
              <a:t>Introduction: turbulence</a:t>
            </a:r>
          </a:p>
        </p:txBody>
      </p:sp>
      <p:cxnSp>
        <p:nvCxnSpPr>
          <p:cNvPr id="42" name="Straight Connector 41">
            <a:extLst>
              <a:ext uri="{FF2B5EF4-FFF2-40B4-BE49-F238E27FC236}">
                <a16:creationId xmlns:a16="http://schemas.microsoft.com/office/drawing/2014/main" id="{5FC693B7-D9FE-A59B-FA12-3C349ADA503B}"/>
              </a:ext>
            </a:extLst>
          </p:cNvPr>
          <p:cNvCxnSpPr>
            <a:cxnSpLocks noGrp="1" noRot="1" noMove="1" noResize="1" noEditPoints="1" noAdjustHandles="1" noChangeArrowheads="1" noChangeShapeType="1"/>
          </p:cNvCxnSpPr>
          <p:nvPr/>
        </p:nvCxnSpPr>
        <p:spPr>
          <a:xfrm>
            <a:off x="0" y="6373319"/>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238320-D513-B82E-6B8B-021116915422}"/>
              </a:ext>
            </a:extLst>
          </p:cNvPr>
          <p:cNvSpPr txBox="1"/>
          <p:nvPr/>
        </p:nvSpPr>
        <p:spPr>
          <a:xfrm>
            <a:off x="147782" y="6383382"/>
            <a:ext cx="5562354" cy="276999"/>
          </a:xfrm>
          <a:prstGeom prst="rect">
            <a:avLst/>
          </a:prstGeom>
          <a:noFill/>
        </p:spPr>
        <p:txBody>
          <a:bodyPr wrap="square" rtlCol="0">
            <a:spAutoFit/>
          </a:bodyPr>
          <a:lstStyle/>
          <a:p>
            <a:r>
              <a:rPr lang="en-US" sz="1200" dirty="0"/>
              <a:t>Van Dyke, </a:t>
            </a:r>
            <a:r>
              <a:rPr lang="en-US" sz="1200" i="1" dirty="0"/>
              <a:t>An Album of Fluid Motion </a:t>
            </a:r>
            <a:r>
              <a:rPr lang="en-US" sz="1200" dirty="0"/>
              <a:t>(1988)</a:t>
            </a:r>
          </a:p>
        </p:txBody>
      </p:sp>
      <p:pic>
        <p:nvPicPr>
          <p:cNvPr id="7" name="Picture 6">
            <a:extLst>
              <a:ext uri="{FF2B5EF4-FFF2-40B4-BE49-F238E27FC236}">
                <a16:creationId xmlns:a16="http://schemas.microsoft.com/office/drawing/2014/main" id="{24AF35DD-7C59-CA8B-59DE-656B42C84ED7}"/>
              </a:ext>
            </a:extLst>
          </p:cNvPr>
          <p:cNvPicPr>
            <a:picLocks noChangeAspect="1"/>
          </p:cNvPicPr>
          <p:nvPr/>
        </p:nvPicPr>
        <p:blipFill>
          <a:blip r:embed="rId2"/>
          <a:stretch>
            <a:fillRect/>
          </a:stretch>
        </p:blipFill>
        <p:spPr>
          <a:xfrm>
            <a:off x="1789344" y="1365262"/>
            <a:ext cx="8193398" cy="4879891"/>
          </a:xfrm>
          <a:prstGeom prst="rect">
            <a:avLst/>
          </a:prstGeom>
        </p:spPr>
      </p:pic>
      <p:sp>
        <p:nvSpPr>
          <p:cNvPr id="8" name="TextBox 7">
            <a:extLst>
              <a:ext uri="{FF2B5EF4-FFF2-40B4-BE49-F238E27FC236}">
                <a16:creationId xmlns:a16="http://schemas.microsoft.com/office/drawing/2014/main" id="{68B630FF-888A-0C1E-FE6B-143D0554B86B}"/>
              </a:ext>
            </a:extLst>
          </p:cNvPr>
          <p:cNvSpPr txBox="1"/>
          <p:nvPr/>
        </p:nvSpPr>
        <p:spPr>
          <a:xfrm>
            <a:off x="1789344" y="2670089"/>
            <a:ext cx="1763624" cy="400110"/>
          </a:xfrm>
          <a:prstGeom prst="rect">
            <a:avLst/>
          </a:prstGeom>
          <a:noFill/>
        </p:spPr>
        <p:txBody>
          <a:bodyPr wrap="none" rtlCol="0">
            <a:spAutoFit/>
          </a:bodyPr>
          <a:lstStyle/>
          <a:p>
            <a:r>
              <a:rPr lang="en-US" sz="2000" b="1" dirty="0">
                <a:solidFill>
                  <a:schemeClr val="bg1"/>
                </a:solidFill>
              </a:rPr>
              <a:t>Laminar flow</a:t>
            </a:r>
          </a:p>
        </p:txBody>
      </p:sp>
      <p:sp>
        <p:nvSpPr>
          <p:cNvPr id="9" name="TextBox 8">
            <a:extLst>
              <a:ext uri="{FF2B5EF4-FFF2-40B4-BE49-F238E27FC236}">
                <a16:creationId xmlns:a16="http://schemas.microsoft.com/office/drawing/2014/main" id="{993CF6F5-EFA6-5EBA-2AB9-75C6EF851ADF}"/>
              </a:ext>
            </a:extLst>
          </p:cNvPr>
          <p:cNvSpPr txBox="1"/>
          <p:nvPr/>
        </p:nvSpPr>
        <p:spPr>
          <a:xfrm>
            <a:off x="2863515" y="4773371"/>
            <a:ext cx="1378904" cy="400110"/>
          </a:xfrm>
          <a:prstGeom prst="rect">
            <a:avLst/>
          </a:prstGeom>
          <a:noFill/>
        </p:spPr>
        <p:txBody>
          <a:bodyPr wrap="none" rtlCol="0">
            <a:spAutoFit/>
          </a:bodyPr>
          <a:lstStyle/>
          <a:p>
            <a:r>
              <a:rPr lang="en-US" sz="2000" b="1" dirty="0">
                <a:solidFill>
                  <a:schemeClr val="bg1"/>
                </a:solidFill>
              </a:rPr>
              <a:t>Instability</a:t>
            </a:r>
          </a:p>
        </p:txBody>
      </p:sp>
      <p:sp>
        <p:nvSpPr>
          <p:cNvPr id="10" name="TextBox 9">
            <a:extLst>
              <a:ext uri="{FF2B5EF4-FFF2-40B4-BE49-F238E27FC236}">
                <a16:creationId xmlns:a16="http://schemas.microsoft.com/office/drawing/2014/main" id="{306F5B4E-3A3C-7B32-6A6B-627D92776DAF}"/>
              </a:ext>
            </a:extLst>
          </p:cNvPr>
          <p:cNvSpPr txBox="1"/>
          <p:nvPr/>
        </p:nvSpPr>
        <p:spPr>
          <a:xfrm>
            <a:off x="6095999" y="1629489"/>
            <a:ext cx="1549014" cy="400110"/>
          </a:xfrm>
          <a:prstGeom prst="rect">
            <a:avLst/>
          </a:prstGeom>
          <a:noFill/>
        </p:spPr>
        <p:txBody>
          <a:bodyPr wrap="none" rtlCol="0">
            <a:spAutoFit/>
          </a:bodyPr>
          <a:lstStyle/>
          <a:p>
            <a:r>
              <a:rPr lang="en-US" sz="2000" b="1" dirty="0">
                <a:solidFill>
                  <a:schemeClr val="bg1"/>
                </a:solidFill>
              </a:rPr>
              <a:t>Turbulence</a:t>
            </a:r>
          </a:p>
        </p:txBody>
      </p:sp>
      <p:cxnSp>
        <p:nvCxnSpPr>
          <p:cNvPr id="12" name="Straight Connector 11">
            <a:extLst>
              <a:ext uri="{FF2B5EF4-FFF2-40B4-BE49-F238E27FC236}">
                <a16:creationId xmlns:a16="http://schemas.microsoft.com/office/drawing/2014/main" id="{093CF93C-9D09-EDFC-BE22-37ED850AC347}"/>
              </a:ext>
            </a:extLst>
          </p:cNvPr>
          <p:cNvCxnSpPr>
            <a:cxnSpLocks/>
          </p:cNvCxnSpPr>
          <p:nvPr/>
        </p:nvCxnSpPr>
        <p:spPr>
          <a:xfrm>
            <a:off x="1948365" y="3159165"/>
            <a:ext cx="996853" cy="0"/>
          </a:xfrm>
          <a:prstGeom prst="line">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9DD79C-F7E3-8734-70A5-4D36ABD7029F}"/>
              </a:ext>
            </a:extLst>
          </p:cNvPr>
          <p:cNvCxnSpPr>
            <a:cxnSpLocks/>
          </p:cNvCxnSpPr>
          <p:nvPr/>
        </p:nvCxnSpPr>
        <p:spPr>
          <a:xfrm>
            <a:off x="3054541" y="4772888"/>
            <a:ext cx="996853" cy="0"/>
          </a:xfrm>
          <a:prstGeom prst="line">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6C8510-EB3F-349D-4486-24F2D161B9E0}"/>
              </a:ext>
            </a:extLst>
          </p:cNvPr>
          <p:cNvCxnSpPr>
            <a:cxnSpLocks/>
          </p:cNvCxnSpPr>
          <p:nvPr/>
        </p:nvCxnSpPr>
        <p:spPr>
          <a:xfrm>
            <a:off x="4099686" y="2056921"/>
            <a:ext cx="5669280" cy="0"/>
          </a:xfrm>
          <a:prstGeom prst="line">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841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59731-9CFF-302C-25EA-1737969F4D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540389-218C-848B-21E1-6FA4965067F5}"/>
              </a:ext>
            </a:extLst>
          </p:cNvPr>
          <p:cNvSpPr>
            <a:spLocks noGrp="1"/>
          </p:cNvSpPr>
          <p:nvPr>
            <p:ph type="title"/>
          </p:nvPr>
        </p:nvSpPr>
        <p:spPr/>
        <p:txBody>
          <a:bodyPr>
            <a:normAutofit/>
          </a:bodyPr>
          <a:lstStyle/>
          <a:p>
            <a:r>
              <a:rPr lang="en-GB" dirty="0"/>
              <a:t>In a plasma, magnetic fields are entrained with the turbulence, producing much more complicated systems</a:t>
            </a:r>
          </a:p>
        </p:txBody>
      </p:sp>
      <p:sp>
        <p:nvSpPr>
          <p:cNvPr id="3" name="Footer Placeholder 2">
            <a:extLst>
              <a:ext uri="{FF2B5EF4-FFF2-40B4-BE49-F238E27FC236}">
                <a16:creationId xmlns:a16="http://schemas.microsoft.com/office/drawing/2014/main" id="{5E13E29A-BE4A-76F0-B327-58C633363DBE}"/>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62970735-61F6-D5C2-E3FF-4E9A2B6D7A54}"/>
              </a:ext>
            </a:extLst>
          </p:cNvPr>
          <p:cNvSpPr>
            <a:spLocks noGrp="1"/>
          </p:cNvSpPr>
          <p:nvPr>
            <p:ph type="sldNum" sz="quarter" idx="12"/>
          </p:nvPr>
        </p:nvSpPr>
        <p:spPr/>
        <p:txBody>
          <a:bodyPr/>
          <a:lstStyle/>
          <a:p>
            <a:fld id="{1BA9ABE8-007A-42E6-BCD2-67A13D129B58}" type="slidenum">
              <a:rPr lang="en-GB" smtClean="0"/>
              <a:t>38</a:t>
            </a:fld>
            <a:endParaRPr lang="en-GB"/>
          </a:p>
        </p:txBody>
      </p:sp>
      <p:sp>
        <p:nvSpPr>
          <p:cNvPr id="5" name="Text Placeholder 4">
            <a:extLst>
              <a:ext uri="{FF2B5EF4-FFF2-40B4-BE49-F238E27FC236}">
                <a16:creationId xmlns:a16="http://schemas.microsoft.com/office/drawing/2014/main" id="{516C7535-F933-19AC-D117-9A527C19C49A}"/>
              </a:ext>
            </a:extLst>
          </p:cNvPr>
          <p:cNvSpPr>
            <a:spLocks noGrp="1"/>
          </p:cNvSpPr>
          <p:nvPr>
            <p:ph type="body" sz="quarter" idx="13"/>
          </p:nvPr>
        </p:nvSpPr>
        <p:spPr/>
        <p:txBody>
          <a:bodyPr/>
          <a:lstStyle/>
          <a:p>
            <a:r>
              <a:rPr lang="en-GB" i="0" dirty="0"/>
              <a:t>Introduction: MHD turbulence</a:t>
            </a:r>
          </a:p>
        </p:txBody>
      </p:sp>
      <p:cxnSp>
        <p:nvCxnSpPr>
          <p:cNvPr id="42" name="Straight Connector 41">
            <a:extLst>
              <a:ext uri="{FF2B5EF4-FFF2-40B4-BE49-F238E27FC236}">
                <a16:creationId xmlns:a16="http://schemas.microsoft.com/office/drawing/2014/main" id="{59B02FD9-457F-BD26-B98E-AB5E5FE791A0}"/>
              </a:ext>
            </a:extLst>
          </p:cNvPr>
          <p:cNvCxnSpPr>
            <a:cxnSpLocks noGrp="1" noRot="1" noMove="1" noResize="1" noEditPoints="1" noAdjustHandles="1" noChangeArrowheads="1" noChangeShapeType="1"/>
          </p:cNvCxnSpPr>
          <p:nvPr/>
        </p:nvCxnSpPr>
        <p:spPr>
          <a:xfrm>
            <a:off x="0" y="6107502"/>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AC948FC-F37D-C670-4C6D-C3694AE2BDCB}"/>
              </a:ext>
            </a:extLst>
          </p:cNvPr>
          <p:cNvSpPr txBox="1"/>
          <p:nvPr/>
        </p:nvSpPr>
        <p:spPr>
          <a:xfrm>
            <a:off x="147782" y="6245157"/>
            <a:ext cx="5562354" cy="276999"/>
          </a:xfrm>
          <a:prstGeom prst="rect">
            <a:avLst/>
          </a:prstGeom>
          <a:noFill/>
        </p:spPr>
        <p:txBody>
          <a:bodyPr wrap="square" rtlCol="0">
            <a:spAutoFit/>
          </a:bodyPr>
          <a:lstStyle/>
          <a:p>
            <a:r>
              <a:rPr lang="en-US" sz="1200" dirty="0"/>
              <a:t>Beattie et al., Phys. Rev. Lett. (2025, in review)</a:t>
            </a:r>
          </a:p>
        </p:txBody>
      </p:sp>
      <p:pic>
        <p:nvPicPr>
          <p:cNvPr id="7" name="Picture 6">
            <a:extLst>
              <a:ext uri="{FF2B5EF4-FFF2-40B4-BE49-F238E27FC236}">
                <a16:creationId xmlns:a16="http://schemas.microsoft.com/office/drawing/2014/main" id="{82BB3ACE-3B9D-94D9-B407-D57660535D83}"/>
              </a:ext>
            </a:extLst>
          </p:cNvPr>
          <p:cNvPicPr>
            <a:picLocks noChangeAspect="1"/>
          </p:cNvPicPr>
          <p:nvPr/>
        </p:nvPicPr>
        <p:blipFill>
          <a:blip r:embed="rId2"/>
          <a:stretch>
            <a:fillRect/>
          </a:stretch>
        </p:blipFill>
        <p:spPr>
          <a:xfrm>
            <a:off x="143365" y="1552756"/>
            <a:ext cx="6432491" cy="3654012"/>
          </a:xfrm>
          <a:prstGeom prst="rect">
            <a:avLst/>
          </a:prstGeom>
        </p:spPr>
      </p:pic>
      <p:pic>
        <p:nvPicPr>
          <p:cNvPr id="1030" name="Picture 6" descr="Turbulent Flows – Introduction to Aerospace Flight Vehicles">
            <a:extLst>
              <a:ext uri="{FF2B5EF4-FFF2-40B4-BE49-F238E27FC236}">
                <a16:creationId xmlns:a16="http://schemas.microsoft.com/office/drawing/2014/main" id="{5C4B31B5-83C8-6634-BC8F-F76ADE930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617" y="1906441"/>
            <a:ext cx="5312018" cy="31960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6BC50F6-31B8-A7F9-E6F3-55118C34A2E5}"/>
              </a:ext>
            </a:extLst>
          </p:cNvPr>
          <p:cNvSpPr txBox="1"/>
          <p:nvPr/>
        </p:nvSpPr>
        <p:spPr>
          <a:xfrm>
            <a:off x="1207698" y="5488072"/>
            <a:ext cx="10368951" cy="369332"/>
          </a:xfrm>
          <a:prstGeom prst="rect">
            <a:avLst/>
          </a:prstGeom>
          <a:noFill/>
        </p:spPr>
        <p:txBody>
          <a:bodyPr wrap="square" rtlCol="0">
            <a:spAutoFit/>
          </a:bodyPr>
          <a:lstStyle/>
          <a:p>
            <a:r>
              <a:rPr lang="en-US" b="1" dirty="0"/>
              <a:t>Dynamo: Magnetic fields can be amplified by line stretching (shear, compression, rotation)</a:t>
            </a:r>
          </a:p>
        </p:txBody>
      </p:sp>
    </p:spTree>
    <p:extLst>
      <p:ext uri="{BB962C8B-B14F-4D97-AF65-F5344CB8AC3E}">
        <p14:creationId xmlns:p14="http://schemas.microsoft.com/office/powerpoint/2010/main" val="3630834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5D165-0B13-6566-BC4D-637C5F4B26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39539-D941-29D5-CA9B-9D1BCCF1CB64}"/>
              </a:ext>
            </a:extLst>
          </p:cNvPr>
          <p:cNvSpPr>
            <a:spLocks noGrp="1"/>
          </p:cNvSpPr>
          <p:nvPr>
            <p:ph type="title"/>
          </p:nvPr>
        </p:nvSpPr>
        <p:spPr/>
        <p:txBody>
          <a:bodyPr>
            <a:normAutofit/>
          </a:bodyPr>
          <a:lstStyle/>
          <a:p>
            <a:r>
              <a:rPr lang="en-GB" dirty="0"/>
              <a:t>The TDYNO experiments create magnetized turbulence using lasers</a:t>
            </a:r>
          </a:p>
        </p:txBody>
      </p:sp>
      <p:sp>
        <p:nvSpPr>
          <p:cNvPr id="3" name="Footer Placeholder 2">
            <a:extLst>
              <a:ext uri="{FF2B5EF4-FFF2-40B4-BE49-F238E27FC236}">
                <a16:creationId xmlns:a16="http://schemas.microsoft.com/office/drawing/2014/main" id="{E7207A9B-4514-6BB6-B735-147042914411}"/>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ABF51976-DFA1-3C2D-11BA-DAD59E27D94C}"/>
              </a:ext>
            </a:extLst>
          </p:cNvPr>
          <p:cNvSpPr>
            <a:spLocks noGrp="1"/>
          </p:cNvSpPr>
          <p:nvPr>
            <p:ph type="sldNum" sz="quarter" idx="12"/>
          </p:nvPr>
        </p:nvSpPr>
        <p:spPr/>
        <p:txBody>
          <a:bodyPr/>
          <a:lstStyle/>
          <a:p>
            <a:fld id="{1BA9ABE8-007A-42E6-BCD2-67A13D129B58}" type="slidenum">
              <a:rPr lang="en-GB" smtClean="0"/>
              <a:t>39</a:t>
            </a:fld>
            <a:endParaRPr lang="en-GB"/>
          </a:p>
        </p:txBody>
      </p:sp>
      <p:sp>
        <p:nvSpPr>
          <p:cNvPr id="5" name="Text Placeholder 4">
            <a:extLst>
              <a:ext uri="{FF2B5EF4-FFF2-40B4-BE49-F238E27FC236}">
                <a16:creationId xmlns:a16="http://schemas.microsoft.com/office/drawing/2014/main" id="{D2208C1C-6956-06DD-6045-18362B12F938}"/>
              </a:ext>
            </a:extLst>
          </p:cNvPr>
          <p:cNvSpPr>
            <a:spLocks noGrp="1"/>
          </p:cNvSpPr>
          <p:nvPr>
            <p:ph type="body" sz="quarter" idx="13"/>
          </p:nvPr>
        </p:nvSpPr>
        <p:spPr/>
        <p:txBody>
          <a:bodyPr/>
          <a:lstStyle/>
          <a:p>
            <a:r>
              <a:rPr lang="en-GB" i="0" dirty="0"/>
              <a:t>Results: MHD turbulence</a:t>
            </a:r>
          </a:p>
        </p:txBody>
      </p:sp>
      <p:cxnSp>
        <p:nvCxnSpPr>
          <p:cNvPr id="42" name="Straight Connector 41">
            <a:extLst>
              <a:ext uri="{FF2B5EF4-FFF2-40B4-BE49-F238E27FC236}">
                <a16:creationId xmlns:a16="http://schemas.microsoft.com/office/drawing/2014/main" id="{9A1D99A6-8747-63C9-D2B1-BD08686AC221}"/>
              </a:ext>
            </a:extLst>
          </p:cNvPr>
          <p:cNvCxnSpPr>
            <a:cxnSpLocks/>
          </p:cNvCxnSpPr>
          <p:nvPr/>
        </p:nvCxnSpPr>
        <p:spPr>
          <a:xfrm>
            <a:off x="0" y="6288258"/>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7EA097B-0B10-9460-5244-A47DAF61F82B}"/>
              </a:ext>
            </a:extLst>
          </p:cNvPr>
          <p:cNvSpPr txBox="1"/>
          <p:nvPr/>
        </p:nvSpPr>
        <p:spPr>
          <a:xfrm>
            <a:off x="147781" y="6319586"/>
            <a:ext cx="6837809" cy="276999"/>
          </a:xfrm>
          <a:prstGeom prst="rect">
            <a:avLst/>
          </a:prstGeom>
          <a:noFill/>
        </p:spPr>
        <p:txBody>
          <a:bodyPr wrap="square" rtlCol="0">
            <a:spAutoFit/>
          </a:bodyPr>
          <a:lstStyle/>
          <a:p>
            <a:r>
              <a:rPr lang="en-US" sz="1200" dirty="0"/>
              <a:t>Tzeferacos et al., Nat. Comm. (2018); White et al., Nat. Comm. (2019); Bott et al., PNAS (2021)</a:t>
            </a:r>
          </a:p>
        </p:txBody>
      </p:sp>
      <p:pic>
        <p:nvPicPr>
          <p:cNvPr id="6" name="Picture 5">
            <a:extLst>
              <a:ext uri="{FF2B5EF4-FFF2-40B4-BE49-F238E27FC236}">
                <a16:creationId xmlns:a16="http://schemas.microsoft.com/office/drawing/2014/main" id="{ADC4A474-E133-4D0B-1538-7447EF28ED95}"/>
              </a:ext>
            </a:extLst>
          </p:cNvPr>
          <p:cNvPicPr>
            <a:picLocks noChangeAspect="1"/>
          </p:cNvPicPr>
          <p:nvPr/>
        </p:nvPicPr>
        <p:blipFill>
          <a:blip r:embed="rId2"/>
          <a:stretch>
            <a:fillRect/>
          </a:stretch>
        </p:blipFill>
        <p:spPr>
          <a:xfrm>
            <a:off x="166858" y="1202936"/>
            <a:ext cx="5929141" cy="2575632"/>
          </a:xfrm>
          <a:prstGeom prst="rect">
            <a:avLst/>
          </a:prstGeom>
        </p:spPr>
      </p:pic>
      <p:pic>
        <p:nvPicPr>
          <p:cNvPr id="7" name="Picture 6">
            <a:extLst>
              <a:ext uri="{FF2B5EF4-FFF2-40B4-BE49-F238E27FC236}">
                <a16:creationId xmlns:a16="http://schemas.microsoft.com/office/drawing/2014/main" id="{01DDA552-63D6-56AF-6778-772734A4C96D}"/>
              </a:ext>
            </a:extLst>
          </p:cNvPr>
          <p:cNvPicPr>
            <a:picLocks noChangeAspect="1"/>
          </p:cNvPicPr>
          <p:nvPr/>
        </p:nvPicPr>
        <p:blipFill>
          <a:blip r:embed="rId3"/>
          <a:stretch>
            <a:fillRect/>
          </a:stretch>
        </p:blipFill>
        <p:spPr>
          <a:xfrm>
            <a:off x="2320506" y="3879452"/>
            <a:ext cx="3102100" cy="2299306"/>
          </a:xfrm>
          <a:prstGeom prst="rect">
            <a:avLst/>
          </a:prstGeom>
        </p:spPr>
      </p:pic>
      <p:pic>
        <p:nvPicPr>
          <p:cNvPr id="8" name="Picture 7">
            <a:extLst>
              <a:ext uri="{FF2B5EF4-FFF2-40B4-BE49-F238E27FC236}">
                <a16:creationId xmlns:a16="http://schemas.microsoft.com/office/drawing/2014/main" id="{EAB6A6E4-CFEB-132A-341F-14B38AFBB9DE}"/>
              </a:ext>
            </a:extLst>
          </p:cNvPr>
          <p:cNvPicPr>
            <a:picLocks noChangeAspect="1"/>
          </p:cNvPicPr>
          <p:nvPr/>
        </p:nvPicPr>
        <p:blipFill>
          <a:blip r:embed="rId4"/>
          <a:stretch>
            <a:fillRect/>
          </a:stretch>
        </p:blipFill>
        <p:spPr>
          <a:xfrm>
            <a:off x="6580106" y="1622476"/>
            <a:ext cx="5278029" cy="4129847"/>
          </a:xfrm>
          <a:prstGeom prst="rect">
            <a:avLst/>
          </a:prstGeom>
        </p:spPr>
      </p:pic>
    </p:spTree>
    <p:extLst>
      <p:ext uri="{BB962C8B-B14F-4D97-AF65-F5344CB8AC3E}">
        <p14:creationId xmlns:p14="http://schemas.microsoft.com/office/powerpoint/2010/main" val="1325095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4DD237-71B0-0420-2C5B-FC122374591E}"/>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 name="Footer Placeholder 1">
            <a:extLst>
              <a:ext uri="{FF2B5EF4-FFF2-40B4-BE49-F238E27FC236}">
                <a16:creationId xmlns:a16="http://schemas.microsoft.com/office/drawing/2014/main" id="{538F741A-70A4-EFCE-771C-10385CD4533B}"/>
              </a:ext>
            </a:extLst>
          </p:cNvPr>
          <p:cNvSpPr>
            <a:spLocks noGrp="1"/>
          </p:cNvSpPr>
          <p:nvPr>
            <p:ph type="ftr" sz="quarter" idx="11"/>
          </p:nvPr>
        </p:nvSpPr>
        <p:spPr>
          <a:xfrm>
            <a:off x="-45289" y="6606057"/>
            <a:ext cx="2150314" cy="257753"/>
          </a:xfrm>
          <a:ln>
            <a:noFill/>
          </a:ln>
        </p:spPr>
        <p:txBody>
          <a:bodyPr/>
          <a:lstStyle/>
          <a:p>
            <a:r>
              <a:rPr lang="en-GB" dirty="0">
                <a:solidFill>
                  <a:schemeClr val="bg1"/>
                </a:solidFill>
              </a:rPr>
              <a:t>v.valenzuela@princeton.edu</a:t>
            </a:r>
          </a:p>
        </p:txBody>
      </p:sp>
      <p:sp>
        <p:nvSpPr>
          <p:cNvPr id="3" name="Slide Number Placeholder 2">
            <a:extLst>
              <a:ext uri="{FF2B5EF4-FFF2-40B4-BE49-F238E27FC236}">
                <a16:creationId xmlns:a16="http://schemas.microsoft.com/office/drawing/2014/main" id="{8ADF80A7-7E8C-AC33-AD7F-ABCB3298EDFF}"/>
              </a:ext>
            </a:extLst>
          </p:cNvPr>
          <p:cNvSpPr>
            <a:spLocks noGrp="1"/>
          </p:cNvSpPr>
          <p:nvPr>
            <p:ph type="sldNum" sz="quarter" idx="12"/>
          </p:nvPr>
        </p:nvSpPr>
        <p:spPr>
          <a:ln>
            <a:noFill/>
          </a:ln>
        </p:spPr>
        <p:txBody>
          <a:bodyPr/>
          <a:lstStyle/>
          <a:p>
            <a:fld id="{1BA9ABE8-007A-42E6-BCD2-67A13D129B58}" type="slidenum">
              <a:rPr lang="en-GB" smtClean="0">
                <a:solidFill>
                  <a:schemeClr val="bg1"/>
                </a:solidFill>
              </a:rPr>
              <a:t>4</a:t>
            </a:fld>
            <a:endParaRPr lang="en-GB" dirty="0">
              <a:solidFill>
                <a:schemeClr val="bg1"/>
              </a:solidFill>
            </a:endParaRPr>
          </a:p>
        </p:txBody>
      </p:sp>
      <p:pic>
        <p:nvPicPr>
          <p:cNvPr id="1028" name="Picture 4">
            <a:extLst>
              <a:ext uri="{FF2B5EF4-FFF2-40B4-BE49-F238E27FC236}">
                <a16:creationId xmlns:a16="http://schemas.microsoft.com/office/drawing/2014/main" id="{EE5DBEDF-3EDD-9E7F-B6C3-3A619A81335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77"/>
          <a:stretch/>
        </p:blipFill>
        <p:spPr bwMode="auto">
          <a:xfrm>
            <a:off x="254509" y="2998"/>
            <a:ext cx="11354898" cy="683185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1" name="Text Placeholder 20">
            <a:extLst>
              <a:ext uri="{FF2B5EF4-FFF2-40B4-BE49-F238E27FC236}">
                <a16:creationId xmlns:a16="http://schemas.microsoft.com/office/drawing/2014/main" id="{BB971AAF-E819-0EEE-2853-E3E84A1CC82E}"/>
              </a:ext>
            </a:extLst>
          </p:cNvPr>
          <p:cNvSpPr>
            <a:spLocks noGrp="1"/>
          </p:cNvSpPr>
          <p:nvPr>
            <p:ph type="body" sz="quarter" idx="13"/>
          </p:nvPr>
        </p:nvSpPr>
        <p:spPr/>
        <p:txBody>
          <a:bodyPr/>
          <a:lstStyle/>
          <a:p>
            <a:r>
              <a:rPr lang="en-GB" i="0" dirty="0">
                <a:solidFill>
                  <a:schemeClr val="bg1"/>
                </a:solidFill>
              </a:rPr>
              <a:t>Motivation: a magnetized universe</a:t>
            </a:r>
          </a:p>
        </p:txBody>
      </p:sp>
      <p:sp>
        <p:nvSpPr>
          <p:cNvPr id="19" name="Rectangle: Rounded Corners 18">
            <a:extLst>
              <a:ext uri="{FF2B5EF4-FFF2-40B4-BE49-F238E27FC236}">
                <a16:creationId xmlns:a16="http://schemas.microsoft.com/office/drawing/2014/main" id="{DBCB3D26-848B-FD7C-E6CB-DF9441B498E0}"/>
              </a:ext>
            </a:extLst>
          </p:cNvPr>
          <p:cNvSpPr/>
          <p:nvPr/>
        </p:nvSpPr>
        <p:spPr>
          <a:xfrm>
            <a:off x="6690166" y="11572"/>
            <a:ext cx="5393803" cy="991826"/>
          </a:xfrm>
          <a:prstGeom prst="roundRect">
            <a:avLst>
              <a:gd name="adj" fmla="val 9563"/>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GB" sz="3200" b="1" dirty="0">
                <a:solidFill>
                  <a:schemeClr val="bg1"/>
                </a:solidFill>
              </a:rPr>
              <a:t>The universe is magnetic</a:t>
            </a:r>
          </a:p>
          <a:p>
            <a:pPr algn="r"/>
            <a:r>
              <a:rPr lang="en-GB" sz="2000" dirty="0">
                <a:solidFill>
                  <a:schemeClr val="bg1"/>
                </a:solidFill>
              </a:rPr>
              <a:t>The Whirlpool galaxy and its magnetic fields</a:t>
            </a:r>
          </a:p>
        </p:txBody>
      </p:sp>
      <p:sp>
        <p:nvSpPr>
          <p:cNvPr id="4" name="TextBox 3">
            <a:extLst>
              <a:ext uri="{FF2B5EF4-FFF2-40B4-BE49-F238E27FC236}">
                <a16:creationId xmlns:a16="http://schemas.microsoft.com/office/drawing/2014/main" id="{A77DB994-6285-11DC-4E91-6BB0AD0E13C1}"/>
              </a:ext>
            </a:extLst>
          </p:cNvPr>
          <p:cNvSpPr txBox="1"/>
          <p:nvPr/>
        </p:nvSpPr>
        <p:spPr>
          <a:xfrm>
            <a:off x="127322" y="6367731"/>
            <a:ext cx="2347117" cy="261610"/>
          </a:xfrm>
          <a:prstGeom prst="rect">
            <a:avLst/>
          </a:prstGeom>
          <a:noFill/>
        </p:spPr>
        <p:txBody>
          <a:bodyPr wrap="none" rtlCol="0">
            <a:spAutoFit/>
          </a:bodyPr>
          <a:lstStyle/>
          <a:p>
            <a:r>
              <a:rPr lang="en-GB" sz="1100" dirty="0">
                <a:solidFill>
                  <a:schemeClr val="bg1"/>
                </a:solidFill>
              </a:rPr>
              <a:t>Credit: NASA, SOFIA, ESA, </a:t>
            </a:r>
            <a:r>
              <a:rPr lang="en-GB" sz="1100" dirty="0" err="1">
                <a:solidFill>
                  <a:schemeClr val="bg1"/>
                </a:solidFill>
              </a:rPr>
              <a:t>STScI</a:t>
            </a:r>
            <a:endParaRPr lang="en-GB" sz="1400" dirty="0">
              <a:solidFill>
                <a:schemeClr val="bg1"/>
              </a:solidFill>
            </a:endParaRPr>
          </a:p>
        </p:txBody>
      </p:sp>
      <p:sp>
        <p:nvSpPr>
          <p:cNvPr id="9" name="TextBox 8">
            <a:extLst>
              <a:ext uri="{FF2B5EF4-FFF2-40B4-BE49-F238E27FC236}">
                <a16:creationId xmlns:a16="http://schemas.microsoft.com/office/drawing/2014/main" id="{8B9219AC-C4D5-3EFC-F0F4-E2A196E8074F}"/>
              </a:ext>
            </a:extLst>
          </p:cNvPr>
          <p:cNvSpPr txBox="1"/>
          <p:nvPr/>
        </p:nvSpPr>
        <p:spPr>
          <a:xfrm>
            <a:off x="7195926" y="5523547"/>
            <a:ext cx="4788454" cy="954107"/>
          </a:xfrm>
          <a:prstGeom prst="rect">
            <a:avLst/>
          </a:prstGeom>
          <a:noFill/>
        </p:spPr>
        <p:txBody>
          <a:bodyPr wrap="square" rtlCol="0">
            <a:spAutoFit/>
          </a:bodyPr>
          <a:lstStyle/>
          <a:p>
            <a:pPr algn="r"/>
            <a:r>
              <a:rPr lang="en-US" sz="2800" i="1" dirty="0">
                <a:solidFill>
                  <a:schemeClr val="bg1"/>
                </a:solidFill>
              </a:rPr>
              <a:t>Plasma</a:t>
            </a:r>
            <a:r>
              <a:rPr lang="en-US" sz="2800" dirty="0">
                <a:solidFill>
                  <a:schemeClr val="bg1"/>
                </a:solidFill>
              </a:rPr>
              <a:t> phenomena are everywhere in the cosmos!</a:t>
            </a:r>
          </a:p>
        </p:txBody>
      </p:sp>
      <p:grpSp>
        <p:nvGrpSpPr>
          <p:cNvPr id="6" name="Group 5">
            <a:extLst>
              <a:ext uri="{FF2B5EF4-FFF2-40B4-BE49-F238E27FC236}">
                <a16:creationId xmlns:a16="http://schemas.microsoft.com/office/drawing/2014/main" id="{F0978060-2B2D-0ACC-2E24-1462FC594541}"/>
              </a:ext>
            </a:extLst>
          </p:cNvPr>
          <p:cNvGrpSpPr/>
          <p:nvPr/>
        </p:nvGrpSpPr>
        <p:grpSpPr>
          <a:xfrm>
            <a:off x="823370" y="516731"/>
            <a:ext cx="3702331" cy="2822496"/>
            <a:chOff x="823370" y="516731"/>
            <a:chExt cx="3702331" cy="2822496"/>
          </a:xfrm>
        </p:grpSpPr>
        <p:grpSp>
          <p:nvGrpSpPr>
            <p:cNvPr id="2053" name="Group 2052">
              <a:extLst>
                <a:ext uri="{FF2B5EF4-FFF2-40B4-BE49-F238E27FC236}">
                  <a16:creationId xmlns:a16="http://schemas.microsoft.com/office/drawing/2014/main" id="{EBB51BA6-BBF6-6B10-04C0-B9C2A0DEA3D0}"/>
                </a:ext>
              </a:extLst>
            </p:cNvPr>
            <p:cNvGrpSpPr/>
            <p:nvPr/>
          </p:nvGrpSpPr>
          <p:grpSpPr>
            <a:xfrm>
              <a:off x="828590" y="516731"/>
              <a:ext cx="3697111" cy="2822496"/>
              <a:chOff x="828590" y="516731"/>
              <a:chExt cx="3697111" cy="2822496"/>
            </a:xfrm>
          </p:grpSpPr>
          <p:pic>
            <p:nvPicPr>
              <p:cNvPr id="26" name="Picture 8" descr="Astronomers Unveil Strong Magnetic Fields Spiraling at the Edge of Milky  Way's Central Black Hole | Event Horizon Telescope">
                <a:extLst>
                  <a:ext uri="{FF2B5EF4-FFF2-40B4-BE49-F238E27FC236}">
                    <a16:creationId xmlns:a16="http://schemas.microsoft.com/office/drawing/2014/main" id="{A210AFBA-9EF1-8A96-B605-0FC5F4E384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07" t="15514" r="15621" b="16421"/>
              <a:stretch/>
            </p:blipFill>
            <p:spPr bwMode="auto">
              <a:xfrm>
                <a:off x="828590" y="524475"/>
                <a:ext cx="2361235" cy="213803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788D387D-EFC3-5823-2601-FF0ABD1B147F}"/>
                  </a:ext>
                </a:extLst>
              </p:cNvPr>
              <p:cNvCxnSpPr>
                <a:cxnSpLocks/>
              </p:cNvCxnSpPr>
              <p:nvPr/>
            </p:nvCxnSpPr>
            <p:spPr>
              <a:xfrm flipH="1" flipV="1">
                <a:off x="3169623" y="2662505"/>
                <a:ext cx="1326865" cy="67672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55E877A-EF75-3907-A3C1-A07633727FA9}"/>
                  </a:ext>
                </a:extLst>
              </p:cNvPr>
              <p:cNvCxnSpPr>
                <a:cxnSpLocks/>
              </p:cNvCxnSpPr>
              <p:nvPr/>
            </p:nvCxnSpPr>
            <p:spPr>
              <a:xfrm flipH="1" flipV="1">
                <a:off x="3195045" y="516731"/>
                <a:ext cx="1330656" cy="282249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51F48ECC-329A-A848-59D4-BBFBEB98B354}"/>
                </a:ext>
              </a:extLst>
            </p:cNvPr>
            <p:cNvSpPr txBox="1"/>
            <p:nvPr/>
          </p:nvSpPr>
          <p:spPr>
            <a:xfrm>
              <a:off x="823370" y="2357633"/>
              <a:ext cx="1390124" cy="307777"/>
            </a:xfrm>
            <a:prstGeom prst="rect">
              <a:avLst/>
            </a:prstGeom>
            <a:noFill/>
          </p:spPr>
          <p:txBody>
            <a:bodyPr wrap="none" rtlCol="0">
              <a:spAutoFit/>
            </a:bodyPr>
            <a:lstStyle/>
            <a:p>
              <a:r>
                <a:rPr lang="en-US" sz="1400" dirty="0">
                  <a:solidFill>
                    <a:schemeClr val="bg1"/>
                  </a:solidFill>
                </a:rPr>
                <a:t>Accretion discs</a:t>
              </a:r>
            </a:p>
          </p:txBody>
        </p:sp>
      </p:grpSp>
      <p:grpSp>
        <p:nvGrpSpPr>
          <p:cNvPr id="14" name="Group 13">
            <a:extLst>
              <a:ext uri="{FF2B5EF4-FFF2-40B4-BE49-F238E27FC236}">
                <a16:creationId xmlns:a16="http://schemas.microsoft.com/office/drawing/2014/main" id="{F55F99D9-61EC-55A7-E3C9-AA5831BC74A5}"/>
              </a:ext>
            </a:extLst>
          </p:cNvPr>
          <p:cNvGrpSpPr/>
          <p:nvPr/>
        </p:nvGrpSpPr>
        <p:grpSpPr>
          <a:xfrm>
            <a:off x="7627716" y="1340095"/>
            <a:ext cx="3211811" cy="2429732"/>
            <a:chOff x="7627716" y="1340095"/>
            <a:chExt cx="3211811" cy="2429732"/>
          </a:xfrm>
        </p:grpSpPr>
        <p:grpSp>
          <p:nvGrpSpPr>
            <p:cNvPr id="15" name="Group 14">
              <a:extLst>
                <a:ext uri="{FF2B5EF4-FFF2-40B4-BE49-F238E27FC236}">
                  <a16:creationId xmlns:a16="http://schemas.microsoft.com/office/drawing/2014/main" id="{E3C68B16-5EBE-AF76-2057-9CE45809559E}"/>
                </a:ext>
              </a:extLst>
            </p:cNvPr>
            <p:cNvGrpSpPr/>
            <p:nvPr/>
          </p:nvGrpSpPr>
          <p:grpSpPr>
            <a:xfrm>
              <a:off x="7627716" y="1363243"/>
              <a:ext cx="3211811" cy="2406584"/>
              <a:chOff x="7627716" y="1363243"/>
              <a:chExt cx="3211811" cy="2406584"/>
            </a:xfrm>
          </p:grpSpPr>
          <p:pic>
            <p:nvPicPr>
              <p:cNvPr id="5" name="Picture 4">
                <a:extLst>
                  <a:ext uri="{FF2B5EF4-FFF2-40B4-BE49-F238E27FC236}">
                    <a16:creationId xmlns:a16="http://schemas.microsoft.com/office/drawing/2014/main" id="{CA5EC7BE-38CE-82CB-A7F5-9570909A6F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77645" y="1363243"/>
                <a:ext cx="2461882" cy="2406351"/>
              </a:xfrm>
              <a:prstGeom prst="rect">
                <a:avLst/>
              </a:prstGeom>
              <a:ln>
                <a:solidFill>
                  <a:schemeClr val="bg1"/>
                </a:solidFill>
              </a:ln>
              <a:effectLst>
                <a:outerShdw blurRad="50800" dist="38100" dir="2700000" algn="tl" rotWithShape="0">
                  <a:prstClr val="black">
                    <a:alpha val="40000"/>
                  </a:prstClr>
                </a:outerShdw>
              </a:effectLst>
            </p:spPr>
          </p:pic>
          <p:cxnSp>
            <p:nvCxnSpPr>
              <p:cNvPr id="7" name="Straight Connector 6">
                <a:extLst>
                  <a:ext uri="{FF2B5EF4-FFF2-40B4-BE49-F238E27FC236}">
                    <a16:creationId xmlns:a16="http://schemas.microsoft.com/office/drawing/2014/main" id="{65015B1F-1970-15FD-0EC1-37D58DE28BD9}"/>
                  </a:ext>
                </a:extLst>
              </p:cNvPr>
              <p:cNvCxnSpPr/>
              <p:nvPr/>
            </p:nvCxnSpPr>
            <p:spPr>
              <a:xfrm flipV="1">
                <a:off x="7627716" y="1363243"/>
                <a:ext cx="749929" cy="91697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EFDCE3-A44A-3BEF-E99B-3EC1623AF401}"/>
                  </a:ext>
                </a:extLst>
              </p:cNvPr>
              <p:cNvCxnSpPr>
                <a:cxnSpLocks/>
              </p:cNvCxnSpPr>
              <p:nvPr/>
            </p:nvCxnSpPr>
            <p:spPr>
              <a:xfrm>
                <a:off x="7627716" y="2309282"/>
                <a:ext cx="749929" cy="146054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2A713105-8553-35CE-E99D-D44B9B4771CD}"/>
                </a:ext>
              </a:extLst>
            </p:cNvPr>
            <p:cNvSpPr txBox="1"/>
            <p:nvPr/>
          </p:nvSpPr>
          <p:spPr>
            <a:xfrm>
              <a:off x="8390147" y="1340095"/>
              <a:ext cx="1180131" cy="307777"/>
            </a:xfrm>
            <a:prstGeom prst="rect">
              <a:avLst/>
            </a:prstGeom>
            <a:noFill/>
          </p:spPr>
          <p:txBody>
            <a:bodyPr wrap="none" rtlCol="0">
              <a:spAutoFit/>
            </a:bodyPr>
            <a:lstStyle/>
            <a:p>
              <a:r>
                <a:rPr lang="en-US" sz="1400" dirty="0">
                  <a:solidFill>
                    <a:schemeClr val="bg1"/>
                  </a:solidFill>
                </a:rPr>
                <a:t>Stellar flares</a:t>
              </a:r>
            </a:p>
          </p:txBody>
        </p:sp>
      </p:grpSp>
      <p:grpSp>
        <p:nvGrpSpPr>
          <p:cNvPr id="12" name="Group 11">
            <a:extLst>
              <a:ext uri="{FF2B5EF4-FFF2-40B4-BE49-F238E27FC236}">
                <a16:creationId xmlns:a16="http://schemas.microsoft.com/office/drawing/2014/main" id="{85BC351E-A51C-D956-2558-EDAEEDD40516}"/>
              </a:ext>
            </a:extLst>
          </p:cNvPr>
          <p:cNvGrpSpPr/>
          <p:nvPr/>
        </p:nvGrpSpPr>
        <p:grpSpPr>
          <a:xfrm>
            <a:off x="842443" y="3769594"/>
            <a:ext cx="3017930" cy="1932945"/>
            <a:chOff x="842443" y="3769594"/>
            <a:chExt cx="3017930" cy="1932945"/>
          </a:xfrm>
        </p:grpSpPr>
        <p:grpSp>
          <p:nvGrpSpPr>
            <p:cNvPr id="24" name="Group 23">
              <a:extLst>
                <a:ext uri="{FF2B5EF4-FFF2-40B4-BE49-F238E27FC236}">
                  <a16:creationId xmlns:a16="http://schemas.microsoft.com/office/drawing/2014/main" id="{F273A857-659A-2407-8024-DA3657063A03}"/>
                </a:ext>
              </a:extLst>
            </p:cNvPr>
            <p:cNvGrpSpPr/>
            <p:nvPr/>
          </p:nvGrpSpPr>
          <p:grpSpPr>
            <a:xfrm>
              <a:off x="842443" y="3769594"/>
              <a:ext cx="3017930" cy="1932945"/>
              <a:chOff x="842443" y="3769594"/>
              <a:chExt cx="3017930" cy="1932945"/>
            </a:xfrm>
          </p:grpSpPr>
          <p:cxnSp>
            <p:nvCxnSpPr>
              <p:cNvPr id="13" name="Straight Connector 12">
                <a:extLst>
                  <a:ext uri="{FF2B5EF4-FFF2-40B4-BE49-F238E27FC236}">
                    <a16:creationId xmlns:a16="http://schemas.microsoft.com/office/drawing/2014/main" id="{D4F6CC8F-9F8E-707F-DE84-4E6E30B8AA60}"/>
                  </a:ext>
                </a:extLst>
              </p:cNvPr>
              <p:cNvCxnSpPr>
                <a:cxnSpLocks/>
              </p:cNvCxnSpPr>
              <p:nvPr/>
            </p:nvCxnSpPr>
            <p:spPr>
              <a:xfrm flipV="1">
                <a:off x="842443" y="3769594"/>
                <a:ext cx="1008535" cy="51187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F82369-B444-4E0B-54BA-E8F04A464F35}"/>
                  </a:ext>
                </a:extLst>
              </p:cNvPr>
              <p:cNvCxnSpPr>
                <a:cxnSpLocks/>
              </p:cNvCxnSpPr>
              <p:nvPr/>
            </p:nvCxnSpPr>
            <p:spPr>
              <a:xfrm flipH="1" flipV="1">
                <a:off x="1875743" y="3786759"/>
                <a:ext cx="1957312" cy="49471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2" descr="Outbursts from a newborn star">
                <a:extLst>
                  <a:ext uri="{FF2B5EF4-FFF2-40B4-BE49-F238E27FC236}">
                    <a16:creationId xmlns:a16="http://schemas.microsoft.com/office/drawing/2014/main" id="{466D7080-433D-1C3E-C1C4-F2AB803029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68" t="12856" b="31352"/>
              <a:stretch/>
            </p:blipFill>
            <p:spPr bwMode="auto">
              <a:xfrm>
                <a:off x="842443" y="4287281"/>
                <a:ext cx="3017930" cy="1415258"/>
              </a:xfrm>
              <a:prstGeom prst="rect">
                <a:avLst/>
              </a:prstGeom>
              <a:noFill/>
              <a:ln>
                <a:solidFill>
                  <a:schemeClr val="bg1"/>
                </a:solidFill>
              </a:ln>
            </p:spPr>
          </p:pic>
        </p:grpSp>
        <p:sp>
          <p:nvSpPr>
            <p:cNvPr id="30" name="TextBox 29">
              <a:extLst>
                <a:ext uri="{FF2B5EF4-FFF2-40B4-BE49-F238E27FC236}">
                  <a16:creationId xmlns:a16="http://schemas.microsoft.com/office/drawing/2014/main" id="{5A52C63D-B655-A13D-6E54-510F1705A011}"/>
                </a:ext>
              </a:extLst>
            </p:cNvPr>
            <p:cNvSpPr txBox="1"/>
            <p:nvPr/>
          </p:nvSpPr>
          <p:spPr>
            <a:xfrm>
              <a:off x="848594" y="4341774"/>
              <a:ext cx="1418978" cy="307777"/>
            </a:xfrm>
            <a:prstGeom prst="rect">
              <a:avLst/>
            </a:prstGeom>
            <a:noFill/>
          </p:spPr>
          <p:txBody>
            <a:bodyPr wrap="none" rtlCol="0">
              <a:spAutoFit/>
            </a:bodyPr>
            <a:lstStyle/>
            <a:p>
              <a:r>
                <a:rPr lang="en-US" sz="1400" dirty="0">
                  <a:solidFill>
                    <a:schemeClr val="bg1"/>
                  </a:solidFill>
                </a:rPr>
                <a:t>Protostellar jets</a:t>
              </a:r>
            </a:p>
          </p:txBody>
        </p:sp>
      </p:grpSp>
      <p:grpSp>
        <p:nvGrpSpPr>
          <p:cNvPr id="17" name="Group 16">
            <a:extLst>
              <a:ext uri="{FF2B5EF4-FFF2-40B4-BE49-F238E27FC236}">
                <a16:creationId xmlns:a16="http://schemas.microsoft.com/office/drawing/2014/main" id="{AFA02A2C-C3A3-951D-9EFF-D1B390AE1F30}"/>
              </a:ext>
            </a:extLst>
          </p:cNvPr>
          <p:cNvGrpSpPr/>
          <p:nvPr/>
        </p:nvGrpSpPr>
        <p:grpSpPr>
          <a:xfrm>
            <a:off x="4620564" y="3786759"/>
            <a:ext cx="1866338" cy="2448374"/>
            <a:chOff x="4620564" y="3786759"/>
            <a:chExt cx="1866338" cy="2448374"/>
          </a:xfrm>
        </p:grpSpPr>
        <p:grpSp>
          <p:nvGrpSpPr>
            <p:cNvPr id="2058" name="Group 2057">
              <a:extLst>
                <a:ext uri="{FF2B5EF4-FFF2-40B4-BE49-F238E27FC236}">
                  <a16:creationId xmlns:a16="http://schemas.microsoft.com/office/drawing/2014/main" id="{C1CCD093-9139-62D6-A408-609278D53224}"/>
                </a:ext>
              </a:extLst>
            </p:cNvPr>
            <p:cNvGrpSpPr/>
            <p:nvPr/>
          </p:nvGrpSpPr>
          <p:grpSpPr>
            <a:xfrm>
              <a:off x="4620564" y="3786759"/>
              <a:ext cx="1866338" cy="2427083"/>
              <a:chOff x="4620564" y="3786759"/>
              <a:chExt cx="1866338" cy="2427083"/>
            </a:xfrm>
          </p:grpSpPr>
          <p:grpSp>
            <p:nvGrpSpPr>
              <p:cNvPr id="25" name="Group 24">
                <a:extLst>
                  <a:ext uri="{FF2B5EF4-FFF2-40B4-BE49-F238E27FC236}">
                    <a16:creationId xmlns:a16="http://schemas.microsoft.com/office/drawing/2014/main" id="{81A73245-09E2-0B5B-17EC-E54121AF9B0A}"/>
                  </a:ext>
                </a:extLst>
              </p:cNvPr>
              <p:cNvGrpSpPr/>
              <p:nvPr/>
            </p:nvGrpSpPr>
            <p:grpSpPr>
              <a:xfrm>
                <a:off x="4620564" y="3786759"/>
                <a:ext cx="1866338" cy="2427083"/>
                <a:chOff x="4620564" y="3786759"/>
                <a:chExt cx="1866338" cy="2427083"/>
              </a:xfrm>
            </p:grpSpPr>
            <p:pic>
              <p:nvPicPr>
                <p:cNvPr id="2050" name="Picture 2" descr="Dr James O'Donoghue on X: &quot;1/2. In 1006, ppl of Switzerland, Egypt, Iran,  China, Japan &amp; N. America saw a deep space event without a telescope. It  was supernova SN-1006, the brightest">
                  <a:extLst>
                    <a:ext uri="{FF2B5EF4-FFF2-40B4-BE49-F238E27FC236}">
                      <a16:creationId xmlns:a16="http://schemas.microsoft.com/office/drawing/2014/main" id="{42056A83-A0FE-0E8E-F8F5-AB8D4799B2E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1" t="8579" r="25396" b="6447"/>
                <a:stretch/>
              </p:blipFill>
              <p:spPr bwMode="auto">
                <a:xfrm>
                  <a:off x="4620564" y="4345758"/>
                  <a:ext cx="1866338" cy="186808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E1C4B841-6F08-6861-AAC6-BA5466C6697E}"/>
                    </a:ext>
                  </a:extLst>
                </p:cNvPr>
                <p:cNvCxnSpPr>
                  <a:cxnSpLocks/>
                </p:cNvCxnSpPr>
                <p:nvPr/>
              </p:nvCxnSpPr>
              <p:spPr>
                <a:xfrm flipH="1">
                  <a:off x="4620564" y="3786759"/>
                  <a:ext cx="1330656" cy="55501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423F26C6-C717-2BA7-8E68-574D98F14CE7}"/>
                  </a:ext>
                </a:extLst>
              </p:cNvPr>
              <p:cNvCxnSpPr>
                <a:cxnSpLocks/>
              </p:cNvCxnSpPr>
              <p:nvPr/>
            </p:nvCxnSpPr>
            <p:spPr>
              <a:xfrm>
                <a:off x="5975985" y="3786759"/>
                <a:ext cx="474477" cy="55318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CA50FFB9-A545-EA3D-A445-8D324FAD6CE8}"/>
                </a:ext>
              </a:extLst>
            </p:cNvPr>
            <p:cNvSpPr txBox="1"/>
            <p:nvPr/>
          </p:nvSpPr>
          <p:spPr>
            <a:xfrm>
              <a:off x="4620564" y="5927356"/>
              <a:ext cx="1149674" cy="307777"/>
            </a:xfrm>
            <a:prstGeom prst="rect">
              <a:avLst/>
            </a:prstGeom>
            <a:noFill/>
          </p:spPr>
          <p:txBody>
            <a:bodyPr wrap="none" rtlCol="0">
              <a:spAutoFit/>
            </a:bodyPr>
            <a:lstStyle/>
            <a:p>
              <a:r>
                <a:rPr lang="en-US" sz="1400" dirty="0">
                  <a:solidFill>
                    <a:schemeClr val="bg1"/>
                  </a:solidFill>
                </a:rPr>
                <a:t>Supernovae</a:t>
              </a:r>
            </a:p>
          </p:txBody>
        </p:sp>
      </p:grpSp>
    </p:spTree>
    <p:extLst>
      <p:ext uri="{BB962C8B-B14F-4D97-AF65-F5344CB8AC3E}">
        <p14:creationId xmlns:p14="http://schemas.microsoft.com/office/powerpoint/2010/main" val="281272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123A9-DAA0-1779-BBCA-D31EE830F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2E9CD-46BA-703D-DC95-418E751A0B13}"/>
              </a:ext>
            </a:extLst>
          </p:cNvPr>
          <p:cNvSpPr>
            <a:spLocks noGrp="1"/>
          </p:cNvSpPr>
          <p:nvPr>
            <p:ph type="title"/>
          </p:nvPr>
        </p:nvSpPr>
        <p:spPr/>
        <p:txBody>
          <a:bodyPr>
            <a:normAutofit/>
          </a:bodyPr>
          <a:lstStyle/>
          <a:p>
            <a:r>
              <a:rPr lang="en-GB" dirty="0"/>
              <a:t>First demonstration of fluctuation turbulent dynamo in the laboratory</a:t>
            </a:r>
          </a:p>
        </p:txBody>
      </p:sp>
      <p:sp>
        <p:nvSpPr>
          <p:cNvPr id="3" name="Footer Placeholder 2">
            <a:extLst>
              <a:ext uri="{FF2B5EF4-FFF2-40B4-BE49-F238E27FC236}">
                <a16:creationId xmlns:a16="http://schemas.microsoft.com/office/drawing/2014/main" id="{BF101241-1D85-440E-0DD8-A3943C06B0DC}"/>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520E2618-1595-46BB-9AD1-AEF30FA02752}"/>
              </a:ext>
            </a:extLst>
          </p:cNvPr>
          <p:cNvSpPr>
            <a:spLocks noGrp="1"/>
          </p:cNvSpPr>
          <p:nvPr>
            <p:ph type="sldNum" sz="quarter" idx="12"/>
          </p:nvPr>
        </p:nvSpPr>
        <p:spPr/>
        <p:txBody>
          <a:bodyPr/>
          <a:lstStyle/>
          <a:p>
            <a:fld id="{1BA9ABE8-007A-42E6-BCD2-67A13D129B58}" type="slidenum">
              <a:rPr lang="en-GB" smtClean="0"/>
              <a:t>40</a:t>
            </a:fld>
            <a:endParaRPr lang="en-GB"/>
          </a:p>
        </p:txBody>
      </p:sp>
      <p:sp>
        <p:nvSpPr>
          <p:cNvPr id="5" name="Text Placeholder 4">
            <a:extLst>
              <a:ext uri="{FF2B5EF4-FFF2-40B4-BE49-F238E27FC236}">
                <a16:creationId xmlns:a16="http://schemas.microsoft.com/office/drawing/2014/main" id="{13364963-9902-C666-0390-AC3486B055FA}"/>
              </a:ext>
            </a:extLst>
          </p:cNvPr>
          <p:cNvSpPr>
            <a:spLocks noGrp="1"/>
          </p:cNvSpPr>
          <p:nvPr>
            <p:ph type="body" sz="quarter" idx="13"/>
          </p:nvPr>
        </p:nvSpPr>
        <p:spPr/>
        <p:txBody>
          <a:bodyPr/>
          <a:lstStyle/>
          <a:p>
            <a:r>
              <a:rPr lang="en-GB" i="0" dirty="0"/>
              <a:t>Results: MHD turbulence</a:t>
            </a:r>
          </a:p>
        </p:txBody>
      </p:sp>
      <p:sp>
        <p:nvSpPr>
          <p:cNvPr id="6" name="TextBox 5">
            <a:extLst>
              <a:ext uri="{FF2B5EF4-FFF2-40B4-BE49-F238E27FC236}">
                <a16:creationId xmlns:a16="http://schemas.microsoft.com/office/drawing/2014/main" id="{AB989237-6740-6553-9DF6-6FB13DA3595A}"/>
              </a:ext>
            </a:extLst>
          </p:cNvPr>
          <p:cNvSpPr txBox="1"/>
          <p:nvPr/>
        </p:nvSpPr>
        <p:spPr>
          <a:xfrm>
            <a:off x="1293292" y="1432217"/>
            <a:ext cx="3665268"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1" i="1" u="none" strike="noStrike" kern="1200" cap="none" spc="0" normalizeH="0" baseline="0" noProof="0" dirty="0">
                <a:ln>
                  <a:noFill/>
                </a:ln>
                <a:solidFill>
                  <a:schemeClr val="tx1"/>
                </a:solidFill>
                <a:effectLst/>
                <a:uLnTx/>
                <a:uFillTx/>
                <a:latin typeface="Arial" charset="0"/>
                <a:ea typeface="+mn-ea"/>
                <a:cs typeface="Arial" charset="0"/>
              </a:rPr>
              <a:t>LMJ-PETAL experiment: Bott et al, 2018 </a:t>
            </a:r>
            <a:endParaRPr kumimoji="0" lang="en-US" sz="1400" b="1" i="1"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7" name="TextBox 6">
            <a:extLst>
              <a:ext uri="{FF2B5EF4-FFF2-40B4-BE49-F238E27FC236}">
                <a16:creationId xmlns:a16="http://schemas.microsoft.com/office/drawing/2014/main" id="{75B9B117-4D82-06F6-EEDE-041A0D3F21BE}"/>
              </a:ext>
            </a:extLst>
          </p:cNvPr>
          <p:cNvSpPr txBox="1"/>
          <p:nvPr/>
        </p:nvSpPr>
        <p:spPr>
          <a:xfrm>
            <a:off x="6240726" y="1521944"/>
            <a:ext cx="4057819"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1" i="1" u="none" strike="noStrike" kern="1200" cap="none" spc="0" normalizeH="0" baseline="0" noProof="0" dirty="0">
                <a:ln>
                  <a:noFill/>
                </a:ln>
                <a:solidFill>
                  <a:schemeClr val="tx1"/>
                </a:solidFill>
                <a:effectLst/>
                <a:uLnTx/>
                <a:uFillTx/>
                <a:latin typeface="Arial" charset="0"/>
                <a:ea typeface="+mn-ea"/>
                <a:cs typeface="Arial" charset="0"/>
              </a:rPr>
              <a:t>B-field reconstruction from proton probing</a:t>
            </a:r>
            <a:endParaRPr kumimoji="0" lang="en-US" sz="1400" b="1" i="1" u="none" strike="noStrike" kern="1200" cap="none" spc="0" normalizeH="0" baseline="0" noProof="0" dirty="0">
              <a:ln>
                <a:noFill/>
              </a:ln>
              <a:solidFill>
                <a:schemeClr val="tx1"/>
              </a:solidFill>
              <a:effectLst/>
              <a:uLnTx/>
              <a:uFillTx/>
              <a:latin typeface="Arial" charset="0"/>
              <a:ea typeface="+mn-ea"/>
              <a:cs typeface="Arial" charset="0"/>
            </a:endParaRPr>
          </a:p>
        </p:txBody>
      </p:sp>
      <p:pic>
        <p:nvPicPr>
          <p:cNvPr id="8" name="Picture 7">
            <a:extLst>
              <a:ext uri="{FF2B5EF4-FFF2-40B4-BE49-F238E27FC236}">
                <a16:creationId xmlns:a16="http://schemas.microsoft.com/office/drawing/2014/main" id="{704D2631-1019-F4D5-7BBF-59F0A01739B6}"/>
              </a:ext>
            </a:extLst>
          </p:cNvPr>
          <p:cNvPicPr>
            <a:picLocks noChangeAspect="1"/>
          </p:cNvPicPr>
          <p:nvPr/>
        </p:nvPicPr>
        <p:blipFill>
          <a:blip r:embed="rId2"/>
          <a:stretch>
            <a:fillRect/>
          </a:stretch>
        </p:blipFill>
        <p:spPr>
          <a:xfrm>
            <a:off x="834600" y="1774188"/>
            <a:ext cx="4280999" cy="4442547"/>
          </a:xfrm>
          <a:prstGeom prst="rect">
            <a:avLst/>
          </a:prstGeom>
        </p:spPr>
      </p:pic>
      <p:pic>
        <p:nvPicPr>
          <p:cNvPr id="9" name="Picture 8">
            <a:extLst>
              <a:ext uri="{FF2B5EF4-FFF2-40B4-BE49-F238E27FC236}">
                <a16:creationId xmlns:a16="http://schemas.microsoft.com/office/drawing/2014/main" id="{6D152E24-3EDD-1E21-269E-40D12BE349EA}"/>
              </a:ext>
            </a:extLst>
          </p:cNvPr>
          <p:cNvPicPr>
            <a:picLocks noChangeAspect="1"/>
          </p:cNvPicPr>
          <p:nvPr/>
        </p:nvPicPr>
        <p:blipFill>
          <a:blip r:embed="rId3"/>
          <a:stretch>
            <a:fillRect/>
          </a:stretch>
        </p:blipFill>
        <p:spPr>
          <a:xfrm>
            <a:off x="5608854" y="1829721"/>
            <a:ext cx="5450210" cy="4444473"/>
          </a:xfrm>
          <a:prstGeom prst="rect">
            <a:avLst/>
          </a:prstGeom>
        </p:spPr>
      </p:pic>
    </p:spTree>
    <p:extLst>
      <p:ext uri="{BB962C8B-B14F-4D97-AF65-F5344CB8AC3E}">
        <p14:creationId xmlns:p14="http://schemas.microsoft.com/office/powerpoint/2010/main" val="3033904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0891E-71EA-1556-FF15-0E69ECE64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2DE9E-567E-331F-8957-F73002DD487B}"/>
              </a:ext>
            </a:extLst>
          </p:cNvPr>
          <p:cNvSpPr>
            <a:spLocks noGrp="1"/>
          </p:cNvSpPr>
          <p:nvPr>
            <p:ph type="title"/>
          </p:nvPr>
        </p:nvSpPr>
        <p:spPr/>
        <p:txBody>
          <a:bodyPr>
            <a:normAutofit/>
          </a:bodyPr>
          <a:lstStyle/>
          <a:p>
            <a:r>
              <a:rPr lang="en-GB" dirty="0"/>
              <a:t>Magnetic reconnection is a common process in the universe that energizes the fluid from the field</a:t>
            </a:r>
          </a:p>
        </p:txBody>
      </p:sp>
      <p:sp>
        <p:nvSpPr>
          <p:cNvPr id="3" name="Footer Placeholder 2">
            <a:extLst>
              <a:ext uri="{FF2B5EF4-FFF2-40B4-BE49-F238E27FC236}">
                <a16:creationId xmlns:a16="http://schemas.microsoft.com/office/drawing/2014/main" id="{FF94CB95-A24B-C433-86EF-23F678FFCC34}"/>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27E5F7A8-D6DE-EB79-79D5-2013663613A9}"/>
              </a:ext>
            </a:extLst>
          </p:cNvPr>
          <p:cNvSpPr>
            <a:spLocks noGrp="1"/>
          </p:cNvSpPr>
          <p:nvPr>
            <p:ph type="sldNum" sz="quarter" idx="12"/>
          </p:nvPr>
        </p:nvSpPr>
        <p:spPr/>
        <p:txBody>
          <a:bodyPr/>
          <a:lstStyle/>
          <a:p>
            <a:fld id="{1BA9ABE8-007A-42E6-BCD2-67A13D129B58}" type="slidenum">
              <a:rPr lang="en-GB" smtClean="0"/>
              <a:t>41</a:t>
            </a:fld>
            <a:endParaRPr lang="en-GB"/>
          </a:p>
        </p:txBody>
      </p:sp>
      <p:sp>
        <p:nvSpPr>
          <p:cNvPr id="5" name="Text Placeholder 4">
            <a:extLst>
              <a:ext uri="{FF2B5EF4-FFF2-40B4-BE49-F238E27FC236}">
                <a16:creationId xmlns:a16="http://schemas.microsoft.com/office/drawing/2014/main" id="{B3435C00-7235-63E5-0116-112BD1ED7F10}"/>
              </a:ext>
            </a:extLst>
          </p:cNvPr>
          <p:cNvSpPr>
            <a:spLocks noGrp="1"/>
          </p:cNvSpPr>
          <p:nvPr>
            <p:ph type="body" sz="quarter" idx="13"/>
          </p:nvPr>
        </p:nvSpPr>
        <p:spPr/>
        <p:txBody>
          <a:bodyPr/>
          <a:lstStyle/>
          <a:p>
            <a:r>
              <a:rPr lang="en-GB" i="0" dirty="0"/>
              <a:t>Introduction: magnetic reconnection</a:t>
            </a:r>
          </a:p>
        </p:txBody>
      </p:sp>
      <p:grpSp>
        <p:nvGrpSpPr>
          <p:cNvPr id="6" name="Group 5">
            <a:extLst>
              <a:ext uri="{FF2B5EF4-FFF2-40B4-BE49-F238E27FC236}">
                <a16:creationId xmlns:a16="http://schemas.microsoft.com/office/drawing/2014/main" id="{9943E3DD-ED54-28B2-F9BC-CDE913396403}"/>
              </a:ext>
            </a:extLst>
          </p:cNvPr>
          <p:cNvGrpSpPr>
            <a:grpSpLocks noChangeAspect="1"/>
          </p:cNvGrpSpPr>
          <p:nvPr/>
        </p:nvGrpSpPr>
        <p:grpSpPr>
          <a:xfrm rot="5400000">
            <a:off x="8455489" y="2221008"/>
            <a:ext cx="3558961" cy="3645553"/>
            <a:chOff x="224401" y="698634"/>
            <a:chExt cx="3083520" cy="3158543"/>
          </a:xfrm>
        </p:grpSpPr>
        <p:grpSp>
          <p:nvGrpSpPr>
            <p:cNvPr id="7" name="Group 6">
              <a:extLst>
                <a:ext uri="{FF2B5EF4-FFF2-40B4-BE49-F238E27FC236}">
                  <a16:creationId xmlns:a16="http://schemas.microsoft.com/office/drawing/2014/main" id="{836ED59D-B3CC-FF04-E510-CBB28D95F75D}"/>
                </a:ext>
              </a:extLst>
            </p:cNvPr>
            <p:cNvGrpSpPr/>
            <p:nvPr/>
          </p:nvGrpSpPr>
          <p:grpSpPr>
            <a:xfrm>
              <a:off x="224401" y="698634"/>
              <a:ext cx="3083520" cy="3158543"/>
              <a:chOff x="483170" y="767261"/>
              <a:chExt cx="3083520" cy="3158543"/>
            </a:xfrm>
          </p:grpSpPr>
          <p:grpSp>
            <p:nvGrpSpPr>
              <p:cNvPr id="12" name="Group 11">
                <a:extLst>
                  <a:ext uri="{FF2B5EF4-FFF2-40B4-BE49-F238E27FC236}">
                    <a16:creationId xmlns:a16="http://schemas.microsoft.com/office/drawing/2014/main" id="{1A27B6D2-2BE8-95F0-962A-8EDBD1C7D029}"/>
                  </a:ext>
                </a:extLst>
              </p:cNvPr>
              <p:cNvGrpSpPr/>
              <p:nvPr/>
            </p:nvGrpSpPr>
            <p:grpSpPr>
              <a:xfrm rot="5400000">
                <a:off x="448991" y="1437756"/>
                <a:ext cx="3158543" cy="1817554"/>
                <a:chOff x="115962" y="1385011"/>
                <a:chExt cx="3158543" cy="1817554"/>
              </a:xfrm>
            </p:grpSpPr>
            <p:sp>
              <p:nvSpPr>
                <p:cNvPr id="29" name="Arc 28">
                  <a:extLst>
                    <a:ext uri="{FF2B5EF4-FFF2-40B4-BE49-F238E27FC236}">
                      <a16:creationId xmlns:a16="http://schemas.microsoft.com/office/drawing/2014/main" id="{AF520D2C-261D-CDFF-EAA4-C3D092AD1D4B}"/>
                    </a:ext>
                  </a:extLst>
                </p:cNvPr>
                <p:cNvSpPr/>
                <p:nvPr/>
              </p:nvSpPr>
              <p:spPr>
                <a:xfrm>
                  <a:off x="564850" y="1385012"/>
                  <a:ext cx="914400" cy="1817553"/>
                </a:xfrm>
                <a:prstGeom prst="arc">
                  <a:avLst>
                    <a:gd name="adj1" fmla="val 16690856"/>
                    <a:gd name="adj2" fmla="val 4391527"/>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
              <p:nvSpPr>
                <p:cNvPr id="30" name="Arc 29">
                  <a:extLst>
                    <a:ext uri="{FF2B5EF4-FFF2-40B4-BE49-F238E27FC236}">
                      <a16:creationId xmlns:a16="http://schemas.microsoft.com/office/drawing/2014/main" id="{406284A3-7056-5EAD-E6F4-C3D436930D20}"/>
                    </a:ext>
                  </a:extLst>
                </p:cNvPr>
                <p:cNvSpPr/>
                <p:nvPr/>
              </p:nvSpPr>
              <p:spPr>
                <a:xfrm>
                  <a:off x="1958565" y="1385011"/>
                  <a:ext cx="914400" cy="1817553"/>
                </a:xfrm>
                <a:prstGeom prst="arc">
                  <a:avLst>
                    <a:gd name="adj1" fmla="val 6265949"/>
                    <a:gd name="adj2" fmla="val 15468528"/>
                  </a:avLst>
                </a:prstGeom>
                <a:ln w="285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
              <p:nvSpPr>
                <p:cNvPr id="31" name="TextBox 30">
                  <a:extLst>
                    <a:ext uri="{FF2B5EF4-FFF2-40B4-BE49-F238E27FC236}">
                      <a16:creationId xmlns:a16="http://schemas.microsoft.com/office/drawing/2014/main" id="{DDB04FA8-885F-4712-BBDC-4191E65ABFF6}"/>
                    </a:ext>
                  </a:extLst>
                </p:cNvPr>
                <p:cNvSpPr txBox="1"/>
                <p:nvPr/>
              </p:nvSpPr>
              <p:spPr>
                <a:xfrm rot="10800000">
                  <a:off x="115962" y="2012186"/>
                  <a:ext cx="799233" cy="453323"/>
                </a:xfrm>
                <a:prstGeom prst="rect">
                  <a:avLst/>
                </a:prstGeom>
                <a:noFill/>
              </p:spPr>
              <p:txBody>
                <a:bodyPr wrap="square" rtlCol="0">
                  <a:spAutoFit/>
                </a:bodyPr>
                <a:lstStyle/>
                <a:p>
                  <a:pPr algn="ctr"/>
                  <a:r>
                    <a:rPr lang="en-GB" sz="1400" i="1" dirty="0"/>
                    <a:t>Plasma inflow 2</a:t>
                  </a:r>
                </a:p>
              </p:txBody>
            </p:sp>
            <p:sp>
              <p:nvSpPr>
                <p:cNvPr id="32" name="TextBox 31">
                  <a:extLst>
                    <a:ext uri="{FF2B5EF4-FFF2-40B4-BE49-F238E27FC236}">
                      <a16:creationId xmlns:a16="http://schemas.microsoft.com/office/drawing/2014/main" id="{9F7FE9E8-CD5C-EF6D-8D93-66FE9C35C902}"/>
                    </a:ext>
                  </a:extLst>
                </p:cNvPr>
                <p:cNvSpPr txBox="1"/>
                <p:nvPr/>
              </p:nvSpPr>
              <p:spPr>
                <a:xfrm rot="10800000">
                  <a:off x="2360105" y="1971951"/>
                  <a:ext cx="914400" cy="453323"/>
                </a:xfrm>
                <a:prstGeom prst="rect">
                  <a:avLst/>
                </a:prstGeom>
                <a:noFill/>
              </p:spPr>
              <p:txBody>
                <a:bodyPr wrap="square" rtlCol="0">
                  <a:spAutoFit/>
                </a:bodyPr>
                <a:lstStyle/>
                <a:p>
                  <a:pPr algn="ctr"/>
                  <a:r>
                    <a:rPr lang="en-GB" sz="1400" i="1" dirty="0"/>
                    <a:t>Plasma inflow 1</a:t>
                  </a:r>
                </a:p>
              </p:txBody>
            </p:sp>
            <p:sp>
              <p:nvSpPr>
                <p:cNvPr id="33" name="TextBox 32">
                  <a:extLst>
                    <a:ext uri="{FF2B5EF4-FFF2-40B4-BE49-F238E27FC236}">
                      <a16:creationId xmlns:a16="http://schemas.microsoft.com/office/drawing/2014/main" id="{194F2F22-4EF7-30D8-9929-414ED172A4D5}"/>
                    </a:ext>
                  </a:extLst>
                </p:cNvPr>
                <p:cNvSpPr txBox="1"/>
                <p:nvPr/>
              </p:nvSpPr>
              <p:spPr>
                <a:xfrm rot="10800000">
                  <a:off x="2105219" y="2393193"/>
                  <a:ext cx="523626" cy="294859"/>
                </a:xfrm>
                <a:prstGeom prst="rect">
                  <a:avLst/>
                </a:prstGeom>
                <a:noFill/>
              </p:spPr>
              <p:txBody>
                <a:bodyPr wrap="square" rtlCol="0">
                  <a:spAutoFit/>
                </a:bodyPr>
                <a:lstStyle/>
                <a:p>
                  <a:pPr algn="ctr"/>
                  <a:r>
                    <a:rPr lang="en-GB" sz="2000" dirty="0"/>
                    <a:t>V</a:t>
                  </a:r>
                  <a:r>
                    <a:rPr lang="en-GB" sz="2000" baseline="-25000" dirty="0"/>
                    <a:t>in</a:t>
                  </a:r>
                </a:p>
              </p:txBody>
            </p:sp>
            <p:sp>
              <p:nvSpPr>
                <p:cNvPr id="34" name="TextBox 33">
                  <a:extLst>
                    <a:ext uri="{FF2B5EF4-FFF2-40B4-BE49-F238E27FC236}">
                      <a16:creationId xmlns:a16="http://schemas.microsoft.com/office/drawing/2014/main" id="{F01A49B9-EBCA-C255-783E-85C990A1885D}"/>
                    </a:ext>
                  </a:extLst>
                </p:cNvPr>
                <p:cNvSpPr txBox="1"/>
                <p:nvPr/>
              </p:nvSpPr>
              <p:spPr>
                <a:xfrm rot="10800000">
                  <a:off x="733743" y="2385025"/>
                  <a:ext cx="523626" cy="294859"/>
                </a:xfrm>
                <a:prstGeom prst="rect">
                  <a:avLst/>
                </a:prstGeom>
                <a:noFill/>
              </p:spPr>
              <p:txBody>
                <a:bodyPr wrap="square" rtlCol="0">
                  <a:spAutoFit/>
                </a:bodyPr>
                <a:lstStyle/>
                <a:p>
                  <a:pPr algn="ctr"/>
                  <a:r>
                    <a:rPr lang="en-GB" sz="2000" dirty="0"/>
                    <a:t>V</a:t>
                  </a:r>
                  <a:r>
                    <a:rPr lang="en-GB" sz="2000" baseline="-25000" dirty="0"/>
                    <a:t>in</a:t>
                  </a:r>
                </a:p>
              </p:txBody>
            </p:sp>
            <p:sp>
              <p:nvSpPr>
                <p:cNvPr id="35" name="TextBox 34">
                  <a:extLst>
                    <a:ext uri="{FF2B5EF4-FFF2-40B4-BE49-F238E27FC236}">
                      <a16:creationId xmlns:a16="http://schemas.microsoft.com/office/drawing/2014/main" id="{9AC4E51A-CD0D-DB47-26B4-BF3866F4F81A}"/>
                    </a:ext>
                  </a:extLst>
                </p:cNvPr>
                <p:cNvSpPr txBox="1"/>
                <p:nvPr/>
              </p:nvSpPr>
              <p:spPr>
                <a:xfrm rot="10800000">
                  <a:off x="2206682" y="1495136"/>
                  <a:ext cx="262492" cy="294859"/>
                </a:xfrm>
                <a:prstGeom prst="rect">
                  <a:avLst/>
                </a:prstGeom>
                <a:noFill/>
              </p:spPr>
              <p:txBody>
                <a:bodyPr wrap="none" rtlCol="0">
                  <a:spAutoFit/>
                </a:bodyPr>
                <a:lstStyle/>
                <a:p>
                  <a:r>
                    <a:rPr lang="en-GB" sz="2000" dirty="0"/>
                    <a:t>B</a:t>
                  </a:r>
                </a:p>
              </p:txBody>
            </p:sp>
            <p:sp>
              <p:nvSpPr>
                <p:cNvPr id="36" name="TextBox 35">
                  <a:extLst>
                    <a:ext uri="{FF2B5EF4-FFF2-40B4-BE49-F238E27FC236}">
                      <a16:creationId xmlns:a16="http://schemas.microsoft.com/office/drawing/2014/main" id="{D07DAE92-DF82-7579-7A36-DDED2B0E98B2}"/>
                    </a:ext>
                  </a:extLst>
                </p:cNvPr>
                <p:cNvSpPr txBox="1"/>
                <p:nvPr/>
              </p:nvSpPr>
              <p:spPr>
                <a:xfrm rot="10800000">
                  <a:off x="1038354" y="2815920"/>
                  <a:ext cx="262492" cy="294859"/>
                </a:xfrm>
                <a:prstGeom prst="rect">
                  <a:avLst/>
                </a:prstGeom>
                <a:noFill/>
              </p:spPr>
              <p:txBody>
                <a:bodyPr wrap="none" rtlCol="0">
                  <a:spAutoFit/>
                </a:bodyPr>
                <a:lstStyle/>
                <a:p>
                  <a:r>
                    <a:rPr lang="en-GB" sz="2000" dirty="0"/>
                    <a:t>B</a:t>
                  </a:r>
                </a:p>
              </p:txBody>
            </p:sp>
          </p:grpSp>
          <p:grpSp>
            <p:nvGrpSpPr>
              <p:cNvPr id="13" name="Group 12">
                <a:extLst>
                  <a:ext uri="{FF2B5EF4-FFF2-40B4-BE49-F238E27FC236}">
                    <a16:creationId xmlns:a16="http://schemas.microsoft.com/office/drawing/2014/main" id="{E249452C-44DC-23C6-8CDB-27B3DE0AA596}"/>
                  </a:ext>
                </a:extLst>
              </p:cNvPr>
              <p:cNvGrpSpPr/>
              <p:nvPr/>
            </p:nvGrpSpPr>
            <p:grpSpPr>
              <a:xfrm>
                <a:off x="2797439" y="2372982"/>
                <a:ext cx="692628" cy="691662"/>
                <a:chOff x="2470955" y="2315311"/>
                <a:chExt cx="692628" cy="691662"/>
              </a:xfrm>
            </p:grpSpPr>
            <p:cxnSp>
              <p:nvCxnSpPr>
                <p:cNvPr id="27" name="Straight Connector 26">
                  <a:extLst>
                    <a:ext uri="{FF2B5EF4-FFF2-40B4-BE49-F238E27FC236}">
                      <a16:creationId xmlns:a16="http://schemas.microsoft.com/office/drawing/2014/main" id="{95D1DF3B-0B9F-0F8E-28EC-C5B453C6D6C9}"/>
                    </a:ext>
                  </a:extLst>
                </p:cNvPr>
                <p:cNvCxnSpPr/>
                <p:nvPr/>
              </p:nvCxnSpPr>
              <p:spPr>
                <a:xfrm>
                  <a:off x="2875583" y="2718973"/>
                  <a:ext cx="288000" cy="288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FA1D50-7EBA-CF29-C9A0-224786E49FA3}"/>
                    </a:ext>
                  </a:extLst>
                </p:cNvPr>
                <p:cNvCxnSpPr/>
                <p:nvPr/>
              </p:nvCxnSpPr>
              <p:spPr>
                <a:xfrm>
                  <a:off x="2470955" y="2315311"/>
                  <a:ext cx="432000" cy="432000"/>
                </a:xfrm>
                <a:prstGeom prst="line">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56D446E1-FC6E-6E26-63E9-33B7F5CB1C37}"/>
                  </a:ext>
                </a:extLst>
              </p:cNvPr>
              <p:cNvGrpSpPr/>
              <p:nvPr/>
            </p:nvGrpSpPr>
            <p:grpSpPr>
              <a:xfrm rot="5400000">
                <a:off x="691370" y="2385659"/>
                <a:ext cx="562841" cy="566985"/>
                <a:chOff x="2477911" y="2318589"/>
                <a:chExt cx="562841" cy="566985"/>
              </a:xfrm>
            </p:grpSpPr>
            <p:cxnSp>
              <p:nvCxnSpPr>
                <p:cNvPr id="25" name="Straight Connector 24">
                  <a:extLst>
                    <a:ext uri="{FF2B5EF4-FFF2-40B4-BE49-F238E27FC236}">
                      <a16:creationId xmlns:a16="http://schemas.microsoft.com/office/drawing/2014/main" id="{11567FDB-039D-AE74-7211-5FAA64B2A84C}"/>
                    </a:ext>
                  </a:extLst>
                </p:cNvPr>
                <p:cNvCxnSpPr/>
                <p:nvPr/>
              </p:nvCxnSpPr>
              <p:spPr>
                <a:xfrm>
                  <a:off x="2477911" y="2318589"/>
                  <a:ext cx="288000" cy="288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2AA2C6-29B3-E332-D67F-C60EE9D9215D}"/>
                    </a:ext>
                  </a:extLst>
                </p:cNvPr>
                <p:cNvCxnSpPr>
                  <a:cxnSpLocks noChangeAspect="1"/>
                </p:cNvCxnSpPr>
                <p:nvPr/>
              </p:nvCxnSpPr>
              <p:spPr>
                <a:xfrm rot="16200000" flipV="1">
                  <a:off x="2747098" y="2591920"/>
                  <a:ext cx="295478" cy="291830"/>
                </a:xfrm>
                <a:prstGeom prst="line">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B508720-EB1B-89BC-644C-9B3F1FF527E4}"/>
                  </a:ext>
                </a:extLst>
              </p:cNvPr>
              <p:cNvGrpSpPr/>
              <p:nvPr/>
            </p:nvGrpSpPr>
            <p:grpSpPr>
              <a:xfrm rot="10800000">
                <a:off x="566928" y="1641003"/>
                <a:ext cx="692628" cy="691662"/>
                <a:chOff x="2470955" y="2315311"/>
                <a:chExt cx="692628" cy="691662"/>
              </a:xfrm>
            </p:grpSpPr>
            <p:cxnSp>
              <p:nvCxnSpPr>
                <p:cNvPr id="23" name="Straight Connector 22">
                  <a:extLst>
                    <a:ext uri="{FF2B5EF4-FFF2-40B4-BE49-F238E27FC236}">
                      <a16:creationId xmlns:a16="http://schemas.microsoft.com/office/drawing/2014/main" id="{8895E085-6F19-B61A-51D1-146A95723E9B}"/>
                    </a:ext>
                  </a:extLst>
                </p:cNvPr>
                <p:cNvCxnSpPr/>
                <p:nvPr/>
              </p:nvCxnSpPr>
              <p:spPr>
                <a:xfrm>
                  <a:off x="2875583" y="2718973"/>
                  <a:ext cx="288000" cy="288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1EE0F4-BEA5-5EC6-8010-32F0F39BCCD5}"/>
                    </a:ext>
                  </a:extLst>
                </p:cNvPr>
                <p:cNvCxnSpPr/>
                <p:nvPr/>
              </p:nvCxnSpPr>
              <p:spPr>
                <a:xfrm>
                  <a:off x="2470955" y="2315311"/>
                  <a:ext cx="432000" cy="432000"/>
                </a:xfrm>
                <a:prstGeom prst="line">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0030399-A78C-9FAE-0642-B0AECAE284E9}"/>
                  </a:ext>
                </a:extLst>
              </p:cNvPr>
              <p:cNvGrpSpPr/>
              <p:nvPr/>
            </p:nvGrpSpPr>
            <p:grpSpPr>
              <a:xfrm rot="-5400000">
                <a:off x="2801176" y="1625494"/>
                <a:ext cx="695417" cy="693562"/>
                <a:chOff x="2479304" y="2320957"/>
                <a:chExt cx="695417" cy="693562"/>
              </a:xfrm>
            </p:grpSpPr>
            <p:cxnSp>
              <p:nvCxnSpPr>
                <p:cNvPr id="21" name="Straight Connector 20">
                  <a:extLst>
                    <a:ext uri="{FF2B5EF4-FFF2-40B4-BE49-F238E27FC236}">
                      <a16:creationId xmlns:a16="http://schemas.microsoft.com/office/drawing/2014/main" id="{73A13926-3A8E-9254-A138-6793862AE875}"/>
                    </a:ext>
                  </a:extLst>
                </p:cNvPr>
                <p:cNvCxnSpPr/>
                <p:nvPr/>
              </p:nvCxnSpPr>
              <p:spPr>
                <a:xfrm>
                  <a:off x="2479304" y="2320957"/>
                  <a:ext cx="288000" cy="2880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3DED38-F169-FF47-F29A-D5AA4BB81B1E}"/>
                    </a:ext>
                  </a:extLst>
                </p:cNvPr>
                <p:cNvCxnSpPr>
                  <a:cxnSpLocks/>
                </p:cNvCxnSpPr>
                <p:nvPr/>
              </p:nvCxnSpPr>
              <p:spPr>
                <a:xfrm rot="10800000">
                  <a:off x="2742721" y="2582519"/>
                  <a:ext cx="432000" cy="432000"/>
                </a:xfrm>
                <a:prstGeom prst="line">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1828DCBF-7680-4565-FF80-8F22F43C4535}"/>
                  </a:ext>
                </a:extLst>
              </p:cNvPr>
              <p:cNvSpPr/>
              <p:nvPr/>
            </p:nvSpPr>
            <p:spPr>
              <a:xfrm>
                <a:off x="1254256" y="2327365"/>
                <a:ext cx="1548000" cy="5870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8" name="TextBox 17">
                <a:extLst>
                  <a:ext uri="{FF2B5EF4-FFF2-40B4-BE49-F238E27FC236}">
                    <a16:creationId xmlns:a16="http://schemas.microsoft.com/office/drawing/2014/main" id="{4599BDDF-5AAC-08AA-3641-22F3DCEA252B}"/>
                  </a:ext>
                </a:extLst>
              </p:cNvPr>
              <p:cNvSpPr txBox="1"/>
              <p:nvPr/>
            </p:nvSpPr>
            <p:spPr>
              <a:xfrm>
                <a:off x="1358701" y="2357208"/>
                <a:ext cx="1378269" cy="226815"/>
              </a:xfrm>
              <a:prstGeom prst="rect">
                <a:avLst/>
              </a:prstGeom>
              <a:noFill/>
            </p:spPr>
            <p:txBody>
              <a:bodyPr wrap="square" rtlCol="0">
                <a:spAutoFit/>
              </a:bodyPr>
              <a:lstStyle/>
              <a:p>
                <a:pPr algn="ctr"/>
                <a:r>
                  <a:rPr lang="en-GB" sz="1400" b="1" i="1" dirty="0"/>
                  <a:t>Current sheet</a:t>
                </a:r>
              </a:p>
            </p:txBody>
          </p:sp>
          <p:sp>
            <p:nvSpPr>
              <p:cNvPr id="19" name="TextBox 18">
                <a:extLst>
                  <a:ext uri="{FF2B5EF4-FFF2-40B4-BE49-F238E27FC236}">
                    <a16:creationId xmlns:a16="http://schemas.microsoft.com/office/drawing/2014/main" id="{2015F286-9499-8F86-EC1A-0971FA423A48}"/>
                  </a:ext>
                </a:extLst>
              </p:cNvPr>
              <p:cNvSpPr txBox="1"/>
              <p:nvPr/>
            </p:nvSpPr>
            <p:spPr>
              <a:xfrm rot="16200000">
                <a:off x="3101854" y="2122143"/>
                <a:ext cx="634813" cy="294859"/>
              </a:xfrm>
              <a:prstGeom prst="rect">
                <a:avLst/>
              </a:prstGeom>
              <a:noFill/>
            </p:spPr>
            <p:txBody>
              <a:bodyPr wrap="square" rtlCol="0">
                <a:spAutoFit/>
              </a:bodyPr>
              <a:lstStyle/>
              <a:p>
                <a:pPr algn="ctr"/>
                <a:r>
                  <a:rPr lang="en-GB" sz="2000" dirty="0"/>
                  <a:t>V</a:t>
                </a:r>
                <a:r>
                  <a:rPr lang="en-GB" sz="2000" baseline="-25000" dirty="0"/>
                  <a:t>out</a:t>
                </a:r>
              </a:p>
            </p:txBody>
          </p:sp>
          <p:sp>
            <p:nvSpPr>
              <p:cNvPr id="20" name="TextBox 19">
                <a:extLst>
                  <a:ext uri="{FF2B5EF4-FFF2-40B4-BE49-F238E27FC236}">
                    <a16:creationId xmlns:a16="http://schemas.microsoft.com/office/drawing/2014/main" id="{5B04EC38-34D2-0161-EA43-1D9EBC7AA792}"/>
                  </a:ext>
                </a:extLst>
              </p:cNvPr>
              <p:cNvSpPr txBox="1"/>
              <p:nvPr/>
            </p:nvSpPr>
            <p:spPr>
              <a:xfrm rot="16200000">
                <a:off x="313193" y="2179494"/>
                <a:ext cx="634813" cy="294859"/>
              </a:xfrm>
              <a:prstGeom prst="rect">
                <a:avLst/>
              </a:prstGeom>
              <a:noFill/>
            </p:spPr>
            <p:txBody>
              <a:bodyPr wrap="square" rtlCol="0">
                <a:spAutoFit/>
              </a:bodyPr>
              <a:lstStyle/>
              <a:p>
                <a:pPr algn="ctr"/>
                <a:r>
                  <a:rPr lang="en-GB" sz="2000" dirty="0"/>
                  <a:t>V</a:t>
                </a:r>
                <a:r>
                  <a:rPr lang="en-GB" sz="2000" baseline="-25000" dirty="0"/>
                  <a:t>out</a:t>
                </a:r>
              </a:p>
            </p:txBody>
          </p:sp>
        </p:grpSp>
        <p:sp>
          <p:nvSpPr>
            <p:cNvPr id="8" name="Arrow: Up 7">
              <a:extLst>
                <a:ext uri="{FF2B5EF4-FFF2-40B4-BE49-F238E27FC236}">
                  <a16:creationId xmlns:a16="http://schemas.microsoft.com/office/drawing/2014/main" id="{64DA4885-C086-A208-8F59-1D3CFABC5EE3}"/>
                </a:ext>
              </a:extLst>
            </p:cNvPr>
            <p:cNvSpPr/>
            <p:nvPr/>
          </p:nvSpPr>
          <p:spPr>
            <a:xfrm>
              <a:off x="1711861" y="2852017"/>
              <a:ext cx="174660" cy="240594"/>
            </a:xfrm>
            <a:prstGeom prst="upArrow">
              <a:avLst>
                <a:gd name="adj1" fmla="val 36313"/>
                <a:gd name="adj2" fmla="val 79183"/>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9" name="Arrow: Up 8">
              <a:extLst>
                <a:ext uri="{FF2B5EF4-FFF2-40B4-BE49-F238E27FC236}">
                  <a16:creationId xmlns:a16="http://schemas.microsoft.com/office/drawing/2014/main" id="{2A8C32BE-053D-104C-4441-00FF8DCBF966}"/>
                </a:ext>
              </a:extLst>
            </p:cNvPr>
            <p:cNvSpPr/>
            <p:nvPr/>
          </p:nvSpPr>
          <p:spPr>
            <a:xfrm rot="11005403">
              <a:off x="1697138" y="1430791"/>
              <a:ext cx="174660" cy="240594"/>
            </a:xfrm>
            <a:prstGeom prst="upArrow">
              <a:avLst>
                <a:gd name="adj1" fmla="val 36313"/>
                <a:gd name="adj2" fmla="val 79183"/>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0" name="Arrow: Up 9">
              <a:extLst>
                <a:ext uri="{FF2B5EF4-FFF2-40B4-BE49-F238E27FC236}">
                  <a16:creationId xmlns:a16="http://schemas.microsoft.com/office/drawing/2014/main" id="{75EF33A1-85C8-3752-61A1-14621A249DAD}"/>
                </a:ext>
              </a:extLst>
            </p:cNvPr>
            <p:cNvSpPr/>
            <p:nvPr/>
          </p:nvSpPr>
          <p:spPr>
            <a:xfrm rot="16200000">
              <a:off x="721286" y="2174697"/>
              <a:ext cx="174660" cy="240594"/>
            </a:xfrm>
            <a:prstGeom prst="upArrow">
              <a:avLst>
                <a:gd name="adj1" fmla="val 36313"/>
                <a:gd name="adj2" fmla="val 79183"/>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1" name="Arrow: Up 10">
              <a:extLst>
                <a:ext uri="{FF2B5EF4-FFF2-40B4-BE49-F238E27FC236}">
                  <a16:creationId xmlns:a16="http://schemas.microsoft.com/office/drawing/2014/main" id="{1E62A3DD-D506-99E7-38AA-9C46E00FCAE6}"/>
                </a:ext>
              </a:extLst>
            </p:cNvPr>
            <p:cNvSpPr/>
            <p:nvPr/>
          </p:nvSpPr>
          <p:spPr>
            <a:xfrm rot="5400000">
              <a:off x="2673129" y="2158719"/>
              <a:ext cx="174660" cy="240594"/>
            </a:xfrm>
            <a:prstGeom prst="upArrow">
              <a:avLst>
                <a:gd name="adj1" fmla="val 36313"/>
                <a:gd name="adj2" fmla="val 79183"/>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p>
          </p:txBody>
        </p:sp>
      </p:grpSp>
      <p:pic>
        <p:nvPicPr>
          <p:cNvPr id="37" name="CME">
            <a:hlinkClick r:id="" action="ppaction://media"/>
            <a:extLst>
              <a:ext uri="{FF2B5EF4-FFF2-40B4-BE49-F238E27FC236}">
                <a16:creationId xmlns:a16="http://schemas.microsoft.com/office/drawing/2014/main" id="{3C61C4FA-5990-6087-522F-B0DD5E2AE3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4459" y="2465039"/>
            <a:ext cx="5971438" cy="3358934"/>
          </a:xfrm>
          <a:prstGeom prst="rect">
            <a:avLst/>
          </a:prstGeom>
        </p:spPr>
      </p:pic>
      <p:sp>
        <p:nvSpPr>
          <p:cNvPr id="38" name="TextBox 37">
            <a:extLst>
              <a:ext uri="{FF2B5EF4-FFF2-40B4-BE49-F238E27FC236}">
                <a16:creationId xmlns:a16="http://schemas.microsoft.com/office/drawing/2014/main" id="{1423E0FB-0C02-F7E6-467E-A9846129B268}"/>
              </a:ext>
            </a:extLst>
          </p:cNvPr>
          <p:cNvSpPr txBox="1"/>
          <p:nvPr/>
        </p:nvSpPr>
        <p:spPr>
          <a:xfrm>
            <a:off x="479394" y="1507814"/>
            <a:ext cx="5681710" cy="707886"/>
          </a:xfrm>
          <a:prstGeom prst="rect">
            <a:avLst/>
          </a:prstGeom>
          <a:noFill/>
        </p:spPr>
        <p:txBody>
          <a:bodyPr wrap="square" rtlCol="0">
            <a:spAutoFit/>
          </a:bodyPr>
          <a:lstStyle/>
          <a:p>
            <a:pPr algn="ctr"/>
            <a:r>
              <a:rPr lang="en-GB" sz="2000" b="1" dirty="0"/>
              <a:t>Magnetic reconnection driven explosion on the surface of the Sun</a:t>
            </a:r>
          </a:p>
        </p:txBody>
      </p:sp>
      <p:grpSp>
        <p:nvGrpSpPr>
          <p:cNvPr id="44" name="Group 43">
            <a:extLst>
              <a:ext uri="{FF2B5EF4-FFF2-40B4-BE49-F238E27FC236}">
                <a16:creationId xmlns:a16="http://schemas.microsoft.com/office/drawing/2014/main" id="{58EF0341-6E83-C05A-57F2-7834BDBADE90}"/>
              </a:ext>
            </a:extLst>
          </p:cNvPr>
          <p:cNvGrpSpPr/>
          <p:nvPr/>
        </p:nvGrpSpPr>
        <p:grpSpPr>
          <a:xfrm>
            <a:off x="5740754" y="2011555"/>
            <a:ext cx="2915506" cy="4377635"/>
            <a:chOff x="5740754" y="2011555"/>
            <a:chExt cx="2915506" cy="4377635"/>
          </a:xfrm>
        </p:grpSpPr>
        <p:pic>
          <p:nvPicPr>
            <p:cNvPr id="39" name="Picture 2" descr="Figure 5. ">
              <a:extLst>
                <a:ext uri="{FF2B5EF4-FFF2-40B4-BE49-F238E27FC236}">
                  <a16:creationId xmlns:a16="http://schemas.microsoft.com/office/drawing/2014/main" id="{3BC12807-CC4F-5CEA-A4E0-E40FB5549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754" y="2011555"/>
              <a:ext cx="2915506" cy="43776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29CDC46F-C475-1E89-4861-A0FF25E0D977}"/>
                </a:ext>
              </a:extLst>
            </p:cNvPr>
            <p:cNvSpPr txBox="1"/>
            <p:nvPr/>
          </p:nvSpPr>
          <p:spPr>
            <a:xfrm>
              <a:off x="5781938" y="6098605"/>
              <a:ext cx="1263487" cy="276999"/>
            </a:xfrm>
            <a:prstGeom prst="rect">
              <a:avLst/>
            </a:prstGeom>
            <a:noFill/>
          </p:spPr>
          <p:txBody>
            <a:bodyPr wrap="none" rtlCol="0">
              <a:spAutoFit/>
            </a:bodyPr>
            <a:lstStyle/>
            <a:p>
              <a:r>
                <a:rPr lang="en-GB" sz="1200" dirty="0"/>
                <a:t>[Shibata+ 1995]</a:t>
              </a:r>
            </a:p>
          </p:txBody>
        </p:sp>
      </p:grpSp>
      <p:sp>
        <p:nvSpPr>
          <p:cNvPr id="41" name="Rectangle 40">
            <a:extLst>
              <a:ext uri="{FF2B5EF4-FFF2-40B4-BE49-F238E27FC236}">
                <a16:creationId xmlns:a16="http://schemas.microsoft.com/office/drawing/2014/main" id="{17D36A43-8D9C-C669-DAFC-8EAB2C86F1AA}"/>
              </a:ext>
            </a:extLst>
          </p:cNvPr>
          <p:cNvSpPr/>
          <p:nvPr/>
        </p:nvSpPr>
        <p:spPr>
          <a:xfrm>
            <a:off x="6663354" y="3107145"/>
            <a:ext cx="764142" cy="1372276"/>
          </a:xfrm>
          <a:prstGeom prst="rect">
            <a:avLst/>
          </a:prstGeom>
          <a:noFill/>
          <a:ln w="22225">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76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7"/>
                </p:tgtEl>
              </p:cMediaNode>
            </p:video>
          </p:childTnLst>
        </p:cTn>
      </p:par>
    </p:tnLst>
    <p:bldLst>
      <p:bldP spid="4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0CEE1-DC4B-F786-C42F-FCD0B4E605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B9344-F4D1-4FA7-904E-83843C23ECDD}"/>
              </a:ext>
            </a:extLst>
          </p:cNvPr>
          <p:cNvSpPr>
            <a:spLocks noGrp="1"/>
          </p:cNvSpPr>
          <p:nvPr>
            <p:ph type="title"/>
          </p:nvPr>
        </p:nvSpPr>
        <p:spPr/>
        <p:txBody>
          <a:bodyPr>
            <a:normAutofit/>
          </a:bodyPr>
          <a:lstStyle/>
          <a:p>
            <a:r>
              <a:rPr lang="en-GB" dirty="0"/>
              <a:t>The Sweet-Parker model of magnetic reconnection</a:t>
            </a:r>
          </a:p>
        </p:txBody>
      </p:sp>
      <p:sp>
        <p:nvSpPr>
          <p:cNvPr id="3" name="Footer Placeholder 2">
            <a:extLst>
              <a:ext uri="{FF2B5EF4-FFF2-40B4-BE49-F238E27FC236}">
                <a16:creationId xmlns:a16="http://schemas.microsoft.com/office/drawing/2014/main" id="{40B50138-7C7A-209D-EA20-14037DE9F43F}"/>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11384F03-773C-77D1-2B71-5691543BB8AE}"/>
              </a:ext>
            </a:extLst>
          </p:cNvPr>
          <p:cNvSpPr>
            <a:spLocks noGrp="1"/>
          </p:cNvSpPr>
          <p:nvPr>
            <p:ph type="sldNum" sz="quarter" idx="12"/>
          </p:nvPr>
        </p:nvSpPr>
        <p:spPr/>
        <p:txBody>
          <a:bodyPr/>
          <a:lstStyle/>
          <a:p>
            <a:fld id="{1BA9ABE8-007A-42E6-BCD2-67A13D129B58}" type="slidenum">
              <a:rPr lang="en-GB" smtClean="0"/>
              <a:t>42</a:t>
            </a:fld>
            <a:endParaRPr lang="en-GB"/>
          </a:p>
        </p:txBody>
      </p:sp>
      <p:sp>
        <p:nvSpPr>
          <p:cNvPr id="5" name="Text Placeholder 4">
            <a:extLst>
              <a:ext uri="{FF2B5EF4-FFF2-40B4-BE49-F238E27FC236}">
                <a16:creationId xmlns:a16="http://schemas.microsoft.com/office/drawing/2014/main" id="{7211E4C5-4BD3-72C6-0C19-06E804FC10EA}"/>
              </a:ext>
            </a:extLst>
          </p:cNvPr>
          <p:cNvSpPr>
            <a:spLocks noGrp="1"/>
          </p:cNvSpPr>
          <p:nvPr>
            <p:ph type="body" sz="quarter" idx="13"/>
          </p:nvPr>
        </p:nvSpPr>
        <p:spPr/>
        <p:txBody>
          <a:bodyPr/>
          <a:lstStyle/>
          <a:p>
            <a:r>
              <a:rPr lang="en-GB" i="0" dirty="0"/>
              <a:t>Theory: magnetic reconnection</a:t>
            </a:r>
          </a:p>
        </p:txBody>
      </p:sp>
      <p:cxnSp>
        <p:nvCxnSpPr>
          <p:cNvPr id="42" name="Straight Connector 41">
            <a:extLst>
              <a:ext uri="{FF2B5EF4-FFF2-40B4-BE49-F238E27FC236}">
                <a16:creationId xmlns:a16="http://schemas.microsoft.com/office/drawing/2014/main" id="{A902B649-F6E2-023B-C1AF-E94D811D52C5}"/>
              </a:ext>
            </a:extLst>
          </p:cNvPr>
          <p:cNvCxnSpPr>
            <a:cxnSpLocks/>
          </p:cNvCxnSpPr>
          <p:nvPr/>
        </p:nvCxnSpPr>
        <p:spPr>
          <a:xfrm>
            <a:off x="0" y="6469013"/>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BB3E759-6823-AEA4-32A2-E591BBF180A1}"/>
              </a:ext>
            </a:extLst>
          </p:cNvPr>
          <p:cNvSpPr txBox="1"/>
          <p:nvPr/>
        </p:nvSpPr>
        <p:spPr>
          <a:xfrm>
            <a:off x="147781" y="6436546"/>
            <a:ext cx="6984809" cy="276999"/>
          </a:xfrm>
          <a:prstGeom prst="rect">
            <a:avLst/>
          </a:prstGeom>
          <a:noFill/>
        </p:spPr>
        <p:txBody>
          <a:bodyPr wrap="square" rtlCol="0">
            <a:spAutoFit/>
          </a:bodyPr>
          <a:lstStyle/>
          <a:p>
            <a:r>
              <a:rPr lang="en-US" sz="1200" dirty="0"/>
              <a:t>Loureiro &amp; Uzdensky, Plasma Phys. Control. Fusion (2015); Hare, PhD Thesis (2017)</a:t>
            </a:r>
          </a:p>
        </p:txBody>
      </p:sp>
      <p:sp>
        <p:nvSpPr>
          <p:cNvPr id="6" name="Rectangle 5">
            <a:extLst>
              <a:ext uri="{FF2B5EF4-FFF2-40B4-BE49-F238E27FC236}">
                <a16:creationId xmlns:a16="http://schemas.microsoft.com/office/drawing/2014/main" id="{318D1A26-18C1-0744-0BCD-C63C73FC6DC7}"/>
              </a:ext>
            </a:extLst>
          </p:cNvPr>
          <p:cNvSpPr/>
          <p:nvPr/>
        </p:nvSpPr>
        <p:spPr>
          <a:xfrm>
            <a:off x="2243579" y="1413450"/>
            <a:ext cx="2388647" cy="76661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Imagen 8">
            <a:extLst>
              <a:ext uri="{FF2B5EF4-FFF2-40B4-BE49-F238E27FC236}">
                <a16:creationId xmlns:a16="http://schemas.microsoft.com/office/drawing/2014/main" id="{3E6F6B9B-B158-3611-BF0C-2EEB95B41796}"/>
              </a:ext>
            </a:extLst>
          </p:cNvPr>
          <p:cNvPicPr>
            <a:picLocks noChangeAspect="1"/>
          </p:cNvPicPr>
          <p:nvPr/>
        </p:nvPicPr>
        <p:blipFill rotWithShape="1">
          <a:blip r:embed="rId2"/>
          <a:srcRect l="34903" r="36299"/>
          <a:stretch/>
        </p:blipFill>
        <p:spPr>
          <a:xfrm>
            <a:off x="8980235" y="1379000"/>
            <a:ext cx="2914672" cy="3419219"/>
          </a:xfrm>
          <a:prstGeom prst="rect">
            <a:avLst/>
          </a:prstGeom>
          <a:effectLst>
            <a:outerShdw blurRad="50800" dist="38100" dir="2700000" algn="tl" rotWithShape="0">
              <a:prstClr val="black">
                <a:alpha val="40000"/>
              </a:prstClr>
            </a:outerShdw>
          </a:effectLst>
        </p:spPr>
      </p:pic>
      <p:grpSp>
        <p:nvGrpSpPr>
          <p:cNvPr id="8" name="Group 7">
            <a:extLst>
              <a:ext uri="{FF2B5EF4-FFF2-40B4-BE49-F238E27FC236}">
                <a16:creationId xmlns:a16="http://schemas.microsoft.com/office/drawing/2014/main" id="{7FB2593E-C9DC-3986-016A-D4F202848AA6}"/>
              </a:ext>
            </a:extLst>
          </p:cNvPr>
          <p:cNvGrpSpPr/>
          <p:nvPr/>
        </p:nvGrpSpPr>
        <p:grpSpPr>
          <a:xfrm>
            <a:off x="4768050" y="5075621"/>
            <a:ext cx="6895216" cy="1365064"/>
            <a:chOff x="7445260" y="5002143"/>
            <a:chExt cx="4946813" cy="1365064"/>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33D3AAA-C8CD-B75B-8747-A9B0FE6C2543}"/>
                    </a:ext>
                  </a:extLst>
                </p:cNvPr>
                <p:cNvSpPr txBox="1"/>
                <p:nvPr/>
              </p:nvSpPr>
              <p:spPr>
                <a:xfrm>
                  <a:off x="7445260" y="5002143"/>
                  <a:ext cx="4864104" cy="677108"/>
                </a:xfrm>
                <a:prstGeom prst="rect">
                  <a:avLst/>
                </a:prstGeom>
                <a:noFill/>
              </p:spPr>
              <p:txBody>
                <a:bodyPr wrap="square" rtlCol="0">
                  <a:spAutoFit/>
                </a:bodyPr>
                <a:lstStyle/>
                <a:p>
                  <a:r>
                    <a:rPr lang="en-GB" b="0" dirty="0">
                      <a:solidFill>
                        <a:schemeClr val="tx1"/>
                      </a:solidFill>
                    </a:rPr>
                    <a:t>1.</a:t>
                  </a:r>
                  <a:r>
                    <a:rPr lang="en-GB" sz="2000" b="0" dirty="0">
                      <a:solidFill>
                        <a:schemeClr val="tx1"/>
                      </a:solidFill>
                    </a:rPr>
                    <a:t> </a:t>
                  </a:r>
                  <a14:m>
                    <m:oMath xmlns:m="http://schemas.openxmlformats.org/officeDocument/2006/math">
                      <m:r>
                        <m:rPr>
                          <m:sty m:val="p"/>
                        </m:rPr>
                        <a:rPr lang="en-GB" sz="2000" b="0" i="0" smtClean="0">
                          <a:solidFill>
                            <a:schemeClr val="tx1"/>
                          </a:solidFill>
                          <a:latin typeface="Cambria Math" panose="02040503050406030204" pitchFamily="18" charset="0"/>
                        </a:rPr>
                        <m:t>S</m:t>
                      </m:r>
                    </m:oMath>
                  </a14:m>
                  <a:r>
                    <a:rPr lang="en-GB" dirty="0">
                      <a:solidFill>
                        <a:schemeClr val="tx1"/>
                      </a:solidFill>
                    </a:rPr>
                    <a:t> is called </a:t>
                  </a:r>
                  <a:r>
                    <a:rPr lang="en-GB" b="1" dirty="0">
                      <a:solidFill>
                        <a:schemeClr val="tx1"/>
                      </a:solidFill>
                    </a:rPr>
                    <a:t>Lundquist number</a:t>
                  </a:r>
                  <a:r>
                    <a:rPr lang="en-GB" dirty="0">
                      <a:solidFill>
                        <a:schemeClr val="tx1"/>
                      </a:solidFill>
                    </a:rPr>
                    <a:t>, it is dimensionless (universal), and </a:t>
                  </a:r>
                  <a:r>
                    <a:rPr lang="en-GB" b="1" dirty="0">
                      <a:solidFill>
                        <a:schemeClr val="tx1"/>
                      </a:solidFill>
                    </a:rPr>
                    <a:t>sets the reconnection rate</a:t>
                  </a:r>
                </a:p>
              </p:txBody>
            </p:sp>
          </mc:Choice>
          <mc:Fallback xmlns="">
            <p:sp>
              <p:nvSpPr>
                <p:cNvPr id="32" name="TextBox 31">
                  <a:extLst>
                    <a:ext uri="{FF2B5EF4-FFF2-40B4-BE49-F238E27FC236}">
                      <a16:creationId xmlns:a16="http://schemas.microsoft.com/office/drawing/2014/main" id="{F1DE7B1F-A330-64D7-9D02-AE2B39CCBA9D}"/>
                    </a:ext>
                  </a:extLst>
                </p:cNvPr>
                <p:cNvSpPr txBox="1">
                  <a:spLocks noRot="1" noChangeAspect="1" noMove="1" noResize="1" noEditPoints="1" noAdjustHandles="1" noChangeArrowheads="1" noChangeShapeType="1" noTextEdit="1"/>
                </p:cNvSpPr>
                <p:nvPr/>
              </p:nvSpPr>
              <p:spPr>
                <a:xfrm>
                  <a:off x="7445260" y="5002143"/>
                  <a:ext cx="4864104" cy="677108"/>
                </a:xfrm>
                <a:prstGeom prst="rect">
                  <a:avLst/>
                </a:prstGeom>
                <a:blipFill>
                  <a:blip r:embed="rId3"/>
                  <a:stretch>
                    <a:fillRect l="-719" t="-901" r="-629" b="-13514"/>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86F50853-4BFE-3A87-05FB-FC8ED7C1F004}"/>
                </a:ext>
              </a:extLst>
            </p:cNvPr>
            <p:cNvSpPr txBox="1"/>
            <p:nvPr/>
          </p:nvSpPr>
          <p:spPr>
            <a:xfrm>
              <a:off x="7445260" y="5720876"/>
              <a:ext cx="4946813" cy="646331"/>
            </a:xfrm>
            <a:prstGeom prst="rect">
              <a:avLst/>
            </a:prstGeom>
            <a:noFill/>
          </p:spPr>
          <p:txBody>
            <a:bodyPr wrap="square" rtlCol="0">
              <a:spAutoFit/>
            </a:bodyPr>
            <a:lstStyle/>
            <a:p>
              <a:r>
                <a:rPr lang="en-GB" dirty="0"/>
                <a:t>2. SP magnetic reconnection </a:t>
              </a:r>
              <a:r>
                <a:rPr lang="en-GB" b="1" dirty="0"/>
                <a:t>dissipates energy through Spitzer resistivity</a:t>
              </a:r>
            </a:p>
          </p:txBody>
        </p:sp>
      </p:grpSp>
      <p:sp>
        <p:nvSpPr>
          <p:cNvPr id="11" name="CuadroTexto 2">
            <a:extLst>
              <a:ext uri="{FF2B5EF4-FFF2-40B4-BE49-F238E27FC236}">
                <a16:creationId xmlns:a16="http://schemas.microsoft.com/office/drawing/2014/main" id="{0250553E-4AB3-7099-0DAA-C35DD8271CC8}"/>
              </a:ext>
            </a:extLst>
          </p:cNvPr>
          <p:cNvSpPr txBox="1"/>
          <p:nvPr/>
        </p:nvSpPr>
        <p:spPr>
          <a:xfrm>
            <a:off x="147782" y="1527905"/>
            <a:ext cx="2185214" cy="369332"/>
          </a:xfrm>
          <a:prstGeom prst="rect">
            <a:avLst/>
          </a:prstGeom>
          <a:noFill/>
        </p:spPr>
        <p:txBody>
          <a:bodyPr wrap="none" rtlCol="0">
            <a:spAutoFit/>
          </a:bodyPr>
          <a:lstStyle/>
          <a:p>
            <a:r>
              <a:rPr lang="en-GB" dirty="0">
                <a:latin typeface="+mj-lt"/>
              </a:rPr>
              <a:t>Reconnection rate: </a:t>
            </a:r>
          </a:p>
        </p:txBody>
      </p:sp>
      <p:sp>
        <p:nvSpPr>
          <p:cNvPr id="12" name="CuadroTexto 2">
            <a:extLst>
              <a:ext uri="{FF2B5EF4-FFF2-40B4-BE49-F238E27FC236}">
                <a16:creationId xmlns:a16="http://schemas.microsoft.com/office/drawing/2014/main" id="{20B9ED7A-C7AC-D0E7-3A57-EDB85B682A51}"/>
              </a:ext>
            </a:extLst>
          </p:cNvPr>
          <p:cNvSpPr txBox="1"/>
          <p:nvPr/>
        </p:nvSpPr>
        <p:spPr>
          <a:xfrm>
            <a:off x="2332996" y="1308031"/>
            <a:ext cx="1492716" cy="872034"/>
          </a:xfrm>
          <a:prstGeom prst="rect">
            <a:avLst/>
          </a:prstGeom>
          <a:noFill/>
        </p:spPr>
        <p:txBody>
          <a:bodyPr wrap="none" rtlCol="0" anchor="ctr">
            <a:spAutoFit/>
          </a:bodyPr>
          <a:lstStyle/>
          <a:p>
            <a:pPr algn="ctr">
              <a:lnSpc>
                <a:spcPct val="150000"/>
              </a:lnSpc>
            </a:pPr>
            <a:r>
              <a:rPr lang="en-GB" dirty="0">
                <a:latin typeface="+mj-lt"/>
              </a:rPr>
              <a:t># of lines out</a:t>
            </a:r>
          </a:p>
          <a:p>
            <a:pPr algn="ctr">
              <a:lnSpc>
                <a:spcPct val="150000"/>
              </a:lnSpc>
            </a:pPr>
            <a:r>
              <a:rPr lang="en-GB" dirty="0">
                <a:latin typeface="+mj-lt"/>
              </a:rPr>
              <a:t># of lines in</a:t>
            </a:r>
          </a:p>
        </p:txBody>
      </p:sp>
      <p:cxnSp>
        <p:nvCxnSpPr>
          <p:cNvPr id="13" name="Straight Connector 12">
            <a:extLst>
              <a:ext uri="{FF2B5EF4-FFF2-40B4-BE49-F238E27FC236}">
                <a16:creationId xmlns:a16="http://schemas.microsoft.com/office/drawing/2014/main" id="{10076C4F-F5A1-03A2-49F7-9003684B5335}"/>
              </a:ext>
            </a:extLst>
          </p:cNvPr>
          <p:cNvCxnSpPr>
            <a:cxnSpLocks/>
          </p:cNvCxnSpPr>
          <p:nvPr/>
        </p:nvCxnSpPr>
        <p:spPr>
          <a:xfrm>
            <a:off x="2332996" y="1778884"/>
            <a:ext cx="149271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B327D375-808E-647C-750C-95D9E28B871A}"/>
                  </a:ext>
                </a:extLst>
              </p:cNvPr>
              <p:cNvSpPr txBox="1"/>
              <p:nvPr/>
            </p:nvSpPr>
            <p:spPr>
              <a:xfrm>
                <a:off x="3843522" y="1485947"/>
                <a:ext cx="711157" cy="5654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0"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V</m:t>
                              </m:r>
                            </m:e>
                            <m:sub>
                              <m:r>
                                <m:rPr>
                                  <m:sty m:val="p"/>
                                </m:rPr>
                                <a:rPr lang="en-GB" b="0" i="0" smtClean="0">
                                  <a:latin typeface="Cambria Math" panose="02040503050406030204" pitchFamily="18" charset="0"/>
                                </a:rPr>
                                <m:t>out</m:t>
                              </m:r>
                            </m:sub>
                          </m:sSub>
                        </m:num>
                        <m:den>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V</m:t>
                              </m:r>
                            </m:e>
                            <m:sub>
                              <m:r>
                                <m:rPr>
                                  <m:sty m:val="p"/>
                                </m:rPr>
                                <a:rPr lang="en-GB" b="0" i="0" smtClean="0">
                                  <a:latin typeface="Cambria Math" panose="02040503050406030204" pitchFamily="18" charset="0"/>
                                </a:rPr>
                                <m:t>in</m:t>
                              </m:r>
                            </m:sub>
                          </m:sSub>
                        </m:den>
                      </m:f>
                    </m:oMath>
                  </m:oMathPara>
                </a14:m>
                <a:endParaRPr lang="en-GB" dirty="0"/>
              </a:p>
            </p:txBody>
          </p:sp>
        </mc:Choice>
        <mc:Fallback>
          <p:sp>
            <p:nvSpPr>
              <p:cNvPr id="14" name="TextBox 13">
                <a:extLst>
                  <a:ext uri="{FF2B5EF4-FFF2-40B4-BE49-F238E27FC236}">
                    <a16:creationId xmlns:a16="http://schemas.microsoft.com/office/drawing/2014/main" id="{B327D375-808E-647C-750C-95D9E28B871A}"/>
                  </a:ext>
                </a:extLst>
              </p:cNvPr>
              <p:cNvSpPr txBox="1">
                <a:spLocks noRot="1" noChangeAspect="1" noMove="1" noResize="1" noEditPoints="1" noAdjustHandles="1" noChangeArrowheads="1" noChangeShapeType="1" noTextEdit="1"/>
              </p:cNvSpPr>
              <p:nvPr/>
            </p:nvSpPr>
            <p:spPr>
              <a:xfrm>
                <a:off x="3843522" y="1485947"/>
                <a:ext cx="711157" cy="565411"/>
              </a:xfrm>
              <a:prstGeom prst="rect">
                <a:avLst/>
              </a:prstGeom>
              <a:blipFill>
                <a:blip r:embed="rId4"/>
                <a:stretch>
                  <a:fillRect/>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8865DEFE-8ACF-96A9-98E7-102B618B6136}"/>
              </a:ext>
            </a:extLst>
          </p:cNvPr>
          <p:cNvGrpSpPr/>
          <p:nvPr/>
        </p:nvGrpSpPr>
        <p:grpSpPr>
          <a:xfrm>
            <a:off x="161802" y="2661107"/>
            <a:ext cx="6282509" cy="738043"/>
            <a:chOff x="161802" y="2661107"/>
            <a:chExt cx="6282509" cy="738043"/>
          </a:xfrm>
        </p:grpSpPr>
        <p:sp>
          <p:nvSpPr>
            <p:cNvPr id="16" name="Rectangle 15">
              <a:extLst>
                <a:ext uri="{FF2B5EF4-FFF2-40B4-BE49-F238E27FC236}">
                  <a16:creationId xmlns:a16="http://schemas.microsoft.com/office/drawing/2014/main" id="{22FF9C15-CEE6-1FA9-D45F-9A44FA2B7091}"/>
                </a:ext>
              </a:extLst>
            </p:cNvPr>
            <p:cNvSpPr/>
            <p:nvPr/>
          </p:nvSpPr>
          <p:spPr>
            <a:xfrm>
              <a:off x="2724347" y="2661107"/>
              <a:ext cx="3719964" cy="7380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398DDAD5-1144-8153-BB3E-090917D92937}"/>
                </a:ext>
              </a:extLst>
            </p:cNvPr>
            <p:cNvGrpSpPr/>
            <p:nvPr/>
          </p:nvGrpSpPr>
          <p:grpSpPr>
            <a:xfrm>
              <a:off x="161802" y="2699651"/>
              <a:ext cx="6204489" cy="678324"/>
              <a:chOff x="161802" y="2162319"/>
              <a:chExt cx="6204489" cy="678324"/>
            </a:xfrm>
          </p:grpSpPr>
          <p:sp>
            <p:nvSpPr>
              <p:cNvPr id="18" name="CuadroTexto 2">
                <a:extLst>
                  <a:ext uri="{FF2B5EF4-FFF2-40B4-BE49-F238E27FC236}">
                    <a16:creationId xmlns:a16="http://schemas.microsoft.com/office/drawing/2014/main" id="{8EBCA96B-3528-B217-348C-BA2747879A51}"/>
                  </a:ext>
                </a:extLst>
              </p:cNvPr>
              <p:cNvSpPr txBox="1"/>
              <p:nvPr/>
            </p:nvSpPr>
            <p:spPr>
              <a:xfrm>
                <a:off x="161802" y="2255868"/>
                <a:ext cx="2634054" cy="584775"/>
              </a:xfrm>
              <a:prstGeom prst="rect">
                <a:avLst/>
              </a:prstGeom>
              <a:noFill/>
            </p:spPr>
            <p:txBody>
              <a:bodyPr wrap="none" rtlCol="0">
                <a:spAutoFit/>
              </a:bodyPr>
              <a:lstStyle/>
              <a:p>
                <a:r>
                  <a:rPr lang="en-GB" dirty="0">
                    <a:solidFill>
                      <a:srgbClr val="0000FF"/>
                    </a:solidFill>
                    <a:latin typeface="+mj-lt"/>
                  </a:rPr>
                  <a:t>Conservation of energy:</a:t>
                </a:r>
              </a:p>
              <a:p>
                <a:r>
                  <a:rPr lang="en-GB" sz="1400" i="1" dirty="0">
                    <a:latin typeface="+mj-lt"/>
                  </a:rPr>
                  <a:t>(max outwards speed)</a:t>
                </a:r>
                <a:endParaRPr lang="en-GB" i="1" dirty="0">
                  <a:latin typeface="+mj-lt"/>
                </a:endParaRPr>
              </a:p>
            </p:txBody>
          </p:sp>
          <mc:AlternateContent xmlns:mc="http://schemas.openxmlformats.org/markup-compatibility/2006" xmlns:a14="http://schemas.microsoft.com/office/drawing/2010/main">
            <mc:Choice Requires="a14">
              <p:sp>
                <p:nvSpPr>
                  <p:cNvPr id="19" name="CuadroTexto 3">
                    <a:extLst>
                      <a:ext uri="{FF2B5EF4-FFF2-40B4-BE49-F238E27FC236}">
                        <a16:creationId xmlns:a16="http://schemas.microsoft.com/office/drawing/2014/main" id="{668B998E-6BC0-8176-C695-2722D023BF48}"/>
                      </a:ext>
                    </a:extLst>
                  </p:cNvPr>
                  <p:cNvSpPr txBox="1"/>
                  <p:nvPr/>
                </p:nvSpPr>
                <p:spPr>
                  <a:xfrm>
                    <a:off x="2821346" y="2162319"/>
                    <a:ext cx="3544945" cy="6194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B</m:t>
                                  </m:r>
                                </m:e>
                                <m:sup>
                                  <m:r>
                                    <a:rPr lang="en-GB" b="0" i="0" smtClean="0">
                                      <a:latin typeface="Cambria Math" panose="02040503050406030204" pitchFamily="18" charset="0"/>
                                    </a:rPr>
                                    <m:t>2</m:t>
                                  </m:r>
                                </m:sup>
                              </m:sSup>
                            </m:num>
                            <m:den>
                              <m:r>
                                <a:rPr lang="en-GB" b="0" i="0" smtClean="0">
                                  <a:latin typeface="Cambria Math" panose="02040503050406030204" pitchFamily="18" charset="0"/>
                                </a:rPr>
                                <m:t>2</m:t>
                              </m:r>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μ</m:t>
                                  </m:r>
                                </m:e>
                                <m:sub>
                                  <m:r>
                                    <a:rPr lang="en-GB" b="0" i="0" smtClean="0">
                                      <a:latin typeface="Cambria Math" panose="02040503050406030204" pitchFamily="18" charset="0"/>
                                    </a:rPr>
                                    <m:t>0</m:t>
                                  </m:r>
                                </m:sub>
                              </m:sSub>
                            </m:den>
                          </m:f>
                          <m:r>
                            <a:rPr lang="en-GB" b="0" i="0" smtClean="0">
                              <a:latin typeface="Cambria Math" panose="02040503050406030204" pitchFamily="18" charset="0"/>
                            </a:rPr>
                            <m:t>=</m:t>
                          </m:r>
                          <m:f>
                            <m:fPr>
                              <m:ctrlPr>
                                <a:rPr lang="en-GB" i="1" smtClean="0">
                                  <a:latin typeface="Cambria Math" panose="02040503050406030204" pitchFamily="18" charset="0"/>
                                </a:rPr>
                              </m:ctrlPr>
                            </m:fPr>
                            <m:num>
                              <m:r>
                                <a:rPr lang="en-GB" b="0" i="0" smtClean="0">
                                  <a:latin typeface="Cambria Math" panose="02040503050406030204" pitchFamily="18" charset="0"/>
                                </a:rPr>
                                <m:t>1</m:t>
                              </m:r>
                            </m:num>
                            <m:den>
                              <m:r>
                                <a:rPr lang="en-GB" b="0" i="0" smtClean="0">
                                  <a:latin typeface="Cambria Math" panose="02040503050406030204" pitchFamily="18" charset="0"/>
                                </a:rPr>
                                <m:t>2</m:t>
                              </m:r>
                            </m:den>
                          </m:f>
                          <m:r>
                            <m:rPr>
                              <m:sty m:val="p"/>
                            </m:rPr>
                            <a:rPr lang="en-GB" b="0" i="0" smtClean="0">
                              <a:latin typeface="Cambria Math" panose="02040503050406030204" pitchFamily="18" charset="0"/>
                            </a:rPr>
                            <m:t>ρ</m:t>
                          </m:r>
                          <m:sSubSup>
                            <m:sSubSupPr>
                              <m:ctrlPr>
                                <a:rPr lang="en-GB" b="0" i="1" smtClean="0">
                                  <a:latin typeface="Cambria Math" panose="02040503050406030204" pitchFamily="18" charset="0"/>
                                </a:rPr>
                              </m:ctrlPr>
                            </m:sSubSupPr>
                            <m:e>
                              <m:r>
                                <m:rPr>
                                  <m:sty m:val="p"/>
                                </m:rPr>
                                <a:rPr lang="en-GB" b="0" i="0" smtClean="0">
                                  <a:latin typeface="Cambria Math" panose="02040503050406030204" pitchFamily="18" charset="0"/>
                                </a:rPr>
                                <m:t>V</m:t>
                              </m:r>
                            </m:e>
                            <m:sub>
                              <m:r>
                                <m:rPr>
                                  <m:sty m:val="p"/>
                                </m:rPr>
                                <a:rPr lang="en-GB" b="0" i="0" smtClean="0">
                                  <a:latin typeface="Cambria Math" panose="02040503050406030204" pitchFamily="18" charset="0"/>
                                </a:rPr>
                                <m:t>out</m:t>
                              </m:r>
                            </m:sub>
                            <m:sup>
                              <m:r>
                                <a:rPr lang="en-GB" b="0" i="0" smtClean="0">
                                  <a:latin typeface="Cambria Math" panose="02040503050406030204" pitchFamily="18" charset="0"/>
                                </a:rPr>
                                <m:t>2</m:t>
                              </m:r>
                            </m:sup>
                          </m:sSubSup>
                          <m:r>
                            <a:rPr lang="en-GB" b="0" i="0" smtClean="0">
                              <a:latin typeface="Cambria Math" panose="02040503050406030204" pitchFamily="18" charset="0"/>
                            </a:rPr>
                            <m:t>→</m:t>
                          </m:r>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V</m:t>
                              </m:r>
                            </m:e>
                            <m:sub>
                              <m:r>
                                <m:rPr>
                                  <m:sty m:val="p"/>
                                </m:rPr>
                                <a:rPr lang="en-GB" b="0" i="0" smtClean="0">
                                  <a:latin typeface="Cambria Math" panose="02040503050406030204" pitchFamily="18" charset="0"/>
                                </a:rPr>
                                <m:t>out</m:t>
                              </m:r>
                            </m:sub>
                          </m:sSub>
                          <m:r>
                            <a:rPr lang="en-GB" b="0" i="0" smtClean="0">
                              <a:latin typeface="Cambria Math" panose="02040503050406030204" pitchFamily="18" charset="0"/>
                            </a:rPr>
                            <m:t>=</m:t>
                          </m:r>
                          <m:f>
                            <m:fPr>
                              <m:ctrlPr>
                                <a:rPr lang="en-GB" b="0" i="1" smtClean="0">
                                  <a:latin typeface="Cambria Math" panose="02040503050406030204" pitchFamily="18" charset="0"/>
                                </a:rPr>
                              </m:ctrlPr>
                            </m:fPr>
                            <m:num>
                              <m:r>
                                <m:rPr>
                                  <m:sty m:val="p"/>
                                </m:rPr>
                                <a:rPr lang="en-GB" b="0" i="0" smtClean="0">
                                  <a:latin typeface="Cambria Math" panose="02040503050406030204" pitchFamily="18" charset="0"/>
                                </a:rPr>
                                <m:t>B</m:t>
                              </m:r>
                            </m:num>
                            <m:den>
                              <m:rad>
                                <m:radPr>
                                  <m:degHide m:val="on"/>
                                  <m:ctrlPr>
                                    <a:rPr lang="en-GB" b="0" i="1" smtClean="0">
                                      <a:latin typeface="Cambria Math" panose="02040503050406030204" pitchFamily="18" charset="0"/>
                                    </a:rPr>
                                  </m:ctrlPr>
                                </m:radPr>
                                <m:deg/>
                                <m:e>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μ</m:t>
                                      </m:r>
                                    </m:e>
                                    <m:sub>
                                      <m:r>
                                        <a:rPr lang="en-GB" b="0" i="0" smtClean="0">
                                          <a:latin typeface="Cambria Math" panose="02040503050406030204" pitchFamily="18" charset="0"/>
                                        </a:rPr>
                                        <m:t>0</m:t>
                                      </m:r>
                                    </m:sub>
                                  </m:sSub>
                                  <m:r>
                                    <m:rPr>
                                      <m:sty m:val="p"/>
                                    </m:rPr>
                                    <a:rPr lang="en-GB" b="0" i="0" smtClean="0">
                                      <a:latin typeface="Cambria Math" panose="02040503050406030204" pitchFamily="18" charset="0"/>
                                    </a:rPr>
                                    <m:t>ρ</m:t>
                                  </m:r>
                                </m:e>
                              </m:rad>
                            </m:den>
                          </m:f>
                          <m:r>
                            <a:rPr lang="en-GB" b="0" i="0" smtClean="0">
                              <a:latin typeface="Cambria Math" panose="02040503050406030204" pitchFamily="18" charset="0"/>
                            </a:rPr>
                            <m:t>≡</m:t>
                          </m:r>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V</m:t>
                              </m:r>
                            </m:e>
                            <m:sub>
                              <m:r>
                                <m:rPr>
                                  <m:sty m:val="p"/>
                                </m:rPr>
                                <a:rPr lang="en-GB" b="0" i="0" smtClean="0">
                                  <a:latin typeface="Cambria Math" panose="02040503050406030204" pitchFamily="18" charset="0"/>
                                </a:rPr>
                                <m:t>A</m:t>
                              </m:r>
                            </m:sub>
                          </m:sSub>
                        </m:oMath>
                      </m:oMathPara>
                    </a14:m>
                    <a:endParaRPr lang="en-GB" dirty="0">
                      <a:latin typeface="+mj-lt"/>
                    </a:endParaRPr>
                  </a:p>
                </p:txBody>
              </p:sp>
            </mc:Choice>
            <mc:Fallback xmlns="">
              <p:sp>
                <p:nvSpPr>
                  <p:cNvPr id="36" name="CuadroTexto 3">
                    <a:extLst>
                      <a:ext uri="{FF2B5EF4-FFF2-40B4-BE49-F238E27FC236}">
                        <a16:creationId xmlns:a16="http://schemas.microsoft.com/office/drawing/2014/main" id="{646AAD7D-D20A-621D-09C9-7CC78ECDC31E}"/>
                      </a:ext>
                    </a:extLst>
                  </p:cNvPr>
                  <p:cNvSpPr txBox="1">
                    <a:spLocks noRot="1" noChangeAspect="1" noMove="1" noResize="1" noEditPoints="1" noAdjustHandles="1" noChangeArrowheads="1" noChangeShapeType="1" noTextEdit="1"/>
                  </p:cNvSpPr>
                  <p:nvPr/>
                </p:nvSpPr>
                <p:spPr>
                  <a:xfrm>
                    <a:off x="2821346" y="2162319"/>
                    <a:ext cx="3544945" cy="619465"/>
                  </a:xfrm>
                  <a:prstGeom prst="rect">
                    <a:avLst/>
                  </a:prstGeom>
                  <a:blipFill>
                    <a:blip r:embed="rId5"/>
                    <a:stretch>
                      <a:fillRect b="-990"/>
                    </a:stretch>
                  </a:blipFill>
                </p:spPr>
                <p:txBody>
                  <a:bodyPr/>
                  <a:lstStyle/>
                  <a:p>
                    <a:r>
                      <a:rPr lang="en-GB">
                        <a:noFill/>
                      </a:rPr>
                      <a:t> </a:t>
                    </a:r>
                  </a:p>
                </p:txBody>
              </p:sp>
            </mc:Fallback>
          </mc:AlternateContent>
        </p:grpSp>
      </p:grpSp>
      <p:grpSp>
        <p:nvGrpSpPr>
          <p:cNvPr id="20" name="Group 19">
            <a:extLst>
              <a:ext uri="{FF2B5EF4-FFF2-40B4-BE49-F238E27FC236}">
                <a16:creationId xmlns:a16="http://schemas.microsoft.com/office/drawing/2014/main" id="{F9D7BC8B-E7B9-CD01-FA1F-49DAB241D19E}"/>
              </a:ext>
            </a:extLst>
          </p:cNvPr>
          <p:cNvGrpSpPr/>
          <p:nvPr/>
        </p:nvGrpSpPr>
        <p:grpSpPr>
          <a:xfrm>
            <a:off x="4141492" y="3980744"/>
            <a:ext cx="4501897" cy="529372"/>
            <a:chOff x="4141492" y="3980744"/>
            <a:chExt cx="4501897" cy="529372"/>
          </a:xfrm>
        </p:grpSpPr>
        <p:sp>
          <p:nvSpPr>
            <p:cNvPr id="21" name="Rectangle 20">
              <a:extLst>
                <a:ext uri="{FF2B5EF4-FFF2-40B4-BE49-F238E27FC236}">
                  <a16:creationId xmlns:a16="http://schemas.microsoft.com/office/drawing/2014/main" id="{8B63C47B-22E6-AD9C-A2F2-6B07F8DBC201}"/>
                </a:ext>
              </a:extLst>
            </p:cNvPr>
            <p:cNvSpPr/>
            <p:nvPr/>
          </p:nvSpPr>
          <p:spPr>
            <a:xfrm>
              <a:off x="5464733" y="3980744"/>
              <a:ext cx="3178656" cy="5293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14BF23F2-0ABE-2378-FF94-A4AE6DDD4ECE}"/>
                </a:ext>
              </a:extLst>
            </p:cNvPr>
            <p:cNvGrpSpPr/>
            <p:nvPr/>
          </p:nvGrpSpPr>
          <p:grpSpPr>
            <a:xfrm>
              <a:off x="4141492" y="4018046"/>
              <a:ext cx="4501897" cy="380388"/>
              <a:chOff x="4141492" y="3223902"/>
              <a:chExt cx="4501897" cy="380388"/>
            </a:xfrm>
          </p:grpSpPr>
          <p:sp>
            <p:nvSpPr>
              <p:cNvPr id="23" name="CuadroTexto 9">
                <a:extLst>
                  <a:ext uri="{FF2B5EF4-FFF2-40B4-BE49-F238E27FC236}">
                    <a16:creationId xmlns:a16="http://schemas.microsoft.com/office/drawing/2014/main" id="{E6B4A59F-A224-4E5C-2DFB-AD81BA1BAC1B}"/>
                  </a:ext>
                </a:extLst>
              </p:cNvPr>
              <p:cNvSpPr txBox="1"/>
              <p:nvPr/>
            </p:nvSpPr>
            <p:spPr>
              <a:xfrm>
                <a:off x="4141492" y="3234958"/>
                <a:ext cx="1431328" cy="369332"/>
              </a:xfrm>
              <a:prstGeom prst="rect">
                <a:avLst/>
              </a:prstGeom>
              <a:noFill/>
            </p:spPr>
            <p:txBody>
              <a:bodyPr wrap="square" rtlCol="0">
                <a:spAutoFit/>
              </a:bodyPr>
              <a:lstStyle/>
              <a:p>
                <a:r>
                  <a:rPr lang="en-GB" dirty="0">
                    <a:solidFill>
                      <a:srgbClr val="C900FF"/>
                    </a:solidFill>
                    <a:latin typeface="+mj-lt"/>
                  </a:rPr>
                  <a:t>Ohm’s law</a:t>
                </a:r>
              </a:p>
            </p:txBody>
          </p:sp>
          <mc:AlternateContent xmlns:mc="http://schemas.openxmlformats.org/markup-compatibility/2006" xmlns:a14="http://schemas.microsoft.com/office/drawing/2010/main">
            <mc:Choice Requires="a14">
              <p:sp>
                <p:nvSpPr>
                  <p:cNvPr id="24" name="CuadroTexto 6">
                    <a:extLst>
                      <a:ext uri="{FF2B5EF4-FFF2-40B4-BE49-F238E27FC236}">
                        <a16:creationId xmlns:a16="http://schemas.microsoft.com/office/drawing/2014/main" id="{05F9EB2F-9A92-F532-B688-039EE481A982}"/>
                      </a:ext>
                    </a:extLst>
                  </p:cNvPr>
                  <p:cNvSpPr txBox="1"/>
                  <p:nvPr/>
                </p:nvSpPr>
                <p:spPr>
                  <a:xfrm>
                    <a:off x="5535526" y="3270069"/>
                    <a:ext cx="158985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0" smtClean="0">
                              <a:latin typeface="Cambria Math" panose="02040503050406030204" pitchFamily="18" charset="0"/>
                            </a:rPr>
                            <m:t>𝐄</m:t>
                          </m:r>
                          <m:r>
                            <a:rPr lang="en-GB" b="0" i="0" smtClean="0">
                              <a:latin typeface="Cambria Math" panose="02040503050406030204" pitchFamily="18" charset="0"/>
                            </a:rPr>
                            <m:t>+</m:t>
                          </m:r>
                          <m:r>
                            <a:rPr lang="en-GB" b="1" i="0" smtClean="0">
                              <a:latin typeface="Cambria Math" panose="02040503050406030204" pitchFamily="18" charset="0"/>
                            </a:rPr>
                            <m:t>𝐮</m:t>
                          </m:r>
                          <m:r>
                            <a:rPr lang="en-GB" b="0" i="0" smtClean="0">
                              <a:latin typeface="Cambria Math" panose="02040503050406030204" pitchFamily="18" charset="0"/>
                            </a:rPr>
                            <m:t>×</m:t>
                          </m:r>
                          <m:r>
                            <a:rPr lang="en-GB" b="1" i="0" smtClean="0">
                              <a:latin typeface="Cambria Math" panose="02040503050406030204" pitchFamily="18" charset="0"/>
                            </a:rPr>
                            <m:t>𝐁</m:t>
                          </m:r>
                          <m:r>
                            <a:rPr lang="en-GB" b="0" i="0" smtClean="0">
                              <a:latin typeface="Cambria Math" panose="02040503050406030204" pitchFamily="18" charset="0"/>
                            </a:rPr>
                            <m:t>=</m:t>
                          </m:r>
                          <m:r>
                            <m:rPr>
                              <m:sty m:val="p"/>
                            </m:rPr>
                            <a:rPr lang="en-GB" b="0" i="0" smtClean="0">
                              <a:latin typeface="Cambria Math" panose="02040503050406030204" pitchFamily="18" charset="0"/>
                            </a:rPr>
                            <m:t>η</m:t>
                          </m:r>
                          <m:r>
                            <a:rPr lang="en-GB" b="1" i="0" smtClean="0">
                              <a:latin typeface="Cambria Math" panose="02040503050406030204" pitchFamily="18" charset="0"/>
                            </a:rPr>
                            <m:t>𝐉</m:t>
                          </m:r>
                        </m:oMath>
                      </m:oMathPara>
                    </a14:m>
                    <a:endParaRPr lang="en-GB" b="1" dirty="0">
                      <a:latin typeface="+mj-lt"/>
                    </a:endParaRPr>
                  </a:p>
                </p:txBody>
              </p:sp>
            </mc:Choice>
            <mc:Fallback xmlns="">
              <p:sp>
                <p:nvSpPr>
                  <p:cNvPr id="38" name="CuadroTexto 6">
                    <a:extLst>
                      <a:ext uri="{FF2B5EF4-FFF2-40B4-BE49-F238E27FC236}">
                        <a16:creationId xmlns:a16="http://schemas.microsoft.com/office/drawing/2014/main" id="{1A972371-F4AC-E804-7C26-4ABB9B233DEE}"/>
                      </a:ext>
                    </a:extLst>
                  </p:cNvPr>
                  <p:cNvSpPr txBox="1">
                    <a:spLocks noRot="1" noChangeAspect="1" noMove="1" noResize="1" noEditPoints="1" noAdjustHandles="1" noChangeArrowheads="1" noChangeShapeType="1" noTextEdit="1"/>
                  </p:cNvSpPr>
                  <p:nvPr/>
                </p:nvSpPr>
                <p:spPr>
                  <a:xfrm>
                    <a:off x="5535526" y="3270069"/>
                    <a:ext cx="1589858" cy="276999"/>
                  </a:xfrm>
                  <a:prstGeom prst="rect">
                    <a:avLst/>
                  </a:prstGeom>
                  <a:blipFill>
                    <a:blip r:embed="rId6"/>
                    <a:stretch>
                      <a:fillRect l="-1149" r="-3065" b="-3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ángulo 14">
                    <a:extLst>
                      <a:ext uri="{FF2B5EF4-FFF2-40B4-BE49-F238E27FC236}">
                        <a16:creationId xmlns:a16="http://schemas.microsoft.com/office/drawing/2014/main" id="{42D39E4C-FC63-C0E4-A6CF-D119AAF0B0E8}"/>
                      </a:ext>
                    </a:extLst>
                  </p:cNvPr>
                  <p:cNvSpPr/>
                  <p:nvPr/>
                </p:nvSpPr>
                <p:spPr>
                  <a:xfrm>
                    <a:off x="7132591" y="3223902"/>
                    <a:ext cx="15107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0"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m:rPr>
                                  <m:sty m:val="p"/>
                                </m:rPr>
                                <a:rPr lang="en-GB" i="0">
                                  <a:latin typeface="Cambria Math" panose="02040503050406030204" pitchFamily="18" charset="0"/>
                                  <a:ea typeface="Cambria Math" panose="02040503050406030204" pitchFamily="18" charset="0"/>
                                </a:rPr>
                                <m:t>V</m:t>
                              </m:r>
                            </m:e>
                            <m:sub>
                              <m:r>
                                <m:rPr>
                                  <m:sty m:val="p"/>
                                </m:rPr>
                                <a:rPr lang="en-GB" i="0">
                                  <a:latin typeface="Cambria Math" panose="02040503050406030204" pitchFamily="18" charset="0"/>
                                  <a:ea typeface="Cambria Math" panose="02040503050406030204" pitchFamily="18" charset="0"/>
                                </a:rPr>
                                <m:t>in</m:t>
                              </m:r>
                            </m:sub>
                          </m:sSub>
                          <m:r>
                            <m:rPr>
                              <m:sty m:val="p"/>
                            </m:rPr>
                            <a:rPr lang="en-GB" b="0" i="0" smtClean="0">
                              <a:latin typeface="Cambria Math" panose="02040503050406030204" pitchFamily="18" charset="0"/>
                              <a:ea typeface="Cambria Math" panose="02040503050406030204" pitchFamily="18" charset="0"/>
                            </a:rPr>
                            <m:t>B</m:t>
                          </m:r>
                          <m:r>
                            <a:rPr lang="en-GB" b="0" i="0"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η</m:t>
                          </m:r>
                          <m:sSub>
                            <m:sSubPr>
                              <m:ctrlPr>
                                <a:rPr lang="en-GB" b="0" i="1" smtClean="0">
                                  <a:latin typeface="Cambria Math" panose="02040503050406030204" pitchFamily="18" charset="0"/>
                                  <a:ea typeface="Cambria Math" panose="02040503050406030204" pitchFamily="18" charset="0"/>
                                </a:rPr>
                              </m:ctrlPr>
                            </m:sSubPr>
                            <m:e>
                              <m:r>
                                <m:rPr>
                                  <m:sty m:val="p"/>
                                </m:rPr>
                                <a:rPr lang="en-GB" b="0" i="0" smtClean="0">
                                  <a:latin typeface="Cambria Math" panose="02040503050406030204" pitchFamily="18" charset="0"/>
                                  <a:ea typeface="Cambria Math" panose="02040503050406030204" pitchFamily="18" charset="0"/>
                                </a:rPr>
                                <m:t>J</m:t>
                              </m:r>
                            </m:e>
                            <m:sub>
                              <m:r>
                                <m:rPr>
                                  <m:sty m:val="p"/>
                                </m:rPr>
                                <a:rPr lang="en-GB" b="0" i="0" smtClean="0">
                                  <a:latin typeface="Cambria Math" panose="02040503050406030204" pitchFamily="18" charset="0"/>
                                  <a:ea typeface="Cambria Math" panose="02040503050406030204" pitchFamily="18" charset="0"/>
                                </a:rPr>
                                <m:t>z</m:t>
                              </m:r>
                            </m:sub>
                          </m:sSub>
                        </m:oMath>
                      </m:oMathPara>
                    </a14:m>
                    <a:endParaRPr lang="en-GB" dirty="0">
                      <a:latin typeface="+mj-lt"/>
                    </a:endParaRPr>
                  </a:p>
                </p:txBody>
              </p:sp>
            </mc:Choice>
            <mc:Fallback xmlns="">
              <p:sp>
                <p:nvSpPr>
                  <p:cNvPr id="45" name="Rectángulo 14">
                    <a:extLst>
                      <a:ext uri="{FF2B5EF4-FFF2-40B4-BE49-F238E27FC236}">
                        <a16:creationId xmlns:a16="http://schemas.microsoft.com/office/drawing/2014/main" id="{80AB775E-1A3A-6F11-D613-652CA91B7E11}"/>
                      </a:ext>
                    </a:extLst>
                  </p:cNvPr>
                  <p:cNvSpPr>
                    <a:spLocks noRot="1" noChangeAspect="1" noMove="1" noResize="1" noEditPoints="1" noAdjustHandles="1" noChangeArrowheads="1" noChangeShapeType="1" noTextEdit="1"/>
                  </p:cNvSpPr>
                  <p:nvPr/>
                </p:nvSpPr>
                <p:spPr>
                  <a:xfrm>
                    <a:off x="7132591" y="3223902"/>
                    <a:ext cx="1510798" cy="369332"/>
                  </a:xfrm>
                  <a:prstGeom prst="rect">
                    <a:avLst/>
                  </a:prstGeom>
                  <a:blipFill>
                    <a:blip r:embed="rId7"/>
                    <a:stretch>
                      <a:fillRect b="-11475"/>
                    </a:stretch>
                  </a:blipFill>
                </p:spPr>
                <p:txBody>
                  <a:bodyPr/>
                  <a:lstStyle/>
                  <a:p>
                    <a:r>
                      <a:rPr lang="en-GB">
                        <a:noFill/>
                      </a:rPr>
                      <a:t> </a:t>
                    </a:r>
                  </a:p>
                </p:txBody>
              </p:sp>
            </mc:Fallback>
          </mc:AlternateContent>
        </p:grpSp>
      </p:grpSp>
      <p:grpSp>
        <p:nvGrpSpPr>
          <p:cNvPr id="26" name="Group 25">
            <a:extLst>
              <a:ext uri="{FF2B5EF4-FFF2-40B4-BE49-F238E27FC236}">
                <a16:creationId xmlns:a16="http://schemas.microsoft.com/office/drawing/2014/main" id="{1A3DBCB6-7086-E832-D182-745761ABD1BF}"/>
              </a:ext>
            </a:extLst>
          </p:cNvPr>
          <p:cNvGrpSpPr/>
          <p:nvPr/>
        </p:nvGrpSpPr>
        <p:grpSpPr>
          <a:xfrm>
            <a:off x="325360" y="3961892"/>
            <a:ext cx="3000841" cy="529372"/>
            <a:chOff x="325360" y="3961892"/>
            <a:chExt cx="3000841" cy="529372"/>
          </a:xfrm>
        </p:grpSpPr>
        <p:sp>
          <p:nvSpPr>
            <p:cNvPr id="27" name="Rectangle 26">
              <a:extLst>
                <a:ext uri="{FF2B5EF4-FFF2-40B4-BE49-F238E27FC236}">
                  <a16:creationId xmlns:a16="http://schemas.microsoft.com/office/drawing/2014/main" id="{5863F355-624B-82E0-2492-B55C09DF965F}"/>
                </a:ext>
              </a:extLst>
            </p:cNvPr>
            <p:cNvSpPr/>
            <p:nvPr/>
          </p:nvSpPr>
          <p:spPr>
            <a:xfrm>
              <a:off x="1894873" y="3961892"/>
              <a:ext cx="1431328" cy="5293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uadroTexto 15">
              <a:extLst>
                <a:ext uri="{FF2B5EF4-FFF2-40B4-BE49-F238E27FC236}">
                  <a16:creationId xmlns:a16="http://schemas.microsoft.com/office/drawing/2014/main" id="{9BC328C3-3A37-7198-5BB3-CF3DD20C9337}"/>
                </a:ext>
              </a:extLst>
            </p:cNvPr>
            <p:cNvSpPr txBox="1"/>
            <p:nvPr/>
          </p:nvSpPr>
          <p:spPr>
            <a:xfrm>
              <a:off x="325360" y="4029526"/>
              <a:ext cx="1624494" cy="369332"/>
            </a:xfrm>
            <a:prstGeom prst="rect">
              <a:avLst/>
            </a:prstGeom>
            <a:noFill/>
          </p:spPr>
          <p:txBody>
            <a:bodyPr wrap="square" rtlCol="0">
              <a:spAutoFit/>
            </a:bodyPr>
            <a:lstStyle/>
            <a:p>
              <a:r>
                <a:rPr lang="en-GB" dirty="0">
                  <a:solidFill>
                    <a:srgbClr val="009900"/>
                  </a:solidFill>
                  <a:latin typeface="+mj-lt"/>
                </a:rPr>
                <a:t>Ampere’s law:</a:t>
              </a:r>
            </a:p>
          </p:txBody>
        </p:sp>
        <mc:AlternateContent xmlns:mc="http://schemas.openxmlformats.org/markup-compatibility/2006" xmlns:a14="http://schemas.microsoft.com/office/drawing/2010/main">
          <mc:Choice Requires="a14">
            <p:sp>
              <p:nvSpPr>
                <p:cNvPr id="29" name="CuadroTexto 16">
                  <a:extLst>
                    <a:ext uri="{FF2B5EF4-FFF2-40B4-BE49-F238E27FC236}">
                      <a16:creationId xmlns:a16="http://schemas.microsoft.com/office/drawing/2014/main" id="{F2A6996E-8C0B-BC6D-690C-5AA67092BAB8}"/>
                    </a:ext>
                  </a:extLst>
                </p:cNvPr>
                <p:cNvSpPr txBox="1"/>
                <p:nvPr/>
              </p:nvSpPr>
              <p:spPr>
                <a:xfrm>
                  <a:off x="2062884" y="4079451"/>
                  <a:ext cx="10530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J</m:t>
                            </m:r>
                          </m:e>
                          <m:sub>
                            <m:r>
                              <m:rPr>
                                <m:sty m:val="p"/>
                              </m:rPr>
                              <a:rPr lang="en-GB" b="0" i="0" smtClean="0">
                                <a:latin typeface="Cambria Math" panose="02040503050406030204" pitchFamily="18" charset="0"/>
                              </a:rPr>
                              <m:t>z</m:t>
                            </m:r>
                          </m:sub>
                        </m:sSub>
                        <m:r>
                          <a:rPr lang="en-GB" b="0" i="0" smtClean="0">
                            <a:latin typeface="Cambria Math" panose="02040503050406030204" pitchFamily="18" charset="0"/>
                          </a:rPr>
                          <m:t>~ </m:t>
                        </m:r>
                        <m:r>
                          <m:rPr>
                            <m:sty m:val="p"/>
                          </m:rPr>
                          <a:rPr lang="en-GB" b="0" i="0" smtClean="0">
                            <a:latin typeface="Cambria Math" panose="02040503050406030204" pitchFamily="18" charset="0"/>
                          </a:rPr>
                          <m:t>B</m:t>
                        </m:r>
                        <m:r>
                          <a:rPr lang="en-GB" b="0" i="0" smtClean="0">
                            <a:latin typeface="Cambria Math" panose="02040503050406030204" pitchFamily="18" charset="0"/>
                          </a:rPr>
                          <m:t>/</m:t>
                        </m:r>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μ</m:t>
                            </m:r>
                          </m:e>
                          <m:sub>
                            <m:r>
                              <a:rPr lang="en-GB" b="0" i="0" smtClean="0">
                                <a:latin typeface="Cambria Math" panose="02040503050406030204" pitchFamily="18" charset="0"/>
                              </a:rPr>
                              <m:t>0</m:t>
                            </m:r>
                          </m:sub>
                        </m:sSub>
                        <m:r>
                          <m:rPr>
                            <m:sty m:val="p"/>
                          </m:rPr>
                          <a:rPr lang="en-GB" b="0" i="0" smtClean="0">
                            <a:latin typeface="Cambria Math" panose="02040503050406030204" pitchFamily="18" charset="0"/>
                          </a:rPr>
                          <m:t>δ</m:t>
                        </m:r>
                      </m:oMath>
                    </m:oMathPara>
                  </a14:m>
                  <a:endParaRPr lang="en-GB" dirty="0">
                    <a:latin typeface="+mj-lt"/>
                  </a:endParaRPr>
                </a:p>
              </p:txBody>
            </p:sp>
          </mc:Choice>
          <mc:Fallback xmlns="">
            <p:sp>
              <p:nvSpPr>
                <p:cNvPr id="48" name="CuadroTexto 16">
                  <a:extLst>
                    <a:ext uri="{FF2B5EF4-FFF2-40B4-BE49-F238E27FC236}">
                      <a16:creationId xmlns:a16="http://schemas.microsoft.com/office/drawing/2014/main" id="{58F026A1-BB36-10EF-E6BB-98E3AECD291C}"/>
                    </a:ext>
                  </a:extLst>
                </p:cNvPr>
                <p:cNvSpPr txBox="1">
                  <a:spLocks noRot="1" noChangeAspect="1" noMove="1" noResize="1" noEditPoints="1" noAdjustHandles="1" noChangeArrowheads="1" noChangeShapeType="1" noTextEdit="1"/>
                </p:cNvSpPr>
                <p:nvPr/>
              </p:nvSpPr>
              <p:spPr>
                <a:xfrm>
                  <a:off x="2062884" y="4079451"/>
                  <a:ext cx="1053044" cy="276999"/>
                </a:xfrm>
                <a:prstGeom prst="rect">
                  <a:avLst/>
                </a:prstGeom>
                <a:blipFill>
                  <a:blip r:embed="rId8"/>
                  <a:stretch>
                    <a:fillRect l="-6358" r="-5202" b="-34783"/>
                  </a:stretch>
                </a:blipFill>
              </p:spPr>
              <p:txBody>
                <a:bodyPr/>
                <a:lstStyle/>
                <a:p>
                  <a:r>
                    <a:rPr lang="en-GB">
                      <a:noFill/>
                    </a:rPr>
                    <a:t> </a:t>
                  </a:r>
                </a:p>
              </p:txBody>
            </p:sp>
          </mc:Fallback>
        </mc:AlternateContent>
      </p:grpSp>
      <p:grpSp>
        <p:nvGrpSpPr>
          <p:cNvPr id="30" name="Group 29">
            <a:extLst>
              <a:ext uri="{FF2B5EF4-FFF2-40B4-BE49-F238E27FC236}">
                <a16:creationId xmlns:a16="http://schemas.microsoft.com/office/drawing/2014/main" id="{85FFB7FF-E221-99AD-D358-C6FBABBA7082}"/>
              </a:ext>
            </a:extLst>
          </p:cNvPr>
          <p:cNvGrpSpPr/>
          <p:nvPr/>
        </p:nvGrpSpPr>
        <p:grpSpPr>
          <a:xfrm>
            <a:off x="5308240" y="1300326"/>
            <a:ext cx="2956142" cy="1060735"/>
            <a:chOff x="5308240" y="1300326"/>
            <a:chExt cx="2956142" cy="1060735"/>
          </a:xfrm>
        </p:grpSpPr>
        <p:sp>
          <p:nvSpPr>
            <p:cNvPr id="31" name="Rectangle 30">
              <a:extLst>
                <a:ext uri="{FF2B5EF4-FFF2-40B4-BE49-F238E27FC236}">
                  <a16:creationId xmlns:a16="http://schemas.microsoft.com/office/drawing/2014/main" id="{2C8D6AB9-3D42-17F9-F3BA-4EC34F698D72}"/>
                </a:ext>
              </a:extLst>
            </p:cNvPr>
            <p:cNvSpPr/>
            <p:nvPr/>
          </p:nvSpPr>
          <p:spPr>
            <a:xfrm>
              <a:off x="5308240" y="1687234"/>
              <a:ext cx="2956142" cy="673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E3901330-9A36-0F7D-49C5-F9625CA5AB95}"/>
                </a:ext>
              </a:extLst>
            </p:cNvPr>
            <p:cNvGrpSpPr/>
            <p:nvPr/>
          </p:nvGrpSpPr>
          <p:grpSpPr>
            <a:xfrm>
              <a:off x="5348079" y="1300326"/>
              <a:ext cx="2916303" cy="1046731"/>
              <a:chOff x="5348079" y="1092937"/>
              <a:chExt cx="2916303" cy="1046731"/>
            </a:xfrm>
          </p:grpSpPr>
          <p:sp>
            <p:nvSpPr>
              <p:cNvPr id="33" name="CuadroTexto 2">
                <a:extLst>
                  <a:ext uri="{FF2B5EF4-FFF2-40B4-BE49-F238E27FC236}">
                    <a16:creationId xmlns:a16="http://schemas.microsoft.com/office/drawing/2014/main" id="{9266FEA9-338D-2B83-AC2C-3C93157FFB2A}"/>
                  </a:ext>
                </a:extLst>
              </p:cNvPr>
              <p:cNvSpPr txBox="1"/>
              <p:nvPr/>
            </p:nvSpPr>
            <p:spPr>
              <a:xfrm>
                <a:off x="5518469" y="1092937"/>
                <a:ext cx="2480166" cy="369332"/>
              </a:xfrm>
              <a:prstGeom prst="rect">
                <a:avLst/>
              </a:prstGeom>
              <a:noFill/>
            </p:spPr>
            <p:txBody>
              <a:bodyPr wrap="none" rtlCol="0">
                <a:spAutoFit/>
              </a:bodyPr>
              <a:lstStyle/>
              <a:p>
                <a:r>
                  <a:rPr lang="en-GB" dirty="0">
                    <a:solidFill>
                      <a:srgbClr val="C00000"/>
                    </a:solidFill>
                    <a:latin typeface="+mj-lt"/>
                  </a:rPr>
                  <a:t>Conservation of mass:</a:t>
                </a:r>
              </a:p>
            </p:txBody>
          </p:sp>
          <mc:AlternateContent xmlns:mc="http://schemas.openxmlformats.org/markup-compatibility/2006" xmlns:a14="http://schemas.microsoft.com/office/drawing/2010/main">
            <mc:Choice Requires="a14">
              <p:sp>
                <p:nvSpPr>
                  <p:cNvPr id="34" name="CuadroTexto 3">
                    <a:extLst>
                      <a:ext uri="{FF2B5EF4-FFF2-40B4-BE49-F238E27FC236}">
                        <a16:creationId xmlns:a16="http://schemas.microsoft.com/office/drawing/2014/main" id="{261A5729-8F75-7D4F-19FC-D96F598BE065}"/>
                      </a:ext>
                    </a:extLst>
                  </p:cNvPr>
                  <p:cNvSpPr txBox="1"/>
                  <p:nvPr/>
                </p:nvSpPr>
                <p:spPr>
                  <a:xfrm>
                    <a:off x="5348079" y="1671961"/>
                    <a:ext cx="15944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ρ</m:t>
                          </m:r>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V</m:t>
                              </m:r>
                            </m:e>
                            <m:sub>
                              <m:r>
                                <m:rPr>
                                  <m:sty m:val="p"/>
                                </m:rPr>
                                <a:rPr lang="en-GB" b="0" i="0" smtClean="0">
                                  <a:latin typeface="Cambria Math" panose="02040503050406030204" pitchFamily="18" charset="0"/>
                                </a:rPr>
                                <m:t>in</m:t>
                              </m:r>
                            </m:sub>
                          </m:sSub>
                          <m:r>
                            <m:rPr>
                              <m:sty m:val="p"/>
                            </m:rPr>
                            <a:rPr lang="en-GB" b="0" i="0" smtClean="0">
                              <a:latin typeface="Cambria Math" panose="02040503050406030204" pitchFamily="18" charset="0"/>
                            </a:rPr>
                            <m:t>L</m:t>
                          </m:r>
                          <m:r>
                            <a:rPr lang="en-GB" b="0" i="0" smtClean="0">
                              <a:latin typeface="Cambria Math" panose="02040503050406030204" pitchFamily="18" charset="0"/>
                            </a:rPr>
                            <m:t>=</m:t>
                          </m:r>
                          <m:r>
                            <m:rPr>
                              <m:sty m:val="p"/>
                            </m:rPr>
                            <a:rPr lang="en-GB" i="0">
                              <a:latin typeface="Cambria Math" panose="02040503050406030204" pitchFamily="18" charset="0"/>
                            </a:rPr>
                            <m:t>ρ</m:t>
                          </m:r>
                          <m:sSub>
                            <m:sSubPr>
                              <m:ctrlPr>
                                <a:rPr lang="en-GB" i="1">
                                  <a:latin typeface="Cambria Math" panose="02040503050406030204" pitchFamily="18" charset="0"/>
                                </a:rPr>
                              </m:ctrlPr>
                            </m:sSubPr>
                            <m:e>
                              <m:r>
                                <m:rPr>
                                  <m:sty m:val="p"/>
                                </m:rPr>
                                <a:rPr lang="en-GB" i="0">
                                  <a:latin typeface="Cambria Math" panose="02040503050406030204" pitchFamily="18" charset="0"/>
                                </a:rPr>
                                <m:t>V</m:t>
                              </m:r>
                            </m:e>
                            <m:sub>
                              <m:r>
                                <m:rPr>
                                  <m:sty m:val="p"/>
                                </m:rPr>
                                <a:rPr lang="en-GB" b="0" i="0" smtClean="0">
                                  <a:latin typeface="Cambria Math" panose="02040503050406030204" pitchFamily="18" charset="0"/>
                                </a:rPr>
                                <m:t>out</m:t>
                              </m:r>
                            </m:sub>
                          </m:sSub>
                          <m:r>
                            <m:rPr>
                              <m:sty m:val="p"/>
                            </m:rPr>
                            <a:rPr lang="en-GB" i="0">
                              <a:latin typeface="Cambria Math" panose="02040503050406030204" pitchFamily="18" charset="0"/>
                            </a:rPr>
                            <m:t>δ</m:t>
                          </m:r>
                        </m:oMath>
                      </m:oMathPara>
                    </a14:m>
                    <a:endParaRPr lang="en-GB" dirty="0">
                      <a:latin typeface="+mj-lt"/>
                    </a:endParaRPr>
                  </a:p>
                </p:txBody>
              </p:sp>
            </mc:Choice>
            <mc:Fallback xmlns="">
              <p:sp>
                <p:nvSpPr>
                  <p:cNvPr id="35" name="CuadroTexto 3">
                    <a:extLst>
                      <a:ext uri="{FF2B5EF4-FFF2-40B4-BE49-F238E27FC236}">
                        <a16:creationId xmlns:a16="http://schemas.microsoft.com/office/drawing/2014/main" id="{B1279027-07AB-74E6-32A1-F52319D01350}"/>
                      </a:ext>
                    </a:extLst>
                  </p:cNvPr>
                  <p:cNvSpPr txBox="1">
                    <a:spLocks noRot="1" noChangeAspect="1" noMove="1" noResize="1" noEditPoints="1" noAdjustHandles="1" noChangeArrowheads="1" noChangeShapeType="1" noTextEdit="1"/>
                  </p:cNvSpPr>
                  <p:nvPr/>
                </p:nvSpPr>
                <p:spPr>
                  <a:xfrm>
                    <a:off x="5348079" y="1671961"/>
                    <a:ext cx="1594411" cy="276999"/>
                  </a:xfrm>
                  <a:prstGeom prst="rect">
                    <a:avLst/>
                  </a:prstGeom>
                  <a:blipFill>
                    <a:blip r:embed="rId15"/>
                    <a:stretch>
                      <a:fillRect l="-1527" r="-1527" b="-260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DB976BC-D965-DFC9-B952-CC35B61FE32D}"/>
                      </a:ext>
                    </a:extLst>
                  </p:cNvPr>
                  <p:cNvSpPr txBox="1"/>
                  <p:nvPr/>
                </p:nvSpPr>
                <p:spPr>
                  <a:xfrm>
                    <a:off x="7036541" y="1483463"/>
                    <a:ext cx="1227841" cy="6562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rPr>
                              </m:ctrlPr>
                            </m:fPr>
                            <m:num>
                              <m:r>
                                <m:rPr>
                                  <m:sty m:val="p"/>
                                </m:rPr>
                                <a:rPr lang="en-GB" b="0" i="0" smtClean="0">
                                  <a:latin typeface="Cambria Math" panose="02040503050406030204" pitchFamily="18" charset="0"/>
                                </a:rPr>
                                <m:t>L</m:t>
                              </m:r>
                            </m:num>
                            <m:den>
                              <m:r>
                                <m:rPr>
                                  <m:sty m:val="p"/>
                                </m:rPr>
                                <a:rPr lang="en-GB" b="0" i="0" smtClean="0">
                                  <a:latin typeface="Cambria Math" panose="02040503050406030204" pitchFamily="18" charset="0"/>
                                </a:rPr>
                                <m:t>δ</m:t>
                              </m:r>
                            </m:den>
                          </m:f>
                          <m:r>
                            <a:rPr lang="en-GB" b="0" i="0"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V</m:t>
                                  </m:r>
                                </m:e>
                                <m:sub>
                                  <m:r>
                                    <m:rPr>
                                      <m:sty m:val="p"/>
                                    </m:rPr>
                                    <a:rPr lang="en-GB" b="0" i="0" smtClean="0">
                                      <a:latin typeface="Cambria Math" panose="02040503050406030204" pitchFamily="18" charset="0"/>
                                    </a:rPr>
                                    <m:t>A</m:t>
                                  </m:r>
                                </m:sub>
                              </m:sSub>
                            </m:num>
                            <m:den>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V</m:t>
                                  </m:r>
                                </m:e>
                                <m:sub>
                                  <m:r>
                                    <m:rPr>
                                      <m:sty m:val="p"/>
                                    </m:rPr>
                                    <a:rPr lang="en-GB" b="0" i="0" smtClean="0">
                                      <a:latin typeface="Cambria Math" panose="02040503050406030204" pitchFamily="18" charset="0"/>
                                    </a:rPr>
                                    <m:t>in</m:t>
                                  </m:r>
                                </m:sub>
                              </m:sSub>
                            </m:den>
                          </m:f>
                        </m:oMath>
                      </m:oMathPara>
                    </a14:m>
                    <a:endParaRPr lang="en-GB" dirty="0"/>
                  </a:p>
                </p:txBody>
              </p:sp>
            </mc:Choice>
            <mc:Fallback xmlns="">
              <p:sp>
                <p:nvSpPr>
                  <p:cNvPr id="53" name="TextBox 52">
                    <a:extLst>
                      <a:ext uri="{FF2B5EF4-FFF2-40B4-BE49-F238E27FC236}">
                        <a16:creationId xmlns:a16="http://schemas.microsoft.com/office/drawing/2014/main" id="{A913FCF0-58AE-FD15-EE7A-A9DCBD811CBE}"/>
                      </a:ext>
                    </a:extLst>
                  </p:cNvPr>
                  <p:cNvSpPr txBox="1">
                    <a:spLocks noRot="1" noChangeAspect="1" noMove="1" noResize="1" noEditPoints="1" noAdjustHandles="1" noChangeArrowheads="1" noChangeShapeType="1" noTextEdit="1"/>
                  </p:cNvSpPr>
                  <p:nvPr/>
                </p:nvSpPr>
                <p:spPr>
                  <a:xfrm>
                    <a:off x="7036541" y="1483463"/>
                    <a:ext cx="1227841" cy="656205"/>
                  </a:xfrm>
                  <a:prstGeom prst="rect">
                    <a:avLst/>
                  </a:prstGeom>
                  <a:blipFill>
                    <a:blip r:embed="rId16"/>
                    <a:stretch>
                      <a:fillRect/>
                    </a:stretch>
                  </a:blipFill>
                </p:spPr>
                <p:txBody>
                  <a:bodyPr/>
                  <a:lstStyle/>
                  <a:p>
                    <a:r>
                      <a:rPr lang="en-GB">
                        <a:noFill/>
                      </a:rPr>
                      <a:t> </a:t>
                    </a:r>
                  </a:p>
                </p:txBody>
              </p:sp>
            </mc:Fallback>
          </mc:AlternateContent>
        </p:grpSp>
      </p:grpSp>
      <p:grpSp>
        <p:nvGrpSpPr>
          <p:cNvPr id="36" name="Group 35">
            <a:extLst>
              <a:ext uri="{FF2B5EF4-FFF2-40B4-BE49-F238E27FC236}">
                <a16:creationId xmlns:a16="http://schemas.microsoft.com/office/drawing/2014/main" id="{C931A2EE-E2F4-F766-5D53-0131A607F04A}"/>
              </a:ext>
            </a:extLst>
          </p:cNvPr>
          <p:cNvGrpSpPr/>
          <p:nvPr/>
        </p:nvGrpSpPr>
        <p:grpSpPr>
          <a:xfrm>
            <a:off x="644020" y="4833042"/>
            <a:ext cx="3622966" cy="1058711"/>
            <a:chOff x="644020" y="4833042"/>
            <a:chExt cx="3622966" cy="1058711"/>
          </a:xfrm>
        </p:grpSpPr>
        <p:sp>
          <p:nvSpPr>
            <p:cNvPr id="37" name="Rectangle 36">
              <a:extLst>
                <a:ext uri="{FF2B5EF4-FFF2-40B4-BE49-F238E27FC236}">
                  <a16:creationId xmlns:a16="http://schemas.microsoft.com/office/drawing/2014/main" id="{13B90CB7-8CF0-2724-2E3C-BDC6B16DCAB9}"/>
                </a:ext>
              </a:extLst>
            </p:cNvPr>
            <p:cNvSpPr/>
            <p:nvPr/>
          </p:nvSpPr>
          <p:spPr>
            <a:xfrm>
              <a:off x="860836" y="4833042"/>
              <a:ext cx="3280656" cy="105871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8" name="CuadroTexto 24">
                  <a:extLst>
                    <a:ext uri="{FF2B5EF4-FFF2-40B4-BE49-F238E27FC236}">
                      <a16:creationId xmlns:a16="http://schemas.microsoft.com/office/drawing/2014/main" id="{CF19D165-FE8E-E008-3EA9-5B2B1F0609F7}"/>
                    </a:ext>
                  </a:extLst>
                </p:cNvPr>
                <p:cNvSpPr txBox="1"/>
                <p:nvPr/>
              </p:nvSpPr>
              <p:spPr>
                <a:xfrm>
                  <a:off x="644020" y="4903444"/>
                  <a:ext cx="3622966" cy="81124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i="0" smtClean="0">
                            <a:latin typeface="Cambria Math" panose="02040503050406030204" pitchFamily="18" charset="0"/>
                            <a:ea typeface="Cambria Math" panose="02040503050406030204" pitchFamily="18" charset="0"/>
                          </a:rPr>
                          <m:t>→</m:t>
                        </m:r>
                        <m:r>
                          <a:rPr lang="en-GB" sz="2000" b="0" i="0" smtClean="0">
                            <a:latin typeface="Cambria Math" panose="02040503050406030204" pitchFamily="18" charset="0"/>
                            <a:ea typeface="Cambria Math" panose="02040503050406030204" pitchFamily="18" charset="0"/>
                          </a:rPr>
                          <m:t> </m:t>
                        </m:r>
                        <m:f>
                          <m:fPr>
                            <m:ctrlPr>
                              <a:rPr lang="en-GB" sz="2000" b="0" i="1" smtClean="0">
                                <a:latin typeface="Cambria Math" panose="02040503050406030204" pitchFamily="18" charset="0"/>
                                <a:ea typeface="Cambria Math" panose="02040503050406030204" pitchFamily="18" charset="0"/>
                              </a:rPr>
                            </m:ctrlPr>
                          </m:fPr>
                          <m:num>
                            <m:sSub>
                              <m:sSubPr>
                                <m:ctrlPr>
                                  <a:rPr lang="en-GB" sz="2000" b="0" i="1" smtClean="0">
                                    <a:latin typeface="Cambria Math" panose="02040503050406030204" pitchFamily="18" charset="0"/>
                                    <a:ea typeface="Cambria Math" panose="02040503050406030204" pitchFamily="18" charset="0"/>
                                  </a:rPr>
                                </m:ctrlPr>
                              </m:sSubPr>
                              <m:e>
                                <m:r>
                                  <m:rPr>
                                    <m:sty m:val="p"/>
                                  </m:rPr>
                                  <a:rPr lang="en-GB" sz="2000" b="0" i="0" smtClean="0">
                                    <a:latin typeface="Cambria Math" panose="02040503050406030204" pitchFamily="18" charset="0"/>
                                    <a:ea typeface="Cambria Math" panose="02040503050406030204" pitchFamily="18" charset="0"/>
                                  </a:rPr>
                                  <m:t>V</m:t>
                                </m:r>
                              </m:e>
                              <m:sub>
                                <m:r>
                                  <m:rPr>
                                    <m:sty m:val="p"/>
                                  </m:rPr>
                                  <a:rPr lang="en-GB" sz="2000" b="0" i="0" smtClean="0">
                                    <a:latin typeface="Cambria Math" panose="02040503050406030204" pitchFamily="18" charset="0"/>
                                    <a:ea typeface="Cambria Math" panose="02040503050406030204" pitchFamily="18" charset="0"/>
                                  </a:rPr>
                                  <m:t>out</m:t>
                                </m:r>
                              </m:sub>
                            </m:sSub>
                          </m:num>
                          <m:den>
                            <m:sSub>
                              <m:sSubPr>
                                <m:ctrlPr>
                                  <a:rPr lang="en-GB" sz="2000" b="0" i="1" smtClean="0">
                                    <a:latin typeface="Cambria Math" panose="02040503050406030204" pitchFamily="18" charset="0"/>
                                    <a:ea typeface="Cambria Math" panose="02040503050406030204" pitchFamily="18" charset="0"/>
                                  </a:rPr>
                                </m:ctrlPr>
                              </m:sSubPr>
                              <m:e>
                                <m:r>
                                  <m:rPr>
                                    <m:sty m:val="p"/>
                                  </m:rPr>
                                  <a:rPr lang="en-GB" sz="2000" b="0" i="0" smtClean="0">
                                    <a:latin typeface="Cambria Math" panose="02040503050406030204" pitchFamily="18" charset="0"/>
                                    <a:ea typeface="Cambria Math" panose="02040503050406030204" pitchFamily="18" charset="0"/>
                                  </a:rPr>
                                  <m:t>V</m:t>
                                </m:r>
                              </m:e>
                              <m:sub>
                                <m:r>
                                  <m:rPr>
                                    <m:sty m:val="p"/>
                                  </m:rPr>
                                  <a:rPr lang="en-GB" sz="2000" b="0" i="0" smtClean="0">
                                    <a:latin typeface="Cambria Math" panose="02040503050406030204" pitchFamily="18" charset="0"/>
                                    <a:ea typeface="Cambria Math" panose="02040503050406030204" pitchFamily="18" charset="0"/>
                                  </a:rPr>
                                  <m:t>in</m:t>
                                </m:r>
                              </m:sub>
                            </m:sSub>
                          </m:den>
                        </m:f>
                        <m:r>
                          <a:rPr lang="en-GB" sz="2000" b="0" i="0" smtClean="0">
                            <a:latin typeface="Cambria Math" panose="02040503050406030204" pitchFamily="18" charset="0"/>
                            <a:ea typeface="Cambria Math" panose="02040503050406030204" pitchFamily="18" charset="0"/>
                          </a:rPr>
                          <m:t>=</m:t>
                        </m:r>
                        <m:sSup>
                          <m:sSupPr>
                            <m:ctrlPr>
                              <a:rPr lang="en-GB" sz="2000" b="0" i="1" smtClean="0">
                                <a:latin typeface="Cambria Math" panose="02040503050406030204" pitchFamily="18" charset="0"/>
                                <a:ea typeface="Cambria Math" panose="02040503050406030204" pitchFamily="18" charset="0"/>
                              </a:rPr>
                            </m:ctrlPr>
                          </m:sSupPr>
                          <m:e>
                            <m:d>
                              <m:dPr>
                                <m:ctrlPr>
                                  <a:rPr lang="en-GB" sz="2000" b="0" i="1" smtClean="0">
                                    <a:latin typeface="Cambria Math" panose="02040503050406030204" pitchFamily="18" charset="0"/>
                                    <a:ea typeface="Cambria Math" panose="02040503050406030204" pitchFamily="18" charset="0"/>
                                  </a:rPr>
                                </m:ctrlPr>
                              </m:dPr>
                              <m:e>
                                <m:f>
                                  <m:fPr>
                                    <m:ctrlPr>
                                      <a:rPr lang="en-GB" sz="2000" i="1">
                                        <a:latin typeface="Cambria Math" panose="02040503050406030204" pitchFamily="18" charset="0"/>
                                        <a:ea typeface="Cambria Math" panose="02040503050406030204" pitchFamily="18" charset="0"/>
                                      </a:rPr>
                                    </m:ctrlPr>
                                  </m:fPr>
                                  <m:num>
                                    <m:sSub>
                                      <m:sSubPr>
                                        <m:ctrlPr>
                                          <a:rPr lang="en-GB" sz="2000" i="1">
                                            <a:latin typeface="Cambria Math" panose="02040503050406030204" pitchFamily="18" charset="0"/>
                                            <a:ea typeface="Cambria Math" panose="02040503050406030204" pitchFamily="18" charset="0"/>
                                          </a:rPr>
                                        </m:ctrlPr>
                                      </m:sSubPr>
                                      <m:e>
                                        <m:r>
                                          <m:rPr>
                                            <m:sty m:val="p"/>
                                          </m:rPr>
                                          <a:rPr lang="en-GB" sz="2000" i="0">
                                            <a:latin typeface="Cambria Math" panose="02040503050406030204" pitchFamily="18" charset="0"/>
                                            <a:ea typeface="Cambria Math" panose="02040503050406030204" pitchFamily="18" charset="0"/>
                                          </a:rPr>
                                          <m:t>μ</m:t>
                                        </m:r>
                                      </m:e>
                                      <m:sub>
                                        <m:r>
                                          <a:rPr lang="en-GB" sz="2000" i="0">
                                            <a:latin typeface="Cambria Math" panose="02040503050406030204" pitchFamily="18" charset="0"/>
                                            <a:ea typeface="Cambria Math" panose="02040503050406030204" pitchFamily="18" charset="0"/>
                                          </a:rPr>
                                          <m:t>0</m:t>
                                        </m:r>
                                      </m:sub>
                                    </m:sSub>
                                    <m:sSub>
                                      <m:sSubPr>
                                        <m:ctrlPr>
                                          <a:rPr lang="en-GB" sz="2000" i="1">
                                            <a:latin typeface="Cambria Math" panose="02040503050406030204" pitchFamily="18" charset="0"/>
                                            <a:ea typeface="Cambria Math" panose="02040503050406030204" pitchFamily="18" charset="0"/>
                                          </a:rPr>
                                        </m:ctrlPr>
                                      </m:sSubPr>
                                      <m:e>
                                        <m:r>
                                          <m:rPr>
                                            <m:sty m:val="p"/>
                                          </m:rPr>
                                          <a:rPr lang="en-GB" sz="2000" i="0">
                                            <a:latin typeface="Cambria Math" panose="02040503050406030204" pitchFamily="18" charset="0"/>
                                            <a:ea typeface="Cambria Math" panose="02040503050406030204" pitchFamily="18" charset="0"/>
                                          </a:rPr>
                                          <m:t>LV</m:t>
                                        </m:r>
                                      </m:e>
                                      <m:sub>
                                        <m:r>
                                          <m:rPr>
                                            <m:sty m:val="p"/>
                                          </m:rPr>
                                          <a:rPr lang="en-GB" sz="2000" i="0">
                                            <a:latin typeface="Cambria Math" panose="02040503050406030204" pitchFamily="18" charset="0"/>
                                            <a:ea typeface="Cambria Math" panose="02040503050406030204" pitchFamily="18" charset="0"/>
                                          </a:rPr>
                                          <m:t>A</m:t>
                                        </m:r>
                                      </m:sub>
                                    </m:sSub>
                                  </m:num>
                                  <m:den>
                                    <m:r>
                                      <a:rPr lang="en-GB" sz="2000" i="0">
                                        <a:latin typeface="Cambria Math" panose="02040503050406030204" pitchFamily="18" charset="0"/>
                                        <a:ea typeface="Cambria Math" panose="02040503050406030204" pitchFamily="18" charset="0"/>
                                      </a:rPr>
                                      <m:t> </m:t>
                                    </m:r>
                                    <m:r>
                                      <m:rPr>
                                        <m:sty m:val="p"/>
                                      </m:rPr>
                                      <a:rPr lang="en-GB" sz="2000" i="0">
                                        <a:latin typeface="Cambria Math" panose="02040503050406030204" pitchFamily="18" charset="0"/>
                                        <a:ea typeface="Cambria Math" panose="02040503050406030204" pitchFamily="18" charset="0"/>
                                      </a:rPr>
                                      <m:t>η</m:t>
                                    </m:r>
                                  </m:den>
                                </m:f>
                              </m:e>
                            </m:d>
                          </m:e>
                          <m:sup>
                            <m:f>
                              <m:fPr>
                                <m:type m:val="skw"/>
                                <m:ctrlPr>
                                  <a:rPr lang="en-GB" sz="2000" b="0" i="1" smtClean="0">
                                    <a:latin typeface="Cambria Math" panose="02040503050406030204" pitchFamily="18" charset="0"/>
                                    <a:ea typeface="Cambria Math" panose="02040503050406030204" pitchFamily="18" charset="0"/>
                                  </a:rPr>
                                </m:ctrlPr>
                              </m:fPr>
                              <m:num>
                                <m:r>
                                  <a:rPr lang="en-GB" sz="2000" b="0" i="0" smtClean="0">
                                    <a:latin typeface="Cambria Math" panose="02040503050406030204" pitchFamily="18" charset="0"/>
                                    <a:ea typeface="Cambria Math" panose="02040503050406030204" pitchFamily="18" charset="0"/>
                                  </a:rPr>
                                  <m:t>1</m:t>
                                </m:r>
                              </m:num>
                              <m:den>
                                <m:r>
                                  <a:rPr lang="en-GB" sz="2000" b="0" i="0" smtClean="0">
                                    <a:latin typeface="Cambria Math" panose="02040503050406030204" pitchFamily="18" charset="0"/>
                                    <a:ea typeface="Cambria Math" panose="02040503050406030204" pitchFamily="18" charset="0"/>
                                  </a:rPr>
                                  <m:t>2</m:t>
                                </m:r>
                              </m:den>
                            </m:f>
                          </m:sup>
                        </m:sSup>
                        <m:r>
                          <a:rPr lang="en-GB" sz="2000" b="0" i="0" smtClean="0">
                            <a:latin typeface="Cambria Math" panose="02040503050406030204" pitchFamily="18" charset="0"/>
                            <a:ea typeface="Cambria Math" panose="02040503050406030204" pitchFamily="18" charset="0"/>
                          </a:rPr>
                          <m:t>≡</m:t>
                        </m:r>
                        <m:sSup>
                          <m:sSupPr>
                            <m:ctrlPr>
                              <a:rPr lang="en-GB" sz="2000" b="0" i="1" smtClean="0">
                                <a:latin typeface="Cambria Math" panose="02040503050406030204" pitchFamily="18" charset="0"/>
                                <a:ea typeface="Cambria Math" panose="02040503050406030204" pitchFamily="18" charset="0"/>
                              </a:rPr>
                            </m:ctrlPr>
                          </m:sSupPr>
                          <m:e>
                            <m:r>
                              <m:rPr>
                                <m:sty m:val="p"/>
                              </m:rPr>
                              <a:rPr lang="en-GB" sz="2000" b="0" i="0" smtClean="0">
                                <a:latin typeface="Cambria Math" panose="02040503050406030204" pitchFamily="18" charset="0"/>
                                <a:ea typeface="Cambria Math" panose="02040503050406030204" pitchFamily="18" charset="0"/>
                              </a:rPr>
                              <m:t>S</m:t>
                            </m:r>
                          </m:e>
                          <m:sup>
                            <m:f>
                              <m:fPr>
                                <m:type m:val="skw"/>
                                <m:ctrlPr>
                                  <a:rPr lang="en-GB" sz="2000" b="0" i="1" smtClean="0">
                                    <a:latin typeface="Cambria Math" panose="02040503050406030204" pitchFamily="18" charset="0"/>
                                    <a:ea typeface="Cambria Math" panose="02040503050406030204" pitchFamily="18" charset="0"/>
                                  </a:rPr>
                                </m:ctrlPr>
                              </m:fPr>
                              <m:num>
                                <m:r>
                                  <a:rPr lang="en-GB" sz="2000" b="0" i="0" smtClean="0">
                                    <a:latin typeface="Cambria Math" panose="02040503050406030204" pitchFamily="18" charset="0"/>
                                    <a:ea typeface="Cambria Math" panose="02040503050406030204" pitchFamily="18" charset="0"/>
                                  </a:rPr>
                                  <m:t>1</m:t>
                                </m:r>
                              </m:num>
                              <m:den>
                                <m:r>
                                  <a:rPr lang="en-GB" sz="2000" b="0" i="0" smtClean="0">
                                    <a:latin typeface="Cambria Math" panose="02040503050406030204" pitchFamily="18" charset="0"/>
                                    <a:ea typeface="Cambria Math" panose="02040503050406030204" pitchFamily="18" charset="0"/>
                                  </a:rPr>
                                  <m:t>2</m:t>
                                </m:r>
                              </m:den>
                            </m:f>
                          </m:sup>
                        </m:sSup>
                      </m:oMath>
                    </m:oMathPara>
                  </a14:m>
                  <a:endParaRPr lang="en-GB" sz="2000" dirty="0">
                    <a:latin typeface="+mj-lt"/>
                  </a:endParaRPr>
                </a:p>
              </p:txBody>
            </p:sp>
          </mc:Choice>
          <mc:Fallback xmlns="">
            <p:sp>
              <p:nvSpPr>
                <p:cNvPr id="51" name="CuadroTexto 24">
                  <a:extLst>
                    <a:ext uri="{FF2B5EF4-FFF2-40B4-BE49-F238E27FC236}">
                      <a16:creationId xmlns:a16="http://schemas.microsoft.com/office/drawing/2014/main" id="{76A86443-0C83-1BC9-7805-545DA867820C}"/>
                    </a:ext>
                  </a:extLst>
                </p:cNvPr>
                <p:cNvSpPr txBox="1">
                  <a:spLocks noRot="1" noChangeAspect="1" noMove="1" noResize="1" noEditPoints="1" noAdjustHandles="1" noChangeArrowheads="1" noChangeShapeType="1" noTextEdit="1"/>
                </p:cNvSpPr>
                <p:nvPr/>
              </p:nvSpPr>
              <p:spPr>
                <a:xfrm>
                  <a:off x="644020" y="4903444"/>
                  <a:ext cx="3622966" cy="811248"/>
                </a:xfrm>
                <a:prstGeom prst="rect">
                  <a:avLst/>
                </a:prstGeom>
                <a:blipFill>
                  <a:blip r:embed="rId17"/>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72857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4D0F5-6DED-0ADC-E85F-CF9C25E9ED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C6D22-231C-01A0-C131-4AF973D2D210}"/>
              </a:ext>
            </a:extLst>
          </p:cNvPr>
          <p:cNvSpPr>
            <a:spLocks noGrp="1"/>
          </p:cNvSpPr>
          <p:nvPr>
            <p:ph type="title"/>
          </p:nvPr>
        </p:nvSpPr>
        <p:spPr/>
        <p:txBody>
          <a:bodyPr>
            <a:normAutofit/>
          </a:bodyPr>
          <a:lstStyle/>
          <a:p>
            <a:r>
              <a:rPr lang="en-GB" dirty="0"/>
              <a:t>Magnetic reconnection can be chaotic, bursty, and explosive when plasmoids are formed</a:t>
            </a:r>
          </a:p>
        </p:txBody>
      </p:sp>
      <p:sp>
        <p:nvSpPr>
          <p:cNvPr id="3" name="Footer Placeholder 2">
            <a:extLst>
              <a:ext uri="{FF2B5EF4-FFF2-40B4-BE49-F238E27FC236}">
                <a16:creationId xmlns:a16="http://schemas.microsoft.com/office/drawing/2014/main" id="{356320C8-3480-247C-5232-2D885000FD78}"/>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F0B69A38-9949-EAE9-B226-540ACD748B74}"/>
              </a:ext>
            </a:extLst>
          </p:cNvPr>
          <p:cNvSpPr>
            <a:spLocks noGrp="1"/>
          </p:cNvSpPr>
          <p:nvPr>
            <p:ph type="sldNum" sz="quarter" idx="12"/>
          </p:nvPr>
        </p:nvSpPr>
        <p:spPr/>
        <p:txBody>
          <a:bodyPr/>
          <a:lstStyle/>
          <a:p>
            <a:fld id="{1BA9ABE8-007A-42E6-BCD2-67A13D129B58}" type="slidenum">
              <a:rPr lang="en-GB" smtClean="0"/>
              <a:t>43</a:t>
            </a:fld>
            <a:endParaRPr lang="en-GB"/>
          </a:p>
        </p:txBody>
      </p:sp>
      <p:sp>
        <p:nvSpPr>
          <p:cNvPr id="5" name="Text Placeholder 4">
            <a:extLst>
              <a:ext uri="{FF2B5EF4-FFF2-40B4-BE49-F238E27FC236}">
                <a16:creationId xmlns:a16="http://schemas.microsoft.com/office/drawing/2014/main" id="{97F550B8-14A2-371D-8EDA-31FB2E8D34E2}"/>
              </a:ext>
            </a:extLst>
          </p:cNvPr>
          <p:cNvSpPr>
            <a:spLocks noGrp="1"/>
          </p:cNvSpPr>
          <p:nvPr>
            <p:ph type="body" sz="quarter" idx="13"/>
          </p:nvPr>
        </p:nvSpPr>
        <p:spPr/>
        <p:txBody>
          <a:bodyPr/>
          <a:lstStyle/>
          <a:p>
            <a:r>
              <a:rPr lang="en-GB" i="0" dirty="0"/>
              <a:t>Introduction: plasmoids</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D6CC141-6EDA-2A7D-836D-F77B03C301B7}"/>
                  </a:ext>
                </a:extLst>
              </p:cNvPr>
              <p:cNvSpPr txBox="1"/>
              <p:nvPr/>
            </p:nvSpPr>
            <p:spPr>
              <a:xfrm>
                <a:off x="4279211" y="1428058"/>
                <a:ext cx="3134384" cy="1038874"/>
              </a:xfrm>
              <a:prstGeom prst="rect">
                <a:avLst/>
              </a:prstGeom>
              <a:noFill/>
            </p:spPr>
            <p:txBody>
              <a:bodyPr wrap="none" lIns="0" tIns="0" rIns="0" bIns="0" rtlCol="0">
                <a:spAutoFit/>
              </a:bodyPr>
              <a:lstStyle/>
              <a:p>
                <a:pPr/>
                <a14:m>
                  <m:oMathPara xmlns:m="http://schemas.openxmlformats.org/officeDocument/2006/math">
                    <m:oMathParaPr>
                      <m:jc m:val="center"/>
                    </m:oMathParaPr>
                    <m:oMath xmlns:m="http://schemas.openxmlformats.org/officeDocument/2006/math">
                      <m:r>
                        <m:rPr>
                          <m:sty m:val="p"/>
                        </m:rPr>
                        <a:rPr lang="en-GB" sz="2800" b="0" i="0" smtClean="0">
                          <a:latin typeface="Cambria Math" panose="02040503050406030204" pitchFamily="18" charset="0"/>
                        </a:rPr>
                        <m:t>S</m:t>
                      </m:r>
                      <m:r>
                        <a:rPr lang="en-GB" sz="2800" b="0" i="0" smtClean="0">
                          <a:latin typeface="Cambria Math" panose="02040503050406030204" pitchFamily="18" charset="0"/>
                        </a:rPr>
                        <m:t>∼</m:t>
                      </m:r>
                      <m:f>
                        <m:fPr>
                          <m:ctrlPr>
                            <a:rPr lang="en-GB" sz="2800" b="0" i="1" smtClean="0">
                              <a:latin typeface="Cambria Math" panose="02040503050406030204" pitchFamily="18" charset="0"/>
                            </a:rPr>
                          </m:ctrlPr>
                        </m:fPr>
                        <m:num>
                          <m:r>
                            <m:rPr>
                              <m:sty m:val="p"/>
                            </m:rPr>
                            <a:rPr lang="en-GB" sz="2800" b="0" i="0" smtClean="0">
                              <a:latin typeface="Cambria Math" panose="02040503050406030204" pitchFamily="18" charset="0"/>
                            </a:rPr>
                            <m:t>L</m:t>
                          </m:r>
                          <m:r>
                            <a:rPr lang="en-GB" sz="2800" b="0" i="0" smtClean="0">
                              <a:latin typeface="Cambria Math" panose="02040503050406030204" pitchFamily="18" charset="0"/>
                            </a:rPr>
                            <m:t>⋅</m:t>
                          </m:r>
                          <m:r>
                            <m:rPr>
                              <m:sty m:val="p"/>
                            </m:rPr>
                            <a:rPr lang="en-GB" sz="2800" b="0" i="0" smtClean="0">
                              <a:latin typeface="Cambria Math" panose="02040503050406030204" pitchFamily="18" charset="0"/>
                            </a:rPr>
                            <m:t>B</m:t>
                          </m:r>
                          <m:r>
                            <a:rPr lang="en-GB" sz="2800" b="0" i="0" smtClean="0">
                              <a:latin typeface="Cambria Math" panose="02040503050406030204" pitchFamily="18" charset="0"/>
                            </a:rPr>
                            <m:t>⋅</m:t>
                          </m:r>
                          <m:sSubSup>
                            <m:sSubSupPr>
                              <m:ctrlPr>
                                <a:rPr lang="en-GB" sz="2800" b="0" i="1" smtClean="0">
                                  <a:latin typeface="Cambria Math" panose="02040503050406030204" pitchFamily="18" charset="0"/>
                                </a:rPr>
                              </m:ctrlPr>
                            </m:sSubSupPr>
                            <m:e>
                              <m:r>
                                <m:rPr>
                                  <m:sty m:val="p"/>
                                </m:rPr>
                                <a:rPr lang="en-GB" sz="2800" b="0" i="0" smtClean="0">
                                  <a:latin typeface="Cambria Math" panose="02040503050406030204" pitchFamily="18" charset="0"/>
                                </a:rPr>
                                <m:t>T</m:t>
                              </m:r>
                            </m:e>
                            <m:sub>
                              <m:r>
                                <m:rPr>
                                  <m:sty m:val="p"/>
                                </m:rPr>
                                <a:rPr lang="en-GB" sz="2800" b="0" i="0" smtClean="0">
                                  <a:latin typeface="Cambria Math" panose="02040503050406030204" pitchFamily="18" charset="0"/>
                                </a:rPr>
                                <m:t>e</m:t>
                              </m:r>
                            </m:sub>
                            <m:sup>
                              <m:r>
                                <a:rPr lang="en-GB" sz="2800" b="0" i="0" smtClean="0">
                                  <a:latin typeface="Cambria Math" panose="02040503050406030204" pitchFamily="18" charset="0"/>
                                </a:rPr>
                                <m:t>3/2</m:t>
                              </m:r>
                            </m:sup>
                          </m:sSubSup>
                        </m:num>
                        <m:den>
                          <m:rad>
                            <m:radPr>
                              <m:degHide m:val="on"/>
                              <m:ctrlPr>
                                <a:rPr lang="en-GB" sz="2800" b="0" i="1" smtClean="0">
                                  <a:latin typeface="Cambria Math" panose="02040503050406030204" pitchFamily="18" charset="0"/>
                                </a:rPr>
                              </m:ctrlPr>
                            </m:radPr>
                            <m:deg/>
                            <m:e>
                              <m:sSub>
                                <m:sSubPr>
                                  <m:ctrlPr>
                                    <a:rPr lang="en-GB" sz="2800" b="0" i="1" smtClean="0">
                                      <a:latin typeface="Cambria Math" panose="02040503050406030204" pitchFamily="18" charset="0"/>
                                    </a:rPr>
                                  </m:ctrlPr>
                                </m:sSubPr>
                                <m:e>
                                  <m:r>
                                    <m:rPr>
                                      <m:sty m:val="p"/>
                                    </m:rPr>
                                    <a:rPr lang="en-GB" sz="2800" b="0" i="0" smtClean="0">
                                      <a:latin typeface="Cambria Math" panose="02040503050406030204" pitchFamily="18" charset="0"/>
                                    </a:rPr>
                                    <m:t>n</m:t>
                                  </m:r>
                                </m:e>
                                <m:sub>
                                  <m:r>
                                    <m:rPr>
                                      <m:sty m:val="p"/>
                                    </m:rPr>
                                    <a:rPr lang="en-GB" sz="2800" b="0" i="0" smtClean="0">
                                      <a:latin typeface="Cambria Math" panose="02040503050406030204" pitchFamily="18" charset="0"/>
                                    </a:rPr>
                                    <m:t>e</m:t>
                                  </m:r>
                                </m:sub>
                              </m:sSub>
                            </m:e>
                          </m:rad>
                        </m:den>
                      </m:f>
                      <m:r>
                        <a:rPr lang="en-GB" sz="2800" b="0" i="0" smtClean="0">
                          <a:latin typeface="Cambria Math" panose="02040503050406030204" pitchFamily="18" charset="0"/>
                        </a:rPr>
                        <m:t>&gt;</m:t>
                      </m:r>
                      <m:sSub>
                        <m:sSubPr>
                          <m:ctrlPr>
                            <a:rPr lang="en-GB" sz="2800" b="0" i="1" smtClean="0">
                              <a:latin typeface="Cambria Math" panose="02040503050406030204" pitchFamily="18" charset="0"/>
                            </a:rPr>
                          </m:ctrlPr>
                        </m:sSubPr>
                        <m:e>
                          <m:r>
                            <m:rPr>
                              <m:sty m:val="p"/>
                            </m:rPr>
                            <a:rPr lang="en-GB" sz="2800" b="0" i="0" smtClean="0">
                              <a:latin typeface="Cambria Math" panose="02040503050406030204" pitchFamily="18" charset="0"/>
                            </a:rPr>
                            <m:t>S</m:t>
                          </m:r>
                        </m:e>
                        <m:sub>
                          <m:r>
                            <m:rPr>
                              <m:sty m:val="p"/>
                            </m:rPr>
                            <a:rPr lang="en-GB" sz="2800" b="0" i="0" smtClean="0">
                              <a:latin typeface="Cambria Math" panose="02040503050406030204" pitchFamily="18" charset="0"/>
                            </a:rPr>
                            <m:t>c</m:t>
                          </m:r>
                        </m:sub>
                      </m:sSub>
                    </m:oMath>
                  </m:oMathPara>
                </a14:m>
                <a:endParaRPr lang="en-GB" sz="2800" dirty="0"/>
              </a:p>
            </p:txBody>
          </p:sp>
        </mc:Choice>
        <mc:Fallback>
          <p:sp>
            <p:nvSpPr>
              <p:cNvPr id="7" name="TextBox 6">
                <a:extLst>
                  <a:ext uri="{FF2B5EF4-FFF2-40B4-BE49-F238E27FC236}">
                    <a16:creationId xmlns:a16="http://schemas.microsoft.com/office/drawing/2014/main" id="{ED6CC141-6EDA-2A7D-836D-F77B03C301B7}"/>
                  </a:ext>
                </a:extLst>
              </p:cNvPr>
              <p:cNvSpPr txBox="1">
                <a:spLocks noRot="1" noChangeAspect="1" noMove="1" noResize="1" noEditPoints="1" noAdjustHandles="1" noChangeArrowheads="1" noChangeShapeType="1" noTextEdit="1"/>
              </p:cNvSpPr>
              <p:nvPr/>
            </p:nvSpPr>
            <p:spPr>
              <a:xfrm>
                <a:off x="4279211" y="1428058"/>
                <a:ext cx="3134384" cy="1038874"/>
              </a:xfrm>
              <a:prstGeom prst="rect">
                <a:avLst/>
              </a:prstGeom>
              <a:blipFill>
                <a:blip r:embed="rId2"/>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0D5BA0D-A7BE-AC3A-FEE6-465A0D75B27B}"/>
              </a:ext>
            </a:extLst>
          </p:cNvPr>
          <p:cNvSpPr txBox="1"/>
          <p:nvPr/>
        </p:nvSpPr>
        <p:spPr>
          <a:xfrm>
            <a:off x="3072112" y="5613400"/>
            <a:ext cx="5422900" cy="707886"/>
          </a:xfrm>
          <a:prstGeom prst="rect">
            <a:avLst/>
          </a:prstGeom>
          <a:noFill/>
        </p:spPr>
        <p:txBody>
          <a:bodyPr wrap="square" rtlCol="0">
            <a:spAutoFit/>
          </a:bodyPr>
          <a:lstStyle/>
          <a:p>
            <a:pPr algn="ctr"/>
            <a:r>
              <a:rPr lang="en-GB" sz="2000" dirty="0">
                <a:solidFill>
                  <a:srgbClr val="C00000"/>
                </a:solidFill>
              </a:rPr>
              <a:t>Current sheet length L is not a free parameter in Sweet-Parker reconnection</a:t>
            </a:r>
          </a:p>
        </p:txBody>
      </p:sp>
      <p:grpSp>
        <p:nvGrpSpPr>
          <p:cNvPr id="12" name="Group 11">
            <a:extLst>
              <a:ext uri="{FF2B5EF4-FFF2-40B4-BE49-F238E27FC236}">
                <a16:creationId xmlns:a16="http://schemas.microsoft.com/office/drawing/2014/main" id="{A40EA08F-6B6B-F6CF-7C82-4593CA02DBC0}"/>
              </a:ext>
            </a:extLst>
          </p:cNvPr>
          <p:cNvGrpSpPr/>
          <p:nvPr/>
        </p:nvGrpSpPr>
        <p:grpSpPr>
          <a:xfrm>
            <a:off x="1993828" y="2746073"/>
            <a:ext cx="8516139" cy="2309044"/>
            <a:chOff x="147782" y="2746073"/>
            <a:chExt cx="8516139" cy="2309044"/>
          </a:xfrm>
        </p:grpSpPr>
        <p:pic>
          <p:nvPicPr>
            <p:cNvPr id="13" name="Imagen 2">
              <a:extLst>
                <a:ext uri="{FF2B5EF4-FFF2-40B4-BE49-F238E27FC236}">
                  <a16:creationId xmlns:a16="http://schemas.microsoft.com/office/drawing/2014/main" id="{CDE2AD12-2735-5951-0D3B-A8D270AE02F7}"/>
                </a:ext>
              </a:extLst>
            </p:cNvPr>
            <p:cNvPicPr>
              <a:picLocks noChangeAspect="1"/>
            </p:cNvPicPr>
            <p:nvPr/>
          </p:nvPicPr>
          <p:blipFill>
            <a:blip r:embed="rId3"/>
            <a:stretch>
              <a:fillRect/>
            </a:stretch>
          </p:blipFill>
          <p:spPr>
            <a:xfrm>
              <a:off x="147782" y="2746073"/>
              <a:ext cx="7396018" cy="2309044"/>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9E97ECC6-AF34-A7AC-6CC7-8DEF632A6DE9}"/>
                </a:ext>
              </a:extLst>
            </p:cNvPr>
            <p:cNvSpPr txBox="1"/>
            <p:nvPr/>
          </p:nvSpPr>
          <p:spPr>
            <a:xfrm>
              <a:off x="5958821" y="4761802"/>
              <a:ext cx="2705100" cy="261610"/>
            </a:xfrm>
            <a:prstGeom prst="rect">
              <a:avLst/>
            </a:prstGeom>
            <a:noFill/>
          </p:spPr>
          <p:txBody>
            <a:bodyPr wrap="square" rtlCol="0">
              <a:spAutoFit/>
            </a:bodyPr>
            <a:lstStyle/>
            <a:p>
              <a:r>
                <a:rPr lang="en-GB" sz="1050" dirty="0"/>
                <a:t>[Hare PhD Thesis 2017]</a:t>
              </a:r>
            </a:p>
          </p:txBody>
        </p:sp>
      </p:grpSp>
      <p:cxnSp>
        <p:nvCxnSpPr>
          <p:cNvPr id="16" name="Straight Connector 15">
            <a:extLst>
              <a:ext uri="{FF2B5EF4-FFF2-40B4-BE49-F238E27FC236}">
                <a16:creationId xmlns:a16="http://schemas.microsoft.com/office/drawing/2014/main" id="{9E443AED-274A-0DCF-E49F-0027DAAFD85D}"/>
              </a:ext>
            </a:extLst>
          </p:cNvPr>
          <p:cNvCxnSpPr>
            <a:cxnSpLocks/>
          </p:cNvCxnSpPr>
          <p:nvPr/>
        </p:nvCxnSpPr>
        <p:spPr>
          <a:xfrm>
            <a:off x="0" y="6469013"/>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588340E-53CD-D2B4-EFD5-193CCD9D1773}"/>
              </a:ext>
            </a:extLst>
          </p:cNvPr>
          <p:cNvSpPr txBox="1"/>
          <p:nvPr/>
        </p:nvSpPr>
        <p:spPr>
          <a:xfrm>
            <a:off x="147781" y="6436546"/>
            <a:ext cx="6306181" cy="276999"/>
          </a:xfrm>
          <a:prstGeom prst="rect">
            <a:avLst/>
          </a:prstGeom>
          <a:noFill/>
        </p:spPr>
        <p:txBody>
          <a:bodyPr wrap="square" rtlCol="0">
            <a:spAutoFit/>
          </a:bodyPr>
          <a:lstStyle/>
          <a:p>
            <a:r>
              <a:rPr lang="en-US" sz="1200" dirty="0"/>
              <a:t>Loureiro &amp; Uzdensky, Plasma Phys. Control. Fusion (2015); ; Hare, PhD Thesis (2017)</a:t>
            </a:r>
          </a:p>
        </p:txBody>
      </p:sp>
    </p:spTree>
    <p:extLst>
      <p:ext uri="{BB962C8B-B14F-4D97-AF65-F5344CB8AC3E}">
        <p14:creationId xmlns:p14="http://schemas.microsoft.com/office/powerpoint/2010/main" val="601412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EF682-DF77-DC9A-EA9C-7C0F2C7275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A27719-A201-0E50-A8E9-7FBF73F73F41}"/>
              </a:ext>
            </a:extLst>
          </p:cNvPr>
          <p:cNvSpPr>
            <a:spLocks noGrp="1"/>
          </p:cNvSpPr>
          <p:nvPr>
            <p:ph type="title"/>
          </p:nvPr>
        </p:nvSpPr>
        <p:spPr/>
        <p:txBody>
          <a:bodyPr>
            <a:normAutofit/>
          </a:bodyPr>
          <a:lstStyle/>
          <a:p>
            <a:r>
              <a:rPr lang="en-GB" dirty="0"/>
              <a:t>Plasmoid reconnection has been observed in pulsed-power experiments</a:t>
            </a:r>
          </a:p>
        </p:txBody>
      </p:sp>
      <p:sp>
        <p:nvSpPr>
          <p:cNvPr id="3" name="Footer Placeholder 2">
            <a:extLst>
              <a:ext uri="{FF2B5EF4-FFF2-40B4-BE49-F238E27FC236}">
                <a16:creationId xmlns:a16="http://schemas.microsoft.com/office/drawing/2014/main" id="{8D304A07-4BDD-59CD-A8C6-8085E5CCE295}"/>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33B4B136-8429-E272-F6EF-F9D88265E402}"/>
              </a:ext>
            </a:extLst>
          </p:cNvPr>
          <p:cNvSpPr>
            <a:spLocks noGrp="1"/>
          </p:cNvSpPr>
          <p:nvPr>
            <p:ph type="sldNum" sz="quarter" idx="12"/>
          </p:nvPr>
        </p:nvSpPr>
        <p:spPr/>
        <p:txBody>
          <a:bodyPr/>
          <a:lstStyle/>
          <a:p>
            <a:fld id="{1BA9ABE8-007A-42E6-BCD2-67A13D129B58}" type="slidenum">
              <a:rPr lang="en-GB" smtClean="0"/>
              <a:t>44</a:t>
            </a:fld>
            <a:endParaRPr lang="en-GB"/>
          </a:p>
        </p:txBody>
      </p:sp>
      <p:sp>
        <p:nvSpPr>
          <p:cNvPr id="5" name="Text Placeholder 4">
            <a:extLst>
              <a:ext uri="{FF2B5EF4-FFF2-40B4-BE49-F238E27FC236}">
                <a16:creationId xmlns:a16="http://schemas.microsoft.com/office/drawing/2014/main" id="{FDB754CF-346C-5354-A834-6FF84C3C9EC2}"/>
              </a:ext>
            </a:extLst>
          </p:cNvPr>
          <p:cNvSpPr>
            <a:spLocks noGrp="1"/>
          </p:cNvSpPr>
          <p:nvPr>
            <p:ph type="body" sz="quarter" idx="13"/>
          </p:nvPr>
        </p:nvSpPr>
        <p:spPr/>
        <p:txBody>
          <a:bodyPr/>
          <a:lstStyle/>
          <a:p>
            <a:r>
              <a:rPr lang="en-GB" i="0" dirty="0"/>
              <a:t>Results: plasmoids</a:t>
            </a:r>
          </a:p>
        </p:txBody>
      </p:sp>
      <p:pic>
        <p:nvPicPr>
          <p:cNvPr id="6" name="Picture 5">
            <a:extLst>
              <a:ext uri="{FF2B5EF4-FFF2-40B4-BE49-F238E27FC236}">
                <a16:creationId xmlns:a16="http://schemas.microsoft.com/office/drawing/2014/main" id="{0429CD06-3552-A880-85E1-45C9065308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165585" y="2241670"/>
            <a:ext cx="3234018" cy="4264429"/>
          </a:xfrm>
          <a:prstGeom prst="rect">
            <a:avLst/>
          </a:prstGeom>
        </p:spPr>
      </p:pic>
      <p:sp>
        <p:nvSpPr>
          <p:cNvPr id="7" name="TextBox 6">
            <a:extLst>
              <a:ext uri="{FF2B5EF4-FFF2-40B4-BE49-F238E27FC236}">
                <a16:creationId xmlns:a16="http://schemas.microsoft.com/office/drawing/2014/main" id="{3FB38E42-E2BB-AA1A-012C-515EEF54AB06}"/>
              </a:ext>
            </a:extLst>
          </p:cNvPr>
          <p:cNvSpPr txBox="1"/>
          <p:nvPr/>
        </p:nvSpPr>
        <p:spPr>
          <a:xfrm>
            <a:off x="8055136" y="1267540"/>
            <a:ext cx="3454915" cy="923330"/>
          </a:xfrm>
          <a:prstGeom prst="rect">
            <a:avLst/>
          </a:prstGeom>
          <a:noFill/>
        </p:spPr>
        <p:txBody>
          <a:bodyPr wrap="square" rtlCol="0">
            <a:spAutoFit/>
          </a:bodyPr>
          <a:lstStyle/>
          <a:p>
            <a:pPr algn="ctr"/>
            <a:r>
              <a:rPr lang="en-GB" dirty="0"/>
              <a:t>Plasmoid unstable layer in carbon plasma</a:t>
            </a:r>
          </a:p>
          <a:p>
            <a:pPr algn="ctr"/>
            <a:r>
              <a:rPr lang="en-GB" dirty="0"/>
              <a:t>[Hare+ 2017]</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155666B9-CF80-2A97-318C-D35B20432192}"/>
                  </a:ext>
                </a:extLst>
              </p:cNvPr>
              <p:cNvSpPr txBox="1"/>
              <p:nvPr/>
            </p:nvSpPr>
            <p:spPr>
              <a:xfrm>
                <a:off x="9897484" y="6001580"/>
                <a:ext cx="134088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800" b="0" i="0" smtClean="0">
                          <a:solidFill>
                            <a:schemeClr val="bg1"/>
                          </a:solidFill>
                          <a:latin typeface="Cambria Math" panose="02040503050406030204" pitchFamily="18" charset="0"/>
                        </a:rPr>
                        <m:t>S</m:t>
                      </m:r>
                      <m:r>
                        <a:rPr lang="en-GB" sz="2800" b="0" i="0" smtClean="0">
                          <a:solidFill>
                            <a:schemeClr val="bg1"/>
                          </a:solidFill>
                          <a:latin typeface="Cambria Math" panose="02040503050406030204" pitchFamily="18" charset="0"/>
                        </a:rPr>
                        <m:t>=120</m:t>
                      </m:r>
                    </m:oMath>
                  </m:oMathPara>
                </a14:m>
                <a:endParaRPr lang="en-GB" sz="2800" dirty="0">
                  <a:solidFill>
                    <a:schemeClr val="bg1"/>
                  </a:solidFill>
                </a:endParaRPr>
              </a:p>
            </p:txBody>
          </p:sp>
        </mc:Choice>
        <mc:Fallback>
          <p:sp>
            <p:nvSpPr>
              <p:cNvPr id="8" name="TextBox 7">
                <a:extLst>
                  <a:ext uri="{FF2B5EF4-FFF2-40B4-BE49-F238E27FC236}">
                    <a16:creationId xmlns:a16="http://schemas.microsoft.com/office/drawing/2014/main" id="{155666B9-CF80-2A97-318C-D35B20432192}"/>
                  </a:ext>
                </a:extLst>
              </p:cNvPr>
              <p:cNvSpPr txBox="1">
                <a:spLocks noRot="1" noChangeAspect="1" noMove="1" noResize="1" noEditPoints="1" noAdjustHandles="1" noChangeArrowheads="1" noChangeShapeType="1" noTextEdit="1"/>
              </p:cNvSpPr>
              <p:nvPr/>
            </p:nvSpPr>
            <p:spPr>
              <a:xfrm>
                <a:off x="9897484" y="6001580"/>
                <a:ext cx="1340880" cy="430887"/>
              </a:xfrm>
              <a:prstGeom prst="rect">
                <a:avLst/>
              </a:prstGeom>
              <a:blipFill>
                <a:blip r:embed="rId3"/>
                <a:stretch>
                  <a:fillRect/>
                </a:stretch>
              </a:blipFill>
            </p:spPr>
            <p:txBody>
              <a:bodyPr/>
              <a:lstStyle/>
              <a:p>
                <a:r>
                  <a:rPr lang="en-US">
                    <a:noFill/>
                  </a:rPr>
                  <a:t> </a:t>
                </a:r>
              </a:p>
            </p:txBody>
          </p:sp>
        </mc:Fallback>
      </mc:AlternateContent>
      <p:pic>
        <p:nvPicPr>
          <p:cNvPr id="9" name="Content Placeholder 5">
            <a:extLst>
              <a:ext uri="{FF2B5EF4-FFF2-40B4-BE49-F238E27FC236}">
                <a16:creationId xmlns:a16="http://schemas.microsoft.com/office/drawing/2014/main" id="{232C5441-EA6E-0B38-31B8-13D7D923E1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10148" y="2241670"/>
            <a:ext cx="3198322" cy="4264429"/>
          </a:xfrm>
          <a:prstGeom prst="rect">
            <a:avLst/>
          </a:prstGeom>
        </p:spPr>
      </p:pic>
      <p:sp>
        <p:nvSpPr>
          <p:cNvPr id="10" name="TextBox 9">
            <a:extLst>
              <a:ext uri="{FF2B5EF4-FFF2-40B4-BE49-F238E27FC236}">
                <a16:creationId xmlns:a16="http://schemas.microsoft.com/office/drawing/2014/main" id="{5DB0E68B-E26F-B103-0DF2-7F6295DDA3BA}"/>
              </a:ext>
            </a:extLst>
          </p:cNvPr>
          <p:cNvSpPr txBox="1"/>
          <p:nvPr/>
        </p:nvSpPr>
        <p:spPr>
          <a:xfrm>
            <a:off x="4448991" y="1295759"/>
            <a:ext cx="3920635" cy="923330"/>
          </a:xfrm>
          <a:prstGeom prst="rect">
            <a:avLst/>
          </a:prstGeom>
          <a:noFill/>
        </p:spPr>
        <p:txBody>
          <a:bodyPr wrap="square" rtlCol="0">
            <a:spAutoFit/>
          </a:bodyPr>
          <a:lstStyle/>
          <a:p>
            <a:pPr algn="ctr"/>
            <a:r>
              <a:rPr lang="en-GB" dirty="0"/>
              <a:t>Stable SP with aluminium plasma experiments</a:t>
            </a:r>
          </a:p>
          <a:p>
            <a:pPr algn="ctr"/>
            <a:r>
              <a:rPr lang="en-GB" dirty="0"/>
              <a:t>[Suttle+ 2016]</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D0D137FF-DE35-A787-97E1-852DF8575CDA}"/>
                  </a:ext>
                </a:extLst>
              </p:cNvPr>
              <p:cNvSpPr txBox="1"/>
              <p:nvPr/>
            </p:nvSpPr>
            <p:spPr>
              <a:xfrm>
                <a:off x="6606574" y="6021853"/>
                <a:ext cx="114210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GB" sz="2800" b="0" i="0" smtClean="0">
                          <a:solidFill>
                            <a:schemeClr val="bg1"/>
                          </a:solidFill>
                          <a:latin typeface="Cambria Math" panose="02040503050406030204" pitchFamily="18" charset="0"/>
                        </a:rPr>
                        <m:t>S</m:t>
                      </m:r>
                      <m:r>
                        <a:rPr lang="en-GB" sz="2800" b="0" i="0" smtClean="0">
                          <a:solidFill>
                            <a:schemeClr val="bg1"/>
                          </a:solidFill>
                          <a:latin typeface="Cambria Math" panose="02040503050406030204" pitchFamily="18" charset="0"/>
                        </a:rPr>
                        <m:t>=20</m:t>
                      </m:r>
                    </m:oMath>
                  </m:oMathPara>
                </a14:m>
                <a:endParaRPr lang="en-GB" sz="2800" dirty="0">
                  <a:solidFill>
                    <a:schemeClr val="bg1"/>
                  </a:solidFill>
                </a:endParaRPr>
              </a:p>
            </p:txBody>
          </p:sp>
        </mc:Choice>
        <mc:Fallback>
          <p:sp>
            <p:nvSpPr>
              <p:cNvPr id="11" name="TextBox 10">
                <a:extLst>
                  <a:ext uri="{FF2B5EF4-FFF2-40B4-BE49-F238E27FC236}">
                    <a16:creationId xmlns:a16="http://schemas.microsoft.com/office/drawing/2014/main" id="{D0D137FF-DE35-A787-97E1-852DF8575CDA}"/>
                  </a:ext>
                </a:extLst>
              </p:cNvPr>
              <p:cNvSpPr txBox="1">
                <a:spLocks noRot="1" noChangeAspect="1" noMove="1" noResize="1" noEditPoints="1" noAdjustHandles="1" noChangeArrowheads="1" noChangeShapeType="1" noTextEdit="1"/>
              </p:cNvSpPr>
              <p:nvPr/>
            </p:nvSpPr>
            <p:spPr>
              <a:xfrm>
                <a:off x="6606574" y="6021853"/>
                <a:ext cx="1142108" cy="430887"/>
              </a:xfrm>
              <a:prstGeom prst="rect">
                <a:avLst/>
              </a:prstGeom>
              <a:blipFill>
                <a:blip r:embed="rId5"/>
                <a:stretch>
                  <a:fillRect/>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91EAEB7E-EB64-D1BB-987C-EB388D3EC3C8}"/>
              </a:ext>
            </a:extLst>
          </p:cNvPr>
          <p:cNvGrpSpPr/>
          <p:nvPr/>
        </p:nvGrpSpPr>
        <p:grpSpPr>
          <a:xfrm>
            <a:off x="3750730" y="3156710"/>
            <a:ext cx="5396126" cy="2382463"/>
            <a:chOff x="3750730" y="3156710"/>
            <a:chExt cx="5396126" cy="2382463"/>
          </a:xfrm>
        </p:grpSpPr>
        <p:sp>
          <p:nvSpPr>
            <p:cNvPr id="12" name="Arc 11">
              <a:extLst>
                <a:ext uri="{FF2B5EF4-FFF2-40B4-BE49-F238E27FC236}">
                  <a16:creationId xmlns:a16="http://schemas.microsoft.com/office/drawing/2014/main" id="{C353911D-DC44-4717-94FA-7C064EEA6D33}"/>
                </a:ext>
              </a:extLst>
            </p:cNvPr>
            <p:cNvSpPr>
              <a:spLocks noChangeAspect="1"/>
            </p:cNvSpPr>
            <p:nvPr/>
          </p:nvSpPr>
          <p:spPr>
            <a:xfrm rot="2700000">
              <a:off x="3750730" y="3208591"/>
              <a:ext cx="2330582" cy="2330582"/>
            </a:xfrm>
            <a:prstGeom prst="arc">
              <a:avLst/>
            </a:prstGeom>
            <a:ln w="19050">
              <a:solidFill>
                <a:srgbClr val="00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a:extLst>
                <a:ext uri="{FF2B5EF4-FFF2-40B4-BE49-F238E27FC236}">
                  <a16:creationId xmlns:a16="http://schemas.microsoft.com/office/drawing/2014/main" id="{35C978BA-F8E3-7C24-EB84-80BD420496A0}"/>
                </a:ext>
              </a:extLst>
            </p:cNvPr>
            <p:cNvSpPr>
              <a:spLocks noChangeAspect="1"/>
            </p:cNvSpPr>
            <p:nvPr/>
          </p:nvSpPr>
          <p:spPr>
            <a:xfrm rot="13500000">
              <a:off x="6816274" y="3156710"/>
              <a:ext cx="2330582" cy="2330582"/>
            </a:xfrm>
            <a:prstGeom prst="arc">
              <a:avLst/>
            </a:prstGeom>
            <a:ln w="19050">
              <a:solidFill>
                <a:srgbClr val="00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14349B10-2C6E-7BBF-C0AD-22913A092F61}"/>
                </a:ext>
              </a:extLst>
            </p:cNvPr>
            <p:cNvSpPr txBox="1"/>
            <p:nvPr/>
          </p:nvSpPr>
          <p:spPr>
            <a:xfrm>
              <a:off x="7021945" y="4707941"/>
              <a:ext cx="749300" cy="369332"/>
            </a:xfrm>
            <a:prstGeom prst="rect">
              <a:avLst/>
            </a:prstGeom>
            <a:noFill/>
          </p:spPr>
          <p:txBody>
            <a:bodyPr wrap="square" rtlCol="0">
              <a:spAutoFit/>
            </a:bodyPr>
            <a:lstStyle/>
            <a:p>
              <a:r>
                <a:rPr lang="en-GB" b="1" dirty="0">
                  <a:solidFill>
                    <a:srgbClr val="0000FF"/>
                  </a:solidFill>
                </a:rPr>
                <a:t>B</a:t>
              </a:r>
            </a:p>
          </p:txBody>
        </p:sp>
      </p:grpSp>
      <p:grpSp>
        <p:nvGrpSpPr>
          <p:cNvPr id="15" name="Group 14">
            <a:extLst>
              <a:ext uri="{FF2B5EF4-FFF2-40B4-BE49-F238E27FC236}">
                <a16:creationId xmlns:a16="http://schemas.microsoft.com/office/drawing/2014/main" id="{DF72418C-9010-C951-7245-2410401E5377}"/>
              </a:ext>
            </a:extLst>
          </p:cNvPr>
          <p:cNvGrpSpPr/>
          <p:nvPr/>
        </p:nvGrpSpPr>
        <p:grpSpPr>
          <a:xfrm>
            <a:off x="7027330" y="3156710"/>
            <a:ext cx="5396126" cy="2382463"/>
            <a:chOff x="7027330" y="3156710"/>
            <a:chExt cx="5396126" cy="2382463"/>
          </a:xfrm>
        </p:grpSpPr>
        <p:sp>
          <p:nvSpPr>
            <p:cNvPr id="16" name="Arc 15">
              <a:extLst>
                <a:ext uri="{FF2B5EF4-FFF2-40B4-BE49-F238E27FC236}">
                  <a16:creationId xmlns:a16="http://schemas.microsoft.com/office/drawing/2014/main" id="{5CEF01A4-2FDD-D762-030E-2763754ABD6F}"/>
                </a:ext>
              </a:extLst>
            </p:cNvPr>
            <p:cNvSpPr>
              <a:spLocks noChangeAspect="1"/>
            </p:cNvSpPr>
            <p:nvPr/>
          </p:nvSpPr>
          <p:spPr>
            <a:xfrm rot="2700000">
              <a:off x="7027330" y="3208591"/>
              <a:ext cx="2330582" cy="2330582"/>
            </a:xfrm>
            <a:prstGeom prst="arc">
              <a:avLst/>
            </a:prstGeom>
            <a:ln w="19050">
              <a:solidFill>
                <a:srgbClr val="00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a:extLst>
                <a:ext uri="{FF2B5EF4-FFF2-40B4-BE49-F238E27FC236}">
                  <a16:creationId xmlns:a16="http://schemas.microsoft.com/office/drawing/2014/main" id="{10DFC734-12DA-E8E0-2964-A27995482529}"/>
                </a:ext>
              </a:extLst>
            </p:cNvPr>
            <p:cNvSpPr>
              <a:spLocks noChangeAspect="1"/>
            </p:cNvSpPr>
            <p:nvPr/>
          </p:nvSpPr>
          <p:spPr>
            <a:xfrm rot="13500000">
              <a:off x="10092874" y="3156710"/>
              <a:ext cx="2330582" cy="2330582"/>
            </a:xfrm>
            <a:prstGeom prst="arc">
              <a:avLst/>
            </a:prstGeom>
            <a:ln w="19050">
              <a:solidFill>
                <a:srgbClr val="0000FF"/>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D6FEAF17-2841-4F5B-71FD-4AAE16387DE7}"/>
                </a:ext>
              </a:extLst>
            </p:cNvPr>
            <p:cNvSpPr txBox="1"/>
            <p:nvPr/>
          </p:nvSpPr>
          <p:spPr>
            <a:xfrm>
              <a:off x="10298545" y="4707941"/>
              <a:ext cx="749300" cy="369332"/>
            </a:xfrm>
            <a:prstGeom prst="rect">
              <a:avLst/>
            </a:prstGeom>
            <a:noFill/>
          </p:spPr>
          <p:txBody>
            <a:bodyPr wrap="square" rtlCol="0">
              <a:spAutoFit/>
            </a:bodyPr>
            <a:lstStyle/>
            <a:p>
              <a:r>
                <a:rPr lang="en-GB" b="1" dirty="0">
                  <a:solidFill>
                    <a:srgbClr val="0000FF"/>
                  </a:solidFill>
                </a:rPr>
                <a:t>B</a:t>
              </a:r>
            </a:p>
          </p:txBody>
        </p:sp>
      </p:grpSp>
      <p:pic>
        <p:nvPicPr>
          <p:cNvPr id="19" name="Picture 18">
            <a:extLst>
              <a:ext uri="{FF2B5EF4-FFF2-40B4-BE49-F238E27FC236}">
                <a16:creationId xmlns:a16="http://schemas.microsoft.com/office/drawing/2014/main" id="{158C244B-75F0-F3BD-2DFD-5FF4838CB866}"/>
              </a:ext>
            </a:extLst>
          </p:cNvPr>
          <p:cNvPicPr>
            <a:picLocks noChangeAspect="1"/>
          </p:cNvPicPr>
          <p:nvPr/>
        </p:nvPicPr>
        <p:blipFill rotWithShape="1">
          <a:blip r:embed="rId6"/>
          <a:srcRect b="8815"/>
          <a:stretch/>
        </p:blipFill>
        <p:spPr>
          <a:xfrm>
            <a:off x="159118" y="2645540"/>
            <a:ext cx="4476750" cy="2077289"/>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806C3351-9387-3C1C-4B08-66F8BAF2F4B0}"/>
              </a:ext>
            </a:extLst>
          </p:cNvPr>
          <p:cNvSpPr txBox="1"/>
          <p:nvPr/>
        </p:nvSpPr>
        <p:spPr>
          <a:xfrm>
            <a:off x="2566071" y="4722829"/>
            <a:ext cx="2069797" cy="369332"/>
          </a:xfrm>
          <a:prstGeom prst="rect">
            <a:avLst/>
          </a:prstGeom>
          <a:noFill/>
        </p:spPr>
        <p:txBody>
          <a:bodyPr wrap="none" rtlCol="0">
            <a:spAutoFit/>
          </a:bodyPr>
          <a:lstStyle/>
          <a:p>
            <a:r>
              <a:rPr lang="en-GB" dirty="0"/>
              <a:t>reconnection layer</a:t>
            </a:r>
          </a:p>
        </p:txBody>
      </p:sp>
      <p:sp>
        <p:nvSpPr>
          <p:cNvPr id="21" name="TextBox 20">
            <a:extLst>
              <a:ext uri="{FF2B5EF4-FFF2-40B4-BE49-F238E27FC236}">
                <a16:creationId xmlns:a16="http://schemas.microsoft.com/office/drawing/2014/main" id="{F9B7CEC5-88E8-B7A1-D90C-745553424BD6}"/>
              </a:ext>
            </a:extLst>
          </p:cNvPr>
          <p:cNvSpPr txBox="1"/>
          <p:nvPr/>
        </p:nvSpPr>
        <p:spPr>
          <a:xfrm>
            <a:off x="1968991" y="2691058"/>
            <a:ext cx="1340946" cy="276999"/>
          </a:xfrm>
          <a:prstGeom prst="rect">
            <a:avLst/>
          </a:prstGeom>
          <a:solidFill>
            <a:schemeClr val="bg1"/>
          </a:solidFill>
        </p:spPr>
        <p:txBody>
          <a:bodyPr wrap="square" rtlCol="0" anchor="b">
            <a:spAutoFit/>
          </a:bodyPr>
          <a:lstStyle/>
          <a:p>
            <a:pPr algn="ctr"/>
            <a:r>
              <a:rPr lang="en-GB" sz="1200" dirty="0">
                <a:solidFill>
                  <a:srgbClr val="585380"/>
                </a:solidFill>
              </a:rPr>
              <a:t>field of view</a:t>
            </a:r>
          </a:p>
        </p:txBody>
      </p:sp>
      <p:sp>
        <p:nvSpPr>
          <p:cNvPr id="22" name="TextBox 21">
            <a:extLst>
              <a:ext uri="{FF2B5EF4-FFF2-40B4-BE49-F238E27FC236}">
                <a16:creationId xmlns:a16="http://schemas.microsoft.com/office/drawing/2014/main" id="{76AE63DA-58F5-D396-BD0A-05C869266784}"/>
              </a:ext>
            </a:extLst>
          </p:cNvPr>
          <p:cNvSpPr txBox="1"/>
          <p:nvPr/>
        </p:nvSpPr>
        <p:spPr>
          <a:xfrm>
            <a:off x="240742" y="4353497"/>
            <a:ext cx="1614545" cy="369332"/>
          </a:xfrm>
          <a:prstGeom prst="rect">
            <a:avLst/>
          </a:prstGeom>
          <a:noFill/>
        </p:spPr>
        <p:txBody>
          <a:bodyPr wrap="none" rtlCol="0">
            <a:spAutoFit/>
          </a:bodyPr>
          <a:lstStyle/>
          <a:p>
            <a:r>
              <a:rPr lang="en-GB" dirty="0"/>
              <a:t>[Suttle+ 2016]</a:t>
            </a:r>
          </a:p>
        </p:txBody>
      </p:sp>
      <p:sp>
        <p:nvSpPr>
          <p:cNvPr id="23" name="TextBox 22">
            <a:extLst>
              <a:ext uri="{FF2B5EF4-FFF2-40B4-BE49-F238E27FC236}">
                <a16:creationId xmlns:a16="http://schemas.microsoft.com/office/drawing/2014/main" id="{CBB2C8DD-9848-DEAA-9460-5A9A946E7B15}"/>
              </a:ext>
            </a:extLst>
          </p:cNvPr>
          <p:cNvSpPr txBox="1"/>
          <p:nvPr/>
        </p:nvSpPr>
        <p:spPr>
          <a:xfrm>
            <a:off x="667142" y="1999209"/>
            <a:ext cx="3797858" cy="646331"/>
          </a:xfrm>
          <a:prstGeom prst="rect">
            <a:avLst/>
          </a:prstGeom>
          <a:noFill/>
        </p:spPr>
        <p:txBody>
          <a:bodyPr wrap="square" rtlCol="0">
            <a:spAutoFit/>
          </a:bodyPr>
          <a:lstStyle/>
          <a:p>
            <a:pPr algn="ctr"/>
            <a:r>
              <a:rPr lang="en-GB" dirty="0"/>
              <a:t>Pulsed-power magnetic reconnection experiments</a:t>
            </a:r>
          </a:p>
        </p:txBody>
      </p:sp>
    </p:spTree>
    <p:extLst>
      <p:ext uri="{BB962C8B-B14F-4D97-AF65-F5344CB8AC3E}">
        <p14:creationId xmlns:p14="http://schemas.microsoft.com/office/powerpoint/2010/main" val="242256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BADD3-3D5A-7B6B-0650-4E76B879CD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F0258-BBC8-0385-556E-8105519E6106}"/>
              </a:ext>
            </a:extLst>
          </p:cNvPr>
          <p:cNvSpPr>
            <a:spLocks noGrp="1"/>
          </p:cNvSpPr>
          <p:nvPr>
            <p:ph type="title"/>
          </p:nvPr>
        </p:nvSpPr>
        <p:spPr/>
        <p:txBody>
          <a:bodyPr>
            <a:normAutofit/>
          </a:bodyPr>
          <a:lstStyle/>
          <a:p>
            <a:r>
              <a:rPr lang="en-GB" dirty="0"/>
              <a:t>Magnetic reconnection in laser-driven experiments</a:t>
            </a:r>
          </a:p>
        </p:txBody>
      </p:sp>
      <p:sp>
        <p:nvSpPr>
          <p:cNvPr id="3" name="Footer Placeholder 2">
            <a:extLst>
              <a:ext uri="{FF2B5EF4-FFF2-40B4-BE49-F238E27FC236}">
                <a16:creationId xmlns:a16="http://schemas.microsoft.com/office/drawing/2014/main" id="{DAC7FC47-43AA-44A2-EB01-1040E15A4E3C}"/>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F74FA353-4DA2-7FE0-E741-CD2BACBAB6B9}"/>
              </a:ext>
            </a:extLst>
          </p:cNvPr>
          <p:cNvSpPr>
            <a:spLocks noGrp="1"/>
          </p:cNvSpPr>
          <p:nvPr>
            <p:ph type="sldNum" sz="quarter" idx="12"/>
          </p:nvPr>
        </p:nvSpPr>
        <p:spPr/>
        <p:txBody>
          <a:bodyPr/>
          <a:lstStyle/>
          <a:p>
            <a:fld id="{1BA9ABE8-007A-42E6-BCD2-67A13D129B58}" type="slidenum">
              <a:rPr lang="en-GB" smtClean="0"/>
              <a:t>45</a:t>
            </a:fld>
            <a:endParaRPr lang="en-GB"/>
          </a:p>
        </p:txBody>
      </p:sp>
      <p:sp>
        <p:nvSpPr>
          <p:cNvPr id="5" name="Text Placeholder 4">
            <a:extLst>
              <a:ext uri="{FF2B5EF4-FFF2-40B4-BE49-F238E27FC236}">
                <a16:creationId xmlns:a16="http://schemas.microsoft.com/office/drawing/2014/main" id="{EFAF80A9-4991-F2C5-6D12-032566A98EFF}"/>
              </a:ext>
            </a:extLst>
          </p:cNvPr>
          <p:cNvSpPr>
            <a:spLocks noGrp="1"/>
          </p:cNvSpPr>
          <p:nvPr>
            <p:ph type="body" sz="quarter" idx="13"/>
          </p:nvPr>
        </p:nvSpPr>
        <p:spPr/>
        <p:txBody>
          <a:bodyPr/>
          <a:lstStyle/>
          <a:p>
            <a:r>
              <a:rPr lang="en-GB" i="0" dirty="0"/>
              <a:t>Introduction: laser-driven reconnection</a:t>
            </a:r>
          </a:p>
        </p:txBody>
      </p:sp>
      <p:cxnSp>
        <p:nvCxnSpPr>
          <p:cNvPr id="42" name="Straight Connector 41">
            <a:extLst>
              <a:ext uri="{FF2B5EF4-FFF2-40B4-BE49-F238E27FC236}">
                <a16:creationId xmlns:a16="http://schemas.microsoft.com/office/drawing/2014/main" id="{19206565-C6C0-DA39-17C2-76C99EF1B0A8}"/>
              </a:ext>
            </a:extLst>
          </p:cNvPr>
          <p:cNvCxnSpPr>
            <a:cxnSpLocks/>
          </p:cNvCxnSpPr>
          <p:nvPr/>
        </p:nvCxnSpPr>
        <p:spPr>
          <a:xfrm>
            <a:off x="0" y="6341421"/>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4CDAD4C-E26B-5BBE-5C5F-A13AA6C13AD0}"/>
              </a:ext>
            </a:extLst>
          </p:cNvPr>
          <p:cNvSpPr txBox="1"/>
          <p:nvPr/>
        </p:nvSpPr>
        <p:spPr>
          <a:xfrm>
            <a:off x="147782" y="6340851"/>
            <a:ext cx="5562354" cy="276999"/>
          </a:xfrm>
          <a:prstGeom prst="rect">
            <a:avLst/>
          </a:prstGeom>
          <a:noFill/>
        </p:spPr>
        <p:txBody>
          <a:bodyPr wrap="square" rtlCol="0">
            <a:spAutoFit/>
          </a:bodyPr>
          <a:lstStyle/>
          <a:p>
            <a:r>
              <a:rPr lang="en-US" sz="1200" dirty="0" err="1"/>
              <a:t>Willingdale</a:t>
            </a:r>
            <a:r>
              <a:rPr lang="en-US" sz="1200" dirty="0"/>
              <a:t> et al., Phys. Rev. Lett. (2010)</a:t>
            </a:r>
          </a:p>
        </p:txBody>
      </p:sp>
      <p:pic>
        <p:nvPicPr>
          <p:cNvPr id="6" name="Picture 5">
            <a:extLst>
              <a:ext uri="{FF2B5EF4-FFF2-40B4-BE49-F238E27FC236}">
                <a16:creationId xmlns:a16="http://schemas.microsoft.com/office/drawing/2014/main" id="{E57A5DC0-5E65-7ECB-3C82-83720BB64648}"/>
              </a:ext>
            </a:extLst>
          </p:cNvPr>
          <p:cNvPicPr>
            <a:picLocks noChangeAspect="1"/>
          </p:cNvPicPr>
          <p:nvPr/>
        </p:nvPicPr>
        <p:blipFill>
          <a:blip r:embed="rId2"/>
          <a:stretch>
            <a:fillRect/>
          </a:stretch>
        </p:blipFill>
        <p:spPr>
          <a:xfrm>
            <a:off x="173481" y="2184994"/>
            <a:ext cx="4320881" cy="2957185"/>
          </a:xfrm>
          <a:prstGeom prst="rect">
            <a:avLst/>
          </a:prstGeom>
        </p:spPr>
      </p:pic>
      <p:pic>
        <p:nvPicPr>
          <p:cNvPr id="7" name="Picture 6">
            <a:extLst>
              <a:ext uri="{FF2B5EF4-FFF2-40B4-BE49-F238E27FC236}">
                <a16:creationId xmlns:a16="http://schemas.microsoft.com/office/drawing/2014/main" id="{B5E9CE3B-370B-4C55-DACB-C73DA31D8B38}"/>
              </a:ext>
            </a:extLst>
          </p:cNvPr>
          <p:cNvPicPr>
            <a:picLocks noChangeAspect="1"/>
          </p:cNvPicPr>
          <p:nvPr/>
        </p:nvPicPr>
        <p:blipFill>
          <a:blip r:embed="rId3"/>
          <a:stretch>
            <a:fillRect/>
          </a:stretch>
        </p:blipFill>
        <p:spPr>
          <a:xfrm>
            <a:off x="8069681" y="1340423"/>
            <a:ext cx="3788454" cy="2101674"/>
          </a:xfrm>
          <a:prstGeom prst="rect">
            <a:avLst/>
          </a:prstGeom>
        </p:spPr>
      </p:pic>
      <p:pic>
        <p:nvPicPr>
          <p:cNvPr id="8" name="Picture 7">
            <a:extLst>
              <a:ext uri="{FF2B5EF4-FFF2-40B4-BE49-F238E27FC236}">
                <a16:creationId xmlns:a16="http://schemas.microsoft.com/office/drawing/2014/main" id="{F7E13262-997C-6A05-5236-2AF6391EE37F}"/>
              </a:ext>
            </a:extLst>
          </p:cNvPr>
          <p:cNvPicPr>
            <a:picLocks noChangeAspect="1"/>
          </p:cNvPicPr>
          <p:nvPr/>
        </p:nvPicPr>
        <p:blipFill>
          <a:blip r:embed="rId4"/>
          <a:stretch>
            <a:fillRect/>
          </a:stretch>
        </p:blipFill>
        <p:spPr>
          <a:xfrm>
            <a:off x="8054721" y="3589532"/>
            <a:ext cx="3803414" cy="2290156"/>
          </a:xfrm>
          <a:prstGeom prst="rect">
            <a:avLst/>
          </a:prstGeom>
        </p:spPr>
      </p:pic>
      <p:pic>
        <p:nvPicPr>
          <p:cNvPr id="9" name="Picture 8">
            <a:extLst>
              <a:ext uri="{FF2B5EF4-FFF2-40B4-BE49-F238E27FC236}">
                <a16:creationId xmlns:a16="http://schemas.microsoft.com/office/drawing/2014/main" id="{4F351BAD-C2CF-7651-1273-8251D3438D35}"/>
              </a:ext>
            </a:extLst>
          </p:cNvPr>
          <p:cNvPicPr>
            <a:picLocks noChangeAspect="1"/>
          </p:cNvPicPr>
          <p:nvPr/>
        </p:nvPicPr>
        <p:blipFill>
          <a:blip r:embed="rId5"/>
          <a:stretch>
            <a:fillRect/>
          </a:stretch>
        </p:blipFill>
        <p:spPr>
          <a:xfrm>
            <a:off x="4968533" y="1685066"/>
            <a:ext cx="2729107" cy="3808931"/>
          </a:xfrm>
          <a:prstGeom prst="rect">
            <a:avLst/>
          </a:prstGeom>
        </p:spPr>
      </p:pic>
    </p:spTree>
    <p:extLst>
      <p:ext uri="{BB962C8B-B14F-4D97-AF65-F5344CB8AC3E}">
        <p14:creationId xmlns:p14="http://schemas.microsoft.com/office/powerpoint/2010/main" val="401809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2138E-E2F8-87D6-AE52-B3879CEEA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F3890-ADBC-0F25-0A01-C7F61FCEF9A0}"/>
              </a:ext>
            </a:extLst>
          </p:cNvPr>
          <p:cNvSpPr>
            <a:spLocks noGrp="1"/>
          </p:cNvSpPr>
          <p:nvPr>
            <p:ph type="title"/>
          </p:nvPr>
        </p:nvSpPr>
        <p:spPr/>
        <p:txBody>
          <a:bodyPr>
            <a:normAutofit/>
          </a:bodyPr>
          <a:lstStyle/>
          <a:p>
            <a:r>
              <a:rPr lang="en-GB" dirty="0"/>
              <a:t>Plasmoid reconnection in laser-driven experiments</a:t>
            </a:r>
          </a:p>
        </p:txBody>
      </p:sp>
      <p:sp>
        <p:nvSpPr>
          <p:cNvPr id="3" name="Footer Placeholder 2">
            <a:extLst>
              <a:ext uri="{FF2B5EF4-FFF2-40B4-BE49-F238E27FC236}">
                <a16:creationId xmlns:a16="http://schemas.microsoft.com/office/drawing/2014/main" id="{3F0D767F-BA1B-7E73-128B-978F8E3C85C3}"/>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C3C45A0E-5FA9-A79E-E021-A9275786E827}"/>
              </a:ext>
            </a:extLst>
          </p:cNvPr>
          <p:cNvSpPr>
            <a:spLocks noGrp="1"/>
          </p:cNvSpPr>
          <p:nvPr>
            <p:ph type="sldNum" sz="quarter" idx="12"/>
          </p:nvPr>
        </p:nvSpPr>
        <p:spPr/>
        <p:txBody>
          <a:bodyPr/>
          <a:lstStyle/>
          <a:p>
            <a:fld id="{1BA9ABE8-007A-42E6-BCD2-67A13D129B58}" type="slidenum">
              <a:rPr lang="en-GB" smtClean="0"/>
              <a:t>46</a:t>
            </a:fld>
            <a:endParaRPr lang="en-GB"/>
          </a:p>
        </p:txBody>
      </p:sp>
      <p:sp>
        <p:nvSpPr>
          <p:cNvPr id="5" name="Text Placeholder 4">
            <a:extLst>
              <a:ext uri="{FF2B5EF4-FFF2-40B4-BE49-F238E27FC236}">
                <a16:creationId xmlns:a16="http://schemas.microsoft.com/office/drawing/2014/main" id="{0DACBFCD-18A7-401E-7586-0490A0F3DABB}"/>
              </a:ext>
            </a:extLst>
          </p:cNvPr>
          <p:cNvSpPr>
            <a:spLocks noGrp="1"/>
          </p:cNvSpPr>
          <p:nvPr>
            <p:ph type="body" sz="quarter" idx="13"/>
          </p:nvPr>
        </p:nvSpPr>
        <p:spPr/>
        <p:txBody>
          <a:bodyPr/>
          <a:lstStyle/>
          <a:p>
            <a:r>
              <a:rPr lang="en-GB" i="0" dirty="0"/>
              <a:t>Results: plasmoids in laser-driven reconnection</a:t>
            </a:r>
          </a:p>
        </p:txBody>
      </p:sp>
      <p:cxnSp>
        <p:nvCxnSpPr>
          <p:cNvPr id="42" name="Straight Connector 41">
            <a:extLst>
              <a:ext uri="{FF2B5EF4-FFF2-40B4-BE49-F238E27FC236}">
                <a16:creationId xmlns:a16="http://schemas.microsoft.com/office/drawing/2014/main" id="{9AAA874A-AF87-36BE-2BC9-2347A539E4AE}"/>
              </a:ext>
            </a:extLst>
          </p:cNvPr>
          <p:cNvCxnSpPr>
            <a:cxnSpLocks noGrp="1" noRot="1" noMove="1" noResize="1" noEditPoints="1" noAdjustHandles="1" noChangeArrowheads="1" noChangeShapeType="1"/>
          </p:cNvCxnSpPr>
          <p:nvPr/>
        </p:nvCxnSpPr>
        <p:spPr>
          <a:xfrm>
            <a:off x="0" y="6107502"/>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418796E-645B-A5FA-10B1-FA8635B2FEB2}"/>
              </a:ext>
            </a:extLst>
          </p:cNvPr>
          <p:cNvSpPr txBox="1"/>
          <p:nvPr/>
        </p:nvSpPr>
        <p:spPr>
          <a:xfrm>
            <a:off x="147782" y="6245157"/>
            <a:ext cx="5562354" cy="276999"/>
          </a:xfrm>
          <a:prstGeom prst="rect">
            <a:avLst/>
          </a:prstGeom>
          <a:noFill/>
        </p:spPr>
        <p:txBody>
          <a:bodyPr wrap="square" rtlCol="0">
            <a:spAutoFit/>
          </a:bodyPr>
          <a:lstStyle/>
          <a:p>
            <a:r>
              <a:rPr lang="en-US" sz="1200" dirty="0"/>
              <a:t>Pearcy et al., Phys. Rev. Lett (2024)</a:t>
            </a:r>
          </a:p>
        </p:txBody>
      </p:sp>
      <p:pic>
        <p:nvPicPr>
          <p:cNvPr id="10" name="Picture 9">
            <a:extLst>
              <a:ext uri="{FF2B5EF4-FFF2-40B4-BE49-F238E27FC236}">
                <a16:creationId xmlns:a16="http://schemas.microsoft.com/office/drawing/2014/main" id="{48329D88-CB25-C355-3DC9-F7F83AC55B56}"/>
              </a:ext>
            </a:extLst>
          </p:cNvPr>
          <p:cNvPicPr>
            <a:picLocks noChangeAspect="1"/>
          </p:cNvPicPr>
          <p:nvPr/>
        </p:nvPicPr>
        <p:blipFill>
          <a:blip r:embed="rId2"/>
          <a:stretch>
            <a:fillRect/>
          </a:stretch>
        </p:blipFill>
        <p:spPr>
          <a:xfrm>
            <a:off x="147782" y="1599102"/>
            <a:ext cx="4904911" cy="4141032"/>
          </a:xfrm>
          <a:prstGeom prst="rect">
            <a:avLst/>
          </a:prstGeom>
        </p:spPr>
      </p:pic>
      <p:pic>
        <p:nvPicPr>
          <p:cNvPr id="12" name="Picture 11">
            <a:extLst>
              <a:ext uri="{FF2B5EF4-FFF2-40B4-BE49-F238E27FC236}">
                <a16:creationId xmlns:a16="http://schemas.microsoft.com/office/drawing/2014/main" id="{BF288E5E-2DD6-335C-7DFC-90598BC8A218}"/>
              </a:ext>
            </a:extLst>
          </p:cNvPr>
          <p:cNvPicPr>
            <a:picLocks noChangeAspect="1"/>
          </p:cNvPicPr>
          <p:nvPr/>
        </p:nvPicPr>
        <p:blipFill>
          <a:blip r:embed="rId3"/>
          <a:stretch>
            <a:fillRect/>
          </a:stretch>
        </p:blipFill>
        <p:spPr>
          <a:xfrm>
            <a:off x="5250227" y="1764570"/>
            <a:ext cx="6779240" cy="3854862"/>
          </a:xfrm>
          <a:prstGeom prst="rect">
            <a:avLst/>
          </a:prstGeom>
        </p:spPr>
      </p:pic>
    </p:spTree>
    <p:extLst>
      <p:ext uri="{BB962C8B-B14F-4D97-AF65-F5344CB8AC3E}">
        <p14:creationId xmlns:p14="http://schemas.microsoft.com/office/powerpoint/2010/main" val="2405881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B5498-6FBF-E1E1-9B3E-480B7B563D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0EDE7-5866-0FC0-7EE7-5E12F1F2E2F0}"/>
              </a:ext>
            </a:extLst>
          </p:cNvPr>
          <p:cNvSpPr>
            <a:spLocks noGrp="1"/>
          </p:cNvSpPr>
          <p:nvPr>
            <p:ph type="title"/>
          </p:nvPr>
        </p:nvSpPr>
        <p:spPr/>
        <p:txBody>
          <a:bodyPr>
            <a:normAutofit/>
          </a:bodyPr>
          <a:lstStyle/>
          <a:p>
            <a:r>
              <a:rPr lang="en-GB" dirty="0"/>
              <a:t>Magnetized shocks in the universe</a:t>
            </a:r>
          </a:p>
        </p:txBody>
      </p:sp>
      <p:sp>
        <p:nvSpPr>
          <p:cNvPr id="3" name="Footer Placeholder 2">
            <a:extLst>
              <a:ext uri="{FF2B5EF4-FFF2-40B4-BE49-F238E27FC236}">
                <a16:creationId xmlns:a16="http://schemas.microsoft.com/office/drawing/2014/main" id="{A5D79DAB-C0CB-3E38-8CA0-31C741768337}"/>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2A62938B-1DFB-B890-BD0E-CB9A2650A253}"/>
              </a:ext>
            </a:extLst>
          </p:cNvPr>
          <p:cNvSpPr>
            <a:spLocks noGrp="1"/>
          </p:cNvSpPr>
          <p:nvPr>
            <p:ph type="sldNum" sz="quarter" idx="12"/>
          </p:nvPr>
        </p:nvSpPr>
        <p:spPr/>
        <p:txBody>
          <a:bodyPr/>
          <a:lstStyle/>
          <a:p>
            <a:fld id="{1BA9ABE8-007A-42E6-BCD2-67A13D129B58}" type="slidenum">
              <a:rPr lang="en-GB" smtClean="0"/>
              <a:t>47</a:t>
            </a:fld>
            <a:endParaRPr lang="en-GB"/>
          </a:p>
        </p:txBody>
      </p:sp>
      <p:sp>
        <p:nvSpPr>
          <p:cNvPr id="5" name="Text Placeholder 4">
            <a:extLst>
              <a:ext uri="{FF2B5EF4-FFF2-40B4-BE49-F238E27FC236}">
                <a16:creationId xmlns:a16="http://schemas.microsoft.com/office/drawing/2014/main" id="{AD9DBAA8-BDE3-A6D5-05A3-954478933278}"/>
              </a:ext>
            </a:extLst>
          </p:cNvPr>
          <p:cNvSpPr>
            <a:spLocks noGrp="1"/>
          </p:cNvSpPr>
          <p:nvPr>
            <p:ph type="body" sz="quarter" idx="13"/>
          </p:nvPr>
        </p:nvSpPr>
        <p:spPr/>
        <p:txBody>
          <a:bodyPr/>
          <a:lstStyle/>
          <a:p>
            <a:r>
              <a:rPr lang="en-GB" i="0" dirty="0"/>
              <a:t>Introduction: astrophysical shock waves</a:t>
            </a:r>
          </a:p>
        </p:txBody>
      </p:sp>
      <p:pic>
        <p:nvPicPr>
          <p:cNvPr id="6" name="Picture 2" descr="Outbursts from a newborn star">
            <a:extLst>
              <a:ext uri="{FF2B5EF4-FFF2-40B4-BE49-F238E27FC236}">
                <a16:creationId xmlns:a16="http://schemas.microsoft.com/office/drawing/2014/main" id="{B2B123EE-3435-9BBE-12A8-6634827779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68" t="12856" b="31352"/>
          <a:stretch/>
        </p:blipFill>
        <p:spPr bwMode="auto">
          <a:xfrm>
            <a:off x="6033375" y="1324062"/>
            <a:ext cx="4827536" cy="2263873"/>
          </a:xfrm>
          <a:prstGeom prst="rect">
            <a:avLst/>
          </a:prstGeom>
          <a:noFill/>
          <a:ln>
            <a:solidFill>
              <a:schemeClr val="bg1"/>
            </a:solidFill>
          </a:ln>
        </p:spPr>
      </p:pic>
      <p:pic>
        <p:nvPicPr>
          <p:cNvPr id="7" name="Picture 2" descr="Dr James O'Donoghue on X: &quot;1/2. In 1006, ppl of Switzerland, Egypt, Iran,  China, Japan &amp; N. America saw a deep space event without a telescope. It  was supernova SN-1006, the brightest">
            <a:extLst>
              <a:ext uri="{FF2B5EF4-FFF2-40B4-BE49-F238E27FC236}">
                <a16:creationId xmlns:a16="http://schemas.microsoft.com/office/drawing/2014/main" id="{696F6455-D46F-D8F7-11AD-CEE095EA1F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1" t="8579" r="25396" b="6447"/>
          <a:stretch/>
        </p:blipFill>
        <p:spPr bwMode="auto">
          <a:xfrm>
            <a:off x="680937" y="1324062"/>
            <a:ext cx="5222132" cy="522701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 name="Picture 4" descr="Cluster (Four Spacecraft Constellation in Concert with SOHO) - eoPortal">
            <a:extLst>
              <a:ext uri="{FF2B5EF4-FFF2-40B4-BE49-F238E27FC236}">
                <a16:creationId xmlns:a16="http://schemas.microsoft.com/office/drawing/2014/main" id="{438FB114-B697-3987-E797-3024D45F5CA7}"/>
              </a:ext>
            </a:extLst>
          </p:cNvPr>
          <p:cNvPicPr/>
          <p:nvPr/>
        </p:nvPicPr>
        <p:blipFill rotWithShape="1">
          <a:blip r:embed="rId4">
            <a:alphaModFix/>
            <a:extLst>
              <a:ext uri="{28A0092B-C50C-407E-A947-70E740481C1C}">
                <a14:useLocalDpi xmlns:a14="http://schemas.microsoft.com/office/drawing/2010/main" val="0"/>
              </a:ext>
            </a:extLst>
          </a:blip>
          <a:srcRect t="5304" r="1876" b="7631"/>
          <a:stretch/>
        </p:blipFill>
        <p:spPr bwMode="auto">
          <a:xfrm>
            <a:off x="6096000" y="3830823"/>
            <a:ext cx="4827536" cy="2691333"/>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607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78F35-7A18-5104-CE99-CED500DCAB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F1700-C104-6423-805A-FA6DC42E30DB}"/>
              </a:ext>
            </a:extLst>
          </p:cNvPr>
          <p:cNvSpPr>
            <a:spLocks noGrp="1"/>
          </p:cNvSpPr>
          <p:nvPr>
            <p:ph type="title"/>
          </p:nvPr>
        </p:nvSpPr>
        <p:spPr/>
        <p:txBody>
          <a:bodyPr>
            <a:normAutofit/>
          </a:bodyPr>
          <a:lstStyle/>
          <a:p>
            <a:r>
              <a:rPr lang="en-GB" dirty="0"/>
              <a:t>Observations of the transition from the heliosphere have shown a continuous shock around the solar system</a:t>
            </a:r>
          </a:p>
        </p:txBody>
      </p:sp>
      <p:sp>
        <p:nvSpPr>
          <p:cNvPr id="3" name="Footer Placeholder 2">
            <a:extLst>
              <a:ext uri="{FF2B5EF4-FFF2-40B4-BE49-F238E27FC236}">
                <a16:creationId xmlns:a16="http://schemas.microsoft.com/office/drawing/2014/main" id="{EBBD0583-32EE-AB6E-0165-736D41B43EB9}"/>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C96D07B1-9D14-14BB-4C59-576F40740DE9}"/>
              </a:ext>
            </a:extLst>
          </p:cNvPr>
          <p:cNvSpPr>
            <a:spLocks noGrp="1"/>
          </p:cNvSpPr>
          <p:nvPr>
            <p:ph type="sldNum" sz="quarter" idx="12"/>
          </p:nvPr>
        </p:nvSpPr>
        <p:spPr/>
        <p:txBody>
          <a:bodyPr/>
          <a:lstStyle/>
          <a:p>
            <a:fld id="{1BA9ABE8-007A-42E6-BCD2-67A13D129B58}" type="slidenum">
              <a:rPr lang="en-GB" smtClean="0"/>
              <a:t>48</a:t>
            </a:fld>
            <a:endParaRPr lang="en-GB"/>
          </a:p>
        </p:txBody>
      </p:sp>
      <p:sp>
        <p:nvSpPr>
          <p:cNvPr id="5" name="Text Placeholder 4">
            <a:extLst>
              <a:ext uri="{FF2B5EF4-FFF2-40B4-BE49-F238E27FC236}">
                <a16:creationId xmlns:a16="http://schemas.microsoft.com/office/drawing/2014/main" id="{7F40F2A2-E361-6EF7-2A44-1B320BA2B6D2}"/>
              </a:ext>
            </a:extLst>
          </p:cNvPr>
          <p:cNvSpPr>
            <a:spLocks noGrp="1"/>
          </p:cNvSpPr>
          <p:nvPr>
            <p:ph type="body" sz="quarter" idx="13"/>
          </p:nvPr>
        </p:nvSpPr>
        <p:spPr/>
        <p:txBody>
          <a:bodyPr/>
          <a:lstStyle/>
          <a:p>
            <a:r>
              <a:rPr lang="en-GB" i="0" dirty="0"/>
              <a:t>Introduction: subcritical shock waves</a:t>
            </a:r>
          </a:p>
        </p:txBody>
      </p:sp>
      <p:cxnSp>
        <p:nvCxnSpPr>
          <p:cNvPr id="42" name="Straight Connector 41">
            <a:extLst>
              <a:ext uri="{FF2B5EF4-FFF2-40B4-BE49-F238E27FC236}">
                <a16:creationId xmlns:a16="http://schemas.microsoft.com/office/drawing/2014/main" id="{D42510F9-CCF5-043B-8CB3-36C9BA49CE4C}"/>
              </a:ext>
            </a:extLst>
          </p:cNvPr>
          <p:cNvCxnSpPr>
            <a:cxnSpLocks noGrp="1" noRot="1" noMove="1" noResize="1" noEditPoints="1" noAdjustHandles="1" noChangeArrowheads="1" noChangeShapeType="1"/>
          </p:cNvCxnSpPr>
          <p:nvPr/>
        </p:nvCxnSpPr>
        <p:spPr>
          <a:xfrm>
            <a:off x="0" y="6341422"/>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089C2C4-DA4E-603C-6C8A-B2ABB514102C}"/>
              </a:ext>
            </a:extLst>
          </p:cNvPr>
          <p:cNvSpPr txBox="1"/>
          <p:nvPr/>
        </p:nvSpPr>
        <p:spPr>
          <a:xfrm>
            <a:off x="147782" y="6351484"/>
            <a:ext cx="5562354" cy="276999"/>
          </a:xfrm>
          <a:prstGeom prst="rect">
            <a:avLst/>
          </a:prstGeom>
          <a:noFill/>
        </p:spPr>
        <p:txBody>
          <a:bodyPr wrap="square" rtlCol="0">
            <a:spAutoFit/>
          </a:bodyPr>
          <a:lstStyle/>
          <a:p>
            <a:r>
              <a:rPr lang="en-US" sz="1200" dirty="0" err="1"/>
              <a:t>Burlanga</a:t>
            </a:r>
            <a:r>
              <a:rPr lang="en-US" sz="1200" dirty="0"/>
              <a:t> et al., </a:t>
            </a:r>
            <a:r>
              <a:rPr lang="en-US" sz="1200" dirty="0" err="1"/>
              <a:t>Astrophys</a:t>
            </a:r>
            <a:r>
              <a:rPr lang="en-US" sz="1200" dirty="0"/>
              <a:t>. J. Lett. 2013</a:t>
            </a:r>
          </a:p>
        </p:txBody>
      </p:sp>
      <p:pic>
        <p:nvPicPr>
          <p:cNvPr id="6" name="Picture 4" descr="Diagram of the Voyager spacecraft leaving the heliosphere.">
            <a:extLst>
              <a:ext uri="{FF2B5EF4-FFF2-40B4-BE49-F238E27FC236}">
                <a16:creationId xmlns:a16="http://schemas.microsoft.com/office/drawing/2014/main" id="{CA04E1BA-B9A7-5DD8-851E-70B279A4D8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29" r="12697"/>
          <a:stretch/>
        </p:blipFill>
        <p:spPr bwMode="auto">
          <a:xfrm>
            <a:off x="200930" y="1193453"/>
            <a:ext cx="6752604" cy="5086563"/>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9459B77F-B276-2891-FD83-3046ACA8F253}"/>
              </a:ext>
            </a:extLst>
          </p:cNvPr>
          <p:cNvGrpSpPr/>
          <p:nvPr/>
        </p:nvGrpSpPr>
        <p:grpSpPr>
          <a:xfrm>
            <a:off x="7400131" y="1109996"/>
            <a:ext cx="4497103" cy="5195925"/>
            <a:chOff x="8133782" y="1109996"/>
            <a:chExt cx="4497103" cy="5195925"/>
          </a:xfrm>
        </p:grpSpPr>
        <p:sp>
          <p:nvSpPr>
            <p:cNvPr id="11" name="TextBox 10">
              <a:extLst>
                <a:ext uri="{FF2B5EF4-FFF2-40B4-BE49-F238E27FC236}">
                  <a16:creationId xmlns:a16="http://schemas.microsoft.com/office/drawing/2014/main" id="{9A936453-D973-0142-7359-6E8A752F0A28}"/>
                </a:ext>
              </a:extLst>
            </p:cNvPr>
            <p:cNvSpPr txBox="1"/>
            <p:nvPr/>
          </p:nvSpPr>
          <p:spPr>
            <a:xfrm>
              <a:off x="8891827" y="5581208"/>
              <a:ext cx="2596608" cy="307777"/>
            </a:xfrm>
            <a:prstGeom prst="rect">
              <a:avLst/>
            </a:prstGeom>
            <a:noFill/>
          </p:spPr>
          <p:txBody>
            <a:bodyPr wrap="none" lIns="0" tIns="0" rIns="0" bIns="0" rtlCol="0">
              <a:spAutoFit/>
            </a:bodyPr>
            <a:lstStyle/>
            <a:p>
              <a:r>
                <a:rPr lang="en-GB" sz="2000" dirty="0"/>
                <a:t>Resistive diffusion length</a:t>
              </a:r>
            </a:p>
          </p:txBody>
        </p:sp>
        <p:cxnSp>
          <p:nvCxnSpPr>
            <p:cNvPr id="13" name="Straight Arrow Connector 12">
              <a:extLst>
                <a:ext uri="{FF2B5EF4-FFF2-40B4-BE49-F238E27FC236}">
                  <a16:creationId xmlns:a16="http://schemas.microsoft.com/office/drawing/2014/main" id="{A1E4B361-022F-6C77-C397-7E6BF9BB8886}"/>
                </a:ext>
              </a:extLst>
            </p:cNvPr>
            <p:cNvCxnSpPr>
              <a:cxnSpLocks/>
            </p:cNvCxnSpPr>
            <p:nvPr/>
          </p:nvCxnSpPr>
          <p:spPr>
            <a:xfrm>
              <a:off x="9300755" y="5377547"/>
              <a:ext cx="1706880"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2CFEBB-BB41-BD62-9808-1B6676CAD8B5}"/>
                </a:ext>
              </a:extLst>
            </p:cNvPr>
            <p:cNvSpPr txBox="1"/>
            <p:nvPr/>
          </p:nvSpPr>
          <p:spPr>
            <a:xfrm>
              <a:off x="9323475" y="1443628"/>
              <a:ext cx="2290499" cy="707886"/>
            </a:xfrm>
            <a:prstGeom prst="rect">
              <a:avLst/>
            </a:prstGeom>
            <a:noFill/>
          </p:spPr>
          <p:txBody>
            <a:bodyPr wrap="none" rtlCol="0">
              <a:spAutoFit/>
            </a:bodyPr>
            <a:lstStyle/>
            <a:p>
              <a:r>
                <a:rPr lang="en-GB" sz="2000" b="1" dirty="0"/>
                <a:t>Subcritical shock</a:t>
              </a:r>
            </a:p>
            <a:p>
              <a:r>
                <a:rPr lang="en-GB" sz="2000" b="1" dirty="0"/>
                <a:t>(low Mach number)</a:t>
              </a:r>
              <a:endParaRPr lang="de-DE" sz="2000" b="1" dirty="0"/>
            </a:p>
          </p:txBody>
        </p:sp>
        <p:sp>
          <p:nvSpPr>
            <p:cNvPr id="15" name="Arc 14">
              <a:extLst>
                <a:ext uri="{FF2B5EF4-FFF2-40B4-BE49-F238E27FC236}">
                  <a16:creationId xmlns:a16="http://schemas.microsoft.com/office/drawing/2014/main" id="{CAB96D3C-7C50-74F7-F893-55A013A681A7}"/>
                </a:ext>
              </a:extLst>
            </p:cNvPr>
            <p:cNvSpPr/>
            <p:nvPr/>
          </p:nvSpPr>
          <p:spPr>
            <a:xfrm flipH="1">
              <a:off x="10311326" y="2534849"/>
              <a:ext cx="2319559" cy="3771072"/>
            </a:xfrm>
            <a:prstGeom prst="arc">
              <a:avLst>
                <a:gd name="adj1" fmla="val 16275973"/>
                <a:gd name="adj2" fmla="val 19647968"/>
              </a:avLst>
            </a:prstGeom>
            <a:ln w="57150">
              <a:solidFill>
                <a:srgbClr val="D21D1E"/>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Arc 15">
              <a:extLst>
                <a:ext uri="{FF2B5EF4-FFF2-40B4-BE49-F238E27FC236}">
                  <a16:creationId xmlns:a16="http://schemas.microsoft.com/office/drawing/2014/main" id="{1A22AE3F-9FBE-C394-627D-047708A24D75}"/>
                </a:ext>
              </a:extLst>
            </p:cNvPr>
            <p:cNvSpPr/>
            <p:nvPr/>
          </p:nvSpPr>
          <p:spPr>
            <a:xfrm rot="10800000" flipH="1">
              <a:off x="8155015" y="1109996"/>
              <a:ext cx="2319559" cy="3801552"/>
            </a:xfrm>
            <a:prstGeom prst="arc">
              <a:avLst>
                <a:gd name="adj1" fmla="val 16200000"/>
                <a:gd name="adj2" fmla="val 19647968"/>
              </a:avLst>
            </a:prstGeom>
            <a:ln w="57150">
              <a:solidFill>
                <a:srgbClr val="D21D1E"/>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920153E9-B5E2-36F5-7FCE-8B142F3D952A}"/>
                </a:ext>
              </a:extLst>
            </p:cNvPr>
            <p:cNvCxnSpPr>
              <a:cxnSpLocks/>
            </p:cNvCxnSpPr>
            <p:nvPr/>
          </p:nvCxnSpPr>
          <p:spPr>
            <a:xfrm flipV="1">
              <a:off x="11414190" y="2534848"/>
              <a:ext cx="596835" cy="1912"/>
            </a:xfrm>
            <a:prstGeom prst="line">
              <a:avLst/>
            </a:prstGeom>
            <a:ln w="57150">
              <a:solidFill>
                <a:srgbClr val="D21D1E"/>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5C16E8-508D-3A38-762A-681303BC22FE}"/>
                </a:ext>
              </a:extLst>
            </p:cNvPr>
            <p:cNvCxnSpPr>
              <a:cxnSpLocks/>
            </p:cNvCxnSpPr>
            <p:nvPr/>
          </p:nvCxnSpPr>
          <p:spPr>
            <a:xfrm flipV="1">
              <a:off x="8480967" y="4909470"/>
              <a:ext cx="833827" cy="1453"/>
            </a:xfrm>
            <a:prstGeom prst="line">
              <a:avLst/>
            </a:prstGeom>
            <a:ln w="57150">
              <a:solidFill>
                <a:srgbClr val="D21D1E"/>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E47DBBC5-2776-2430-52C2-27EF0CB96D46}"/>
                    </a:ext>
                  </a:extLst>
                </p:cNvPr>
                <p:cNvSpPr txBox="1"/>
                <p:nvPr/>
              </p:nvSpPr>
              <p:spPr>
                <a:xfrm>
                  <a:off x="8598205" y="4225952"/>
                  <a:ext cx="764505" cy="523220"/>
                </a:xfrm>
                <a:prstGeom prst="rect">
                  <a:avLst/>
                </a:prstGeom>
                <a:noFill/>
                <a:ln>
                  <a:noFill/>
                </a:ln>
              </p:spPr>
              <p:txBody>
                <a:bodyPr wrap="none" rtlCol="0">
                  <a:spAutoFit/>
                </a:bodyPr>
                <a:lstStyle/>
                <a:p>
                  <a14:m>
                    <m:oMath xmlns:m="http://schemas.openxmlformats.org/officeDocument/2006/math">
                      <m:r>
                        <a:rPr lang="de-DE" sz="2800" b="0" i="1" smtClean="0">
                          <a:solidFill>
                            <a:srgbClr val="C00000"/>
                          </a:solidFill>
                          <a:latin typeface="Cambria Math" panose="02040503050406030204" pitchFamily="18" charset="0"/>
                          <a:ea typeface="Cambria Math" panose="02040503050406030204" pitchFamily="18" charset="0"/>
                        </a:rPr>
                        <m:t>𝜌</m:t>
                      </m:r>
                    </m:oMath>
                  </a14:m>
                  <a:r>
                    <a:rPr lang="de-DE" sz="2800" dirty="0">
                      <a:solidFill>
                        <a:srgbClr val="0070C0"/>
                      </a:solidFill>
                    </a:rPr>
                    <a:t>, </a:t>
                  </a:r>
                  <a:r>
                    <a:rPr lang="de-DE" sz="2800" b="1" dirty="0">
                      <a:solidFill>
                        <a:srgbClr val="0070C0"/>
                      </a:solidFill>
                    </a:rPr>
                    <a:t>B</a:t>
                  </a:r>
                </a:p>
              </p:txBody>
            </p:sp>
          </mc:Choice>
          <mc:Fallback>
            <p:sp>
              <p:nvSpPr>
                <p:cNvPr id="19" name="TextBox 18">
                  <a:extLst>
                    <a:ext uri="{FF2B5EF4-FFF2-40B4-BE49-F238E27FC236}">
                      <a16:creationId xmlns:a16="http://schemas.microsoft.com/office/drawing/2014/main" id="{E47DBBC5-2776-2430-52C2-27EF0CB96D46}"/>
                    </a:ext>
                  </a:extLst>
                </p:cNvPr>
                <p:cNvSpPr txBox="1">
                  <a:spLocks noRot="1" noChangeAspect="1" noMove="1" noResize="1" noEditPoints="1" noAdjustHandles="1" noChangeArrowheads="1" noChangeShapeType="1" noTextEdit="1"/>
                </p:cNvSpPr>
                <p:nvPr/>
              </p:nvSpPr>
              <p:spPr>
                <a:xfrm>
                  <a:off x="8598205" y="4225952"/>
                  <a:ext cx="764505" cy="523220"/>
                </a:xfrm>
                <a:prstGeom prst="rect">
                  <a:avLst/>
                </a:prstGeom>
                <a:blipFill>
                  <a:blip r:embed="rId3"/>
                  <a:stretch>
                    <a:fillRect t="-11628" r="-26190" b="-31395"/>
                  </a:stretch>
                </a:blipFill>
                <a:ln>
                  <a:noFill/>
                </a:ln>
              </p:spPr>
              <p:txBody>
                <a:bodyPr/>
                <a:lstStyle/>
                <a:p>
                  <a:r>
                    <a:rPr lang="en-US">
                      <a:noFill/>
                    </a:rPr>
                    <a:t> </a:t>
                  </a:r>
                </a:p>
              </p:txBody>
            </p:sp>
          </mc:Fallback>
        </mc:AlternateContent>
        <p:sp>
          <p:nvSpPr>
            <p:cNvPr id="20" name="Arc 19">
              <a:extLst>
                <a:ext uri="{FF2B5EF4-FFF2-40B4-BE49-F238E27FC236}">
                  <a16:creationId xmlns:a16="http://schemas.microsoft.com/office/drawing/2014/main" id="{5B745023-4DA7-A590-C13F-7CBA0FB26EF7}"/>
                </a:ext>
              </a:extLst>
            </p:cNvPr>
            <p:cNvSpPr/>
            <p:nvPr/>
          </p:nvSpPr>
          <p:spPr>
            <a:xfrm flipH="1">
              <a:off x="10311326" y="2534849"/>
              <a:ext cx="2319559" cy="3771072"/>
            </a:xfrm>
            <a:prstGeom prst="arc">
              <a:avLst>
                <a:gd name="adj1" fmla="val 16275973"/>
                <a:gd name="adj2" fmla="val 19647968"/>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a:extLst>
                <a:ext uri="{FF2B5EF4-FFF2-40B4-BE49-F238E27FC236}">
                  <a16:creationId xmlns:a16="http://schemas.microsoft.com/office/drawing/2014/main" id="{12455731-EF14-A7D9-4F91-9EF253D3D593}"/>
                </a:ext>
              </a:extLst>
            </p:cNvPr>
            <p:cNvSpPr/>
            <p:nvPr/>
          </p:nvSpPr>
          <p:spPr>
            <a:xfrm rot="10800000" flipH="1">
              <a:off x="8155015" y="1109996"/>
              <a:ext cx="2319559" cy="3801552"/>
            </a:xfrm>
            <a:prstGeom prst="arc">
              <a:avLst>
                <a:gd name="adj1" fmla="val 16200000"/>
                <a:gd name="adj2" fmla="val 19647968"/>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A752AC9F-9789-D386-C705-B0846CE54304}"/>
                </a:ext>
              </a:extLst>
            </p:cNvPr>
            <p:cNvCxnSpPr>
              <a:cxnSpLocks/>
            </p:cNvCxnSpPr>
            <p:nvPr/>
          </p:nvCxnSpPr>
          <p:spPr>
            <a:xfrm flipV="1">
              <a:off x="11414190" y="2534848"/>
              <a:ext cx="596835" cy="1912"/>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3BC0BD3-A8BA-AAE9-99D7-5538BECF9240}"/>
                </a:ext>
              </a:extLst>
            </p:cNvPr>
            <p:cNvCxnSpPr>
              <a:cxnSpLocks/>
            </p:cNvCxnSpPr>
            <p:nvPr/>
          </p:nvCxnSpPr>
          <p:spPr>
            <a:xfrm flipV="1">
              <a:off x="8480967" y="4909470"/>
              <a:ext cx="833827" cy="1453"/>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4" name="Arc 23">
              <a:extLst>
                <a:ext uri="{FF2B5EF4-FFF2-40B4-BE49-F238E27FC236}">
                  <a16:creationId xmlns:a16="http://schemas.microsoft.com/office/drawing/2014/main" id="{76A291FD-751A-D862-6196-34B903F59B1D}"/>
                </a:ext>
              </a:extLst>
            </p:cNvPr>
            <p:cNvSpPr/>
            <p:nvPr/>
          </p:nvSpPr>
          <p:spPr>
            <a:xfrm flipH="1">
              <a:off x="10161207" y="3609704"/>
              <a:ext cx="2341713" cy="2592676"/>
            </a:xfrm>
            <a:prstGeom prst="arc">
              <a:avLst>
                <a:gd name="adj1" fmla="val 16200000"/>
                <a:gd name="adj2" fmla="val 19647968"/>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Arc 24">
              <a:extLst>
                <a:ext uri="{FF2B5EF4-FFF2-40B4-BE49-F238E27FC236}">
                  <a16:creationId xmlns:a16="http://schemas.microsoft.com/office/drawing/2014/main" id="{F67354EF-AA2E-ECB8-FE7C-74DDDFFAE34E}"/>
                </a:ext>
              </a:extLst>
            </p:cNvPr>
            <p:cNvSpPr/>
            <p:nvPr/>
          </p:nvSpPr>
          <p:spPr>
            <a:xfrm rot="10800000" flipH="1">
              <a:off x="8133782" y="2293958"/>
              <a:ext cx="2341713" cy="2613632"/>
            </a:xfrm>
            <a:prstGeom prst="arc">
              <a:avLst>
                <a:gd name="adj1" fmla="val 16200000"/>
                <a:gd name="adj2" fmla="val 19647968"/>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60F9716D-6815-E36D-AA7B-0B9E94C52E64}"/>
                </a:ext>
              </a:extLst>
            </p:cNvPr>
            <p:cNvCxnSpPr>
              <a:cxnSpLocks/>
            </p:cNvCxnSpPr>
            <p:nvPr/>
          </p:nvCxnSpPr>
          <p:spPr>
            <a:xfrm>
              <a:off x="11325566" y="3608917"/>
              <a:ext cx="685459"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63877B-7352-93FD-6EBE-10A6A8B0E997}"/>
                </a:ext>
              </a:extLst>
            </p:cNvPr>
            <p:cNvSpPr txBox="1"/>
            <p:nvPr/>
          </p:nvSpPr>
          <p:spPr>
            <a:xfrm>
              <a:off x="10454150" y="4228713"/>
              <a:ext cx="421910" cy="523220"/>
            </a:xfrm>
            <a:prstGeom prst="rect">
              <a:avLst/>
            </a:prstGeom>
            <a:noFill/>
          </p:spPr>
          <p:txBody>
            <a:bodyPr wrap="none" rtlCol="0">
              <a:spAutoFit/>
            </a:bodyPr>
            <a:lstStyle/>
            <a:p>
              <a:r>
                <a:rPr lang="de-DE" sz="2800" b="1" dirty="0">
                  <a:solidFill>
                    <a:srgbClr val="00B050"/>
                  </a:solidFill>
                </a:rPr>
                <a:t>T</a:t>
              </a:r>
              <a:r>
                <a:rPr lang="de-DE" sz="2800" b="1" baseline="-25000" dirty="0">
                  <a:solidFill>
                    <a:srgbClr val="00B050"/>
                  </a:solidFill>
                </a:rPr>
                <a:t>i</a:t>
              </a:r>
            </a:p>
          </p:txBody>
        </p:sp>
      </p:grpSp>
      <p:grpSp>
        <p:nvGrpSpPr>
          <p:cNvPr id="32" name="Group 31">
            <a:extLst>
              <a:ext uri="{FF2B5EF4-FFF2-40B4-BE49-F238E27FC236}">
                <a16:creationId xmlns:a16="http://schemas.microsoft.com/office/drawing/2014/main" id="{B8AEBAB5-4F68-3649-F594-4AEF7912F430}"/>
              </a:ext>
            </a:extLst>
          </p:cNvPr>
          <p:cNvGrpSpPr/>
          <p:nvPr/>
        </p:nvGrpSpPr>
        <p:grpSpPr>
          <a:xfrm>
            <a:off x="3186381" y="1464435"/>
            <a:ext cx="3967843" cy="4392969"/>
            <a:chOff x="4036986" y="1464435"/>
            <a:chExt cx="3967843" cy="4392969"/>
          </a:xfrm>
        </p:grpSpPr>
        <p:pic>
          <p:nvPicPr>
            <p:cNvPr id="7" name="Picture 6">
              <a:extLst>
                <a:ext uri="{FF2B5EF4-FFF2-40B4-BE49-F238E27FC236}">
                  <a16:creationId xmlns:a16="http://schemas.microsoft.com/office/drawing/2014/main" id="{94577618-D7FF-5950-7F08-AE1DB0109503}"/>
                </a:ext>
              </a:extLst>
            </p:cNvPr>
            <p:cNvPicPr>
              <a:picLocks noChangeAspect="1"/>
            </p:cNvPicPr>
            <p:nvPr/>
          </p:nvPicPr>
          <p:blipFill>
            <a:blip r:embed="rId4"/>
            <a:stretch>
              <a:fillRect/>
            </a:stretch>
          </p:blipFill>
          <p:spPr>
            <a:xfrm>
              <a:off x="4036986" y="1464435"/>
              <a:ext cx="3967843" cy="4392969"/>
            </a:xfrm>
            <a:prstGeom prst="rect">
              <a:avLst/>
            </a:prstGeom>
          </p:spPr>
        </p:pic>
        <p:sp>
          <p:nvSpPr>
            <p:cNvPr id="28" name="TextBox 27">
              <a:extLst>
                <a:ext uri="{FF2B5EF4-FFF2-40B4-BE49-F238E27FC236}">
                  <a16:creationId xmlns:a16="http://schemas.microsoft.com/office/drawing/2014/main" id="{543ED206-7E6F-D652-CE8A-D81A9001D59E}"/>
                </a:ext>
              </a:extLst>
            </p:cNvPr>
            <p:cNvSpPr txBox="1"/>
            <p:nvPr/>
          </p:nvSpPr>
          <p:spPr>
            <a:xfrm>
              <a:off x="5043898" y="2994253"/>
              <a:ext cx="1497526" cy="338554"/>
            </a:xfrm>
            <a:prstGeom prst="rect">
              <a:avLst/>
            </a:prstGeom>
            <a:noFill/>
          </p:spPr>
          <p:txBody>
            <a:bodyPr wrap="none" rtlCol="0">
              <a:spAutoFit/>
            </a:bodyPr>
            <a:lstStyle/>
            <a:p>
              <a:r>
                <a:rPr lang="en-US" sz="1600" i="1" dirty="0">
                  <a:solidFill>
                    <a:srgbClr val="0000FF"/>
                  </a:solidFill>
                </a:rPr>
                <a:t>“smooth” jump</a:t>
              </a:r>
            </a:p>
          </p:txBody>
        </p:sp>
        <p:cxnSp>
          <p:nvCxnSpPr>
            <p:cNvPr id="30" name="Straight Arrow Connector 29">
              <a:extLst>
                <a:ext uri="{FF2B5EF4-FFF2-40B4-BE49-F238E27FC236}">
                  <a16:creationId xmlns:a16="http://schemas.microsoft.com/office/drawing/2014/main" id="{0C6DEE6B-D030-D24E-D532-528FFB454485}"/>
                </a:ext>
              </a:extLst>
            </p:cNvPr>
            <p:cNvCxnSpPr>
              <a:cxnSpLocks/>
            </p:cNvCxnSpPr>
            <p:nvPr/>
          </p:nvCxnSpPr>
          <p:spPr>
            <a:xfrm>
              <a:off x="6541424" y="3163530"/>
              <a:ext cx="393647" cy="8725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2" descr="You think this is a sonic boom – but it's not">
            <a:extLst>
              <a:ext uri="{FF2B5EF4-FFF2-40B4-BE49-F238E27FC236}">
                <a16:creationId xmlns:a16="http://schemas.microsoft.com/office/drawing/2014/main" id="{26A3742E-66CB-8595-ACC2-05A7ACC88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34" y="2895743"/>
            <a:ext cx="2990188" cy="16819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04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874D8-D034-E52A-6101-3E632A5829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5FBB7-8119-85F0-93A1-3ACF1181AAD1}"/>
              </a:ext>
            </a:extLst>
          </p:cNvPr>
          <p:cNvSpPr>
            <a:spLocks noGrp="1"/>
          </p:cNvSpPr>
          <p:nvPr>
            <p:ph type="title"/>
          </p:nvPr>
        </p:nvSpPr>
        <p:spPr/>
        <p:txBody>
          <a:bodyPr>
            <a:normAutofit/>
          </a:bodyPr>
          <a:lstStyle/>
          <a:p>
            <a:r>
              <a:rPr lang="en-GB" dirty="0"/>
              <a:t>Magnetic fields and dissipation can drastically change the shape of a shock</a:t>
            </a:r>
          </a:p>
        </p:txBody>
      </p:sp>
      <p:sp>
        <p:nvSpPr>
          <p:cNvPr id="3" name="Footer Placeholder 2">
            <a:extLst>
              <a:ext uri="{FF2B5EF4-FFF2-40B4-BE49-F238E27FC236}">
                <a16:creationId xmlns:a16="http://schemas.microsoft.com/office/drawing/2014/main" id="{70BCF9B8-0B31-6D89-BFEB-549A03253672}"/>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8C255ED3-4660-F3EA-7B5A-F403DADB998D}"/>
              </a:ext>
            </a:extLst>
          </p:cNvPr>
          <p:cNvSpPr>
            <a:spLocks noGrp="1"/>
          </p:cNvSpPr>
          <p:nvPr>
            <p:ph type="sldNum" sz="quarter" idx="12"/>
          </p:nvPr>
        </p:nvSpPr>
        <p:spPr/>
        <p:txBody>
          <a:bodyPr/>
          <a:lstStyle/>
          <a:p>
            <a:fld id="{1BA9ABE8-007A-42E6-BCD2-67A13D129B58}" type="slidenum">
              <a:rPr lang="en-GB" smtClean="0"/>
              <a:t>49</a:t>
            </a:fld>
            <a:endParaRPr lang="en-GB"/>
          </a:p>
        </p:txBody>
      </p:sp>
      <p:sp>
        <p:nvSpPr>
          <p:cNvPr id="5" name="Text Placeholder 4">
            <a:extLst>
              <a:ext uri="{FF2B5EF4-FFF2-40B4-BE49-F238E27FC236}">
                <a16:creationId xmlns:a16="http://schemas.microsoft.com/office/drawing/2014/main" id="{2DCF4CDB-5E2F-68D4-FCD3-9876AAA025FD}"/>
              </a:ext>
            </a:extLst>
          </p:cNvPr>
          <p:cNvSpPr>
            <a:spLocks noGrp="1"/>
          </p:cNvSpPr>
          <p:nvPr>
            <p:ph type="body" sz="quarter" idx="13"/>
          </p:nvPr>
        </p:nvSpPr>
        <p:spPr/>
        <p:txBody>
          <a:bodyPr/>
          <a:lstStyle/>
          <a:p>
            <a:r>
              <a:rPr lang="en-GB" i="0" dirty="0"/>
              <a:t>Introduction: subcritical shock waves</a:t>
            </a:r>
          </a:p>
        </p:txBody>
      </p:sp>
      <p:cxnSp>
        <p:nvCxnSpPr>
          <p:cNvPr id="6" name="Connector: Elbow 5">
            <a:extLst>
              <a:ext uri="{FF2B5EF4-FFF2-40B4-BE49-F238E27FC236}">
                <a16:creationId xmlns:a16="http://schemas.microsoft.com/office/drawing/2014/main" id="{E9CB933A-B847-EF16-0055-B8787B917D21}"/>
              </a:ext>
            </a:extLst>
          </p:cNvPr>
          <p:cNvCxnSpPr>
            <a:cxnSpLocks/>
          </p:cNvCxnSpPr>
          <p:nvPr/>
        </p:nvCxnSpPr>
        <p:spPr>
          <a:xfrm flipV="1">
            <a:off x="544284" y="2451597"/>
            <a:ext cx="3788229" cy="2377440"/>
          </a:xfrm>
          <a:prstGeom prst="bentConnector3">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733A72F-064F-62B0-B87D-66C5201BE0A1}"/>
              </a:ext>
            </a:extLst>
          </p:cNvPr>
          <p:cNvSpPr txBox="1"/>
          <p:nvPr/>
        </p:nvSpPr>
        <p:spPr>
          <a:xfrm>
            <a:off x="1446780" y="1340845"/>
            <a:ext cx="1983235" cy="400110"/>
          </a:xfrm>
          <a:prstGeom prst="rect">
            <a:avLst/>
          </a:prstGeom>
          <a:noFill/>
        </p:spPr>
        <p:txBody>
          <a:bodyPr wrap="none" rtlCol="0">
            <a:spAutoFit/>
          </a:bodyPr>
          <a:lstStyle/>
          <a:p>
            <a:r>
              <a:rPr lang="en-GB" sz="2000" b="1" dirty="0"/>
              <a:t>Ideal MHD shock</a:t>
            </a:r>
            <a:endParaRPr lang="de-DE" sz="2000" b="1"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80F7B177-3698-DB40-8028-FFD06B6E2F1E}"/>
                  </a:ext>
                </a:extLst>
              </p:cNvPr>
              <p:cNvSpPr txBox="1"/>
              <p:nvPr/>
            </p:nvSpPr>
            <p:spPr>
              <a:xfrm>
                <a:off x="1033122" y="4271279"/>
                <a:ext cx="764505" cy="523220"/>
              </a:xfrm>
              <a:prstGeom prst="rect">
                <a:avLst/>
              </a:prstGeom>
              <a:noFill/>
            </p:spPr>
            <p:txBody>
              <a:bodyPr wrap="none" rtlCol="0">
                <a:spAutoFit/>
              </a:bodyPr>
              <a:lstStyle/>
              <a:p>
                <a14:m>
                  <m:oMath xmlns:m="http://schemas.openxmlformats.org/officeDocument/2006/math">
                    <m:r>
                      <a:rPr lang="de-DE" sz="2800" b="0" i="1" smtClean="0">
                        <a:solidFill>
                          <a:srgbClr val="C00000"/>
                        </a:solidFill>
                        <a:latin typeface="Cambria Math" panose="02040503050406030204" pitchFamily="18" charset="0"/>
                        <a:ea typeface="Cambria Math" panose="02040503050406030204" pitchFamily="18" charset="0"/>
                      </a:rPr>
                      <m:t>𝜌</m:t>
                    </m:r>
                  </m:oMath>
                </a14:m>
                <a:r>
                  <a:rPr lang="de-DE" sz="2800" dirty="0">
                    <a:solidFill>
                      <a:srgbClr val="0070C0"/>
                    </a:solidFill>
                  </a:rPr>
                  <a:t>,</a:t>
                </a:r>
                <a:r>
                  <a:rPr lang="de-DE" sz="2800" b="1" dirty="0">
                    <a:solidFill>
                      <a:srgbClr val="0070C0"/>
                    </a:solidFill>
                  </a:rPr>
                  <a:t> B</a:t>
                </a:r>
              </a:p>
            </p:txBody>
          </p:sp>
        </mc:Choice>
        <mc:Fallback>
          <p:sp>
            <p:nvSpPr>
              <p:cNvPr id="8" name="TextBox 7">
                <a:extLst>
                  <a:ext uri="{FF2B5EF4-FFF2-40B4-BE49-F238E27FC236}">
                    <a16:creationId xmlns:a16="http://schemas.microsoft.com/office/drawing/2014/main" id="{80F7B177-3698-DB40-8028-FFD06B6E2F1E}"/>
                  </a:ext>
                </a:extLst>
              </p:cNvPr>
              <p:cNvSpPr txBox="1">
                <a:spLocks noRot="1" noChangeAspect="1" noMove="1" noResize="1" noEditPoints="1" noAdjustHandles="1" noChangeArrowheads="1" noChangeShapeType="1" noTextEdit="1"/>
              </p:cNvSpPr>
              <p:nvPr/>
            </p:nvSpPr>
            <p:spPr>
              <a:xfrm>
                <a:off x="1033122" y="4271279"/>
                <a:ext cx="764505" cy="523220"/>
              </a:xfrm>
              <a:prstGeom prst="rect">
                <a:avLst/>
              </a:prstGeom>
              <a:blipFill>
                <a:blip r:embed="rId2"/>
                <a:stretch>
                  <a:fillRect t="-12941" r="-26190" b="-329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EA4C8C3-8F32-188A-A603-6612F0EC732C}"/>
                  </a:ext>
                </a:extLst>
              </p:cNvPr>
              <p:cNvSpPr txBox="1"/>
              <p:nvPr/>
            </p:nvSpPr>
            <p:spPr>
              <a:xfrm>
                <a:off x="2264342" y="5628566"/>
                <a:ext cx="459357"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𝜆</m:t>
                          </m:r>
                        </m:e>
                        <m:sub>
                          <m:r>
                            <a:rPr lang="en-GB" sz="2400" b="0" i="1" smtClean="0">
                              <a:latin typeface="Cambria Math" panose="02040503050406030204" pitchFamily="18" charset="0"/>
                            </a:rPr>
                            <m:t>𝑖</m:t>
                          </m:r>
                          <m:r>
                            <a:rPr lang="en-GB" sz="2400" b="0" i="1" smtClean="0">
                              <a:latin typeface="Cambria Math" panose="02040503050406030204" pitchFamily="18" charset="0"/>
                            </a:rPr>
                            <m:t>,</m:t>
                          </m:r>
                          <m:r>
                            <a:rPr lang="en-GB" sz="2400" b="0" i="1" smtClean="0">
                              <a:latin typeface="Cambria Math" panose="02040503050406030204" pitchFamily="18" charset="0"/>
                            </a:rPr>
                            <m:t>𝑖</m:t>
                          </m:r>
                        </m:sub>
                      </m:sSub>
                    </m:oMath>
                  </m:oMathPara>
                </a14:m>
                <a:endParaRPr lang="en-GB" sz="2400" dirty="0"/>
              </a:p>
            </p:txBody>
          </p:sp>
        </mc:Choice>
        <mc:Fallback>
          <p:sp>
            <p:nvSpPr>
              <p:cNvPr id="9" name="TextBox 8">
                <a:extLst>
                  <a:ext uri="{FF2B5EF4-FFF2-40B4-BE49-F238E27FC236}">
                    <a16:creationId xmlns:a16="http://schemas.microsoft.com/office/drawing/2014/main" id="{CEA4C8C3-8F32-188A-A603-6612F0EC732C}"/>
                  </a:ext>
                </a:extLst>
              </p:cNvPr>
              <p:cNvSpPr txBox="1">
                <a:spLocks noRot="1" noChangeAspect="1" noMove="1" noResize="1" noEditPoints="1" noAdjustHandles="1" noChangeArrowheads="1" noChangeShapeType="1" noTextEdit="1"/>
              </p:cNvSpPr>
              <p:nvPr/>
            </p:nvSpPr>
            <p:spPr>
              <a:xfrm>
                <a:off x="2264342" y="5628566"/>
                <a:ext cx="459357" cy="385555"/>
              </a:xfrm>
              <a:prstGeom prst="rect">
                <a:avLst/>
              </a:prstGeom>
              <a:blipFill>
                <a:blip r:embed="rId3"/>
                <a:stretch>
                  <a:fillRect l="-15789" r="-5263" b="-10938"/>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0B97E1C1-E12E-A3EF-454B-EE7DD4BA09E6}"/>
              </a:ext>
            </a:extLst>
          </p:cNvPr>
          <p:cNvCxnSpPr>
            <a:cxnSpLocks/>
          </p:cNvCxnSpPr>
          <p:nvPr/>
        </p:nvCxnSpPr>
        <p:spPr>
          <a:xfrm flipV="1">
            <a:off x="2455756" y="4986892"/>
            <a:ext cx="0" cy="4805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612F02C-2C9E-9DFC-6345-F08F6682C752}"/>
              </a:ext>
            </a:extLst>
          </p:cNvPr>
          <p:cNvSpPr/>
          <p:nvPr/>
        </p:nvSpPr>
        <p:spPr>
          <a:xfrm>
            <a:off x="1302780" y="3864381"/>
            <a:ext cx="288000" cy="2880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sp>
        <p:nvSpPr>
          <p:cNvPr id="12" name="Oval 11">
            <a:extLst>
              <a:ext uri="{FF2B5EF4-FFF2-40B4-BE49-F238E27FC236}">
                <a16:creationId xmlns:a16="http://schemas.microsoft.com/office/drawing/2014/main" id="{7AB4D51A-4942-FF33-2030-1A7D803A5E1B}"/>
              </a:ext>
            </a:extLst>
          </p:cNvPr>
          <p:cNvSpPr/>
          <p:nvPr/>
        </p:nvSpPr>
        <p:spPr>
          <a:xfrm>
            <a:off x="1420387" y="3985164"/>
            <a:ext cx="46800" cy="4651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cxnSp>
        <p:nvCxnSpPr>
          <p:cNvPr id="13" name="Connector: Elbow 12">
            <a:extLst>
              <a:ext uri="{FF2B5EF4-FFF2-40B4-BE49-F238E27FC236}">
                <a16:creationId xmlns:a16="http://schemas.microsoft.com/office/drawing/2014/main" id="{E780A815-2559-9D97-0A7C-15ED0C978F0A}"/>
              </a:ext>
            </a:extLst>
          </p:cNvPr>
          <p:cNvCxnSpPr>
            <a:cxnSpLocks/>
          </p:cNvCxnSpPr>
          <p:nvPr/>
        </p:nvCxnSpPr>
        <p:spPr>
          <a:xfrm flipV="1">
            <a:off x="548632" y="2455946"/>
            <a:ext cx="3788229" cy="2377440"/>
          </a:xfrm>
          <a:prstGeom prst="bentConnector3">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F23BAE8-A3D1-FDA9-4B0A-D76D66FF7810}"/>
              </a:ext>
            </a:extLst>
          </p:cNvPr>
          <p:cNvCxnSpPr>
            <a:cxnSpLocks/>
          </p:cNvCxnSpPr>
          <p:nvPr/>
        </p:nvCxnSpPr>
        <p:spPr>
          <a:xfrm>
            <a:off x="597022" y="3231948"/>
            <a:ext cx="58696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CBD23D7-70AD-08E6-C580-1F4754F8C278}"/>
              </a:ext>
            </a:extLst>
          </p:cNvPr>
          <p:cNvSpPr txBox="1"/>
          <p:nvPr/>
        </p:nvSpPr>
        <p:spPr>
          <a:xfrm>
            <a:off x="503667" y="2722056"/>
            <a:ext cx="1513043" cy="400110"/>
          </a:xfrm>
          <a:prstGeom prst="rect">
            <a:avLst/>
          </a:prstGeom>
          <a:noFill/>
        </p:spPr>
        <p:txBody>
          <a:bodyPr wrap="none" rtlCol="0">
            <a:spAutoFit/>
          </a:bodyPr>
          <a:lstStyle/>
          <a:p>
            <a:r>
              <a:rPr lang="en-GB" sz="2000" b="1" dirty="0">
                <a:solidFill>
                  <a:srgbClr val="C00000"/>
                </a:solidFill>
              </a:rPr>
              <a:t>Plasma Flow</a:t>
            </a:r>
            <a:endParaRPr lang="de-DE" sz="2000" b="1" dirty="0">
              <a:solidFill>
                <a:srgbClr val="C00000"/>
              </a:solidFill>
            </a:endParaRPr>
          </a:p>
        </p:txBody>
      </p:sp>
      <p:cxnSp>
        <p:nvCxnSpPr>
          <p:cNvPr id="16" name="Straight Arrow Connector 15">
            <a:extLst>
              <a:ext uri="{FF2B5EF4-FFF2-40B4-BE49-F238E27FC236}">
                <a16:creationId xmlns:a16="http://schemas.microsoft.com/office/drawing/2014/main" id="{9B4D97FF-9906-6E84-2130-FFAE3ACBDFAE}"/>
              </a:ext>
            </a:extLst>
          </p:cNvPr>
          <p:cNvCxnSpPr>
            <a:cxnSpLocks/>
          </p:cNvCxnSpPr>
          <p:nvPr/>
        </p:nvCxnSpPr>
        <p:spPr>
          <a:xfrm>
            <a:off x="3191014" y="3231948"/>
            <a:ext cx="375146"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3E1159-03B3-092D-2B96-E26BCB123D58}"/>
              </a:ext>
            </a:extLst>
          </p:cNvPr>
          <p:cNvCxnSpPr>
            <a:cxnSpLocks/>
          </p:cNvCxnSpPr>
          <p:nvPr/>
        </p:nvCxnSpPr>
        <p:spPr>
          <a:xfrm>
            <a:off x="0" y="6341422"/>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0D1102E-273F-629F-C382-3C7FE96681E6}"/>
              </a:ext>
            </a:extLst>
          </p:cNvPr>
          <p:cNvSpPr txBox="1"/>
          <p:nvPr/>
        </p:nvSpPr>
        <p:spPr>
          <a:xfrm>
            <a:off x="147782" y="6351486"/>
            <a:ext cx="5562354" cy="276999"/>
          </a:xfrm>
          <a:prstGeom prst="rect">
            <a:avLst/>
          </a:prstGeom>
          <a:noFill/>
        </p:spPr>
        <p:txBody>
          <a:bodyPr wrap="square" rtlCol="0">
            <a:spAutoFit/>
          </a:bodyPr>
          <a:lstStyle/>
          <a:p>
            <a:r>
              <a:rPr lang="en-US" sz="1200" dirty="0"/>
              <a:t>Slide credit: Danny Russell (Imperial)</a:t>
            </a:r>
          </a:p>
        </p:txBody>
      </p:sp>
    </p:spTree>
    <p:extLst>
      <p:ext uri="{BB962C8B-B14F-4D97-AF65-F5344CB8AC3E}">
        <p14:creationId xmlns:p14="http://schemas.microsoft.com/office/powerpoint/2010/main" val="691560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AF2AA-7757-68FC-897F-0F9C30AC0250}"/>
              </a:ext>
            </a:extLst>
          </p:cNvPr>
          <p:cNvSpPr>
            <a:spLocks noGrp="1"/>
          </p:cNvSpPr>
          <p:nvPr>
            <p:ph type="title"/>
          </p:nvPr>
        </p:nvSpPr>
        <p:spPr/>
        <p:txBody>
          <a:bodyPr>
            <a:normAutofit/>
          </a:bodyPr>
          <a:lstStyle/>
          <a:p>
            <a:r>
              <a:rPr lang="en-GB" sz="3600" dirty="0"/>
              <a:t>Outline</a:t>
            </a:r>
          </a:p>
        </p:txBody>
      </p:sp>
      <p:sp>
        <p:nvSpPr>
          <p:cNvPr id="3" name="Footer Placeholder 2">
            <a:extLst>
              <a:ext uri="{FF2B5EF4-FFF2-40B4-BE49-F238E27FC236}">
                <a16:creationId xmlns:a16="http://schemas.microsoft.com/office/drawing/2014/main" id="{8FA0D901-4477-FBC9-25A8-8B4098F157A1}"/>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569B2120-7D70-66DF-DCB5-371F81D911BE}"/>
              </a:ext>
            </a:extLst>
          </p:cNvPr>
          <p:cNvSpPr>
            <a:spLocks noGrp="1"/>
          </p:cNvSpPr>
          <p:nvPr>
            <p:ph type="sldNum" sz="quarter" idx="12"/>
          </p:nvPr>
        </p:nvSpPr>
        <p:spPr/>
        <p:txBody>
          <a:bodyPr/>
          <a:lstStyle/>
          <a:p>
            <a:fld id="{1BA9ABE8-007A-42E6-BCD2-67A13D129B58}" type="slidenum">
              <a:rPr lang="en-GB" smtClean="0"/>
              <a:t>5</a:t>
            </a:fld>
            <a:endParaRPr lang="en-GB"/>
          </a:p>
        </p:txBody>
      </p:sp>
      <p:sp>
        <p:nvSpPr>
          <p:cNvPr id="46" name="TextBox 45">
            <a:extLst>
              <a:ext uri="{FF2B5EF4-FFF2-40B4-BE49-F238E27FC236}">
                <a16:creationId xmlns:a16="http://schemas.microsoft.com/office/drawing/2014/main" id="{396BC98A-9D83-EA6D-E7C6-A98D11EE3966}"/>
              </a:ext>
            </a:extLst>
          </p:cNvPr>
          <p:cNvSpPr txBox="1"/>
          <p:nvPr/>
        </p:nvSpPr>
        <p:spPr>
          <a:xfrm>
            <a:off x="595223" y="1679820"/>
            <a:ext cx="9703322" cy="4093428"/>
          </a:xfrm>
          <a:prstGeom prst="rect">
            <a:avLst/>
          </a:prstGeom>
          <a:noFill/>
        </p:spPr>
        <p:txBody>
          <a:bodyPr wrap="square" rtlCol="0">
            <a:spAutoFit/>
          </a:bodyPr>
          <a:lstStyle/>
          <a:p>
            <a:pPr marL="342900" indent="-342900">
              <a:spcAft>
                <a:spcPts val="1200"/>
              </a:spcAft>
              <a:buAutoNum type="arabicPeriod"/>
            </a:pPr>
            <a:r>
              <a:rPr lang="en-US" sz="2000" b="1" dirty="0"/>
              <a:t>Plasma Astrophysics</a:t>
            </a:r>
            <a:r>
              <a:rPr lang="en-US" sz="2000" dirty="0"/>
              <a:t>: Why is it important? Why is it difficult?</a:t>
            </a:r>
          </a:p>
          <a:p>
            <a:pPr marL="342900" indent="-342900">
              <a:spcAft>
                <a:spcPts val="1200"/>
              </a:spcAft>
              <a:buAutoNum type="arabicPeriod"/>
            </a:pPr>
            <a:r>
              <a:rPr lang="en-US" sz="2000" b="1" dirty="0">
                <a:solidFill>
                  <a:srgbClr val="0000FF"/>
                </a:solidFill>
              </a:rPr>
              <a:t>Laboratory Plasma Astrophysics</a:t>
            </a:r>
            <a:r>
              <a:rPr lang="en-US" sz="2000" dirty="0">
                <a:solidFill>
                  <a:srgbClr val="0000FF"/>
                </a:solidFill>
              </a:rPr>
              <a:t>: </a:t>
            </a:r>
            <a:r>
              <a:rPr lang="en-US" sz="2000" dirty="0"/>
              <a:t>What is it? Where do we do it?</a:t>
            </a:r>
          </a:p>
          <a:p>
            <a:pPr marL="342900" indent="-342900">
              <a:spcAft>
                <a:spcPts val="600"/>
              </a:spcAft>
              <a:buAutoNum type="arabicPeriod"/>
            </a:pPr>
            <a:r>
              <a:rPr lang="en-US" sz="2000" b="1" dirty="0">
                <a:solidFill>
                  <a:srgbClr val="FF0000"/>
                </a:solidFill>
              </a:rPr>
              <a:t>Theory of MHD scaling: </a:t>
            </a:r>
            <a:r>
              <a:rPr lang="en-US" sz="2000" dirty="0"/>
              <a:t>From the cosmos to the lab</a:t>
            </a:r>
          </a:p>
          <a:p>
            <a:pPr marL="914400" lvl="1" indent="-457200">
              <a:spcAft>
                <a:spcPts val="600"/>
              </a:spcAft>
              <a:buFont typeface="+mj-lt"/>
              <a:buAutoNum type="alphaLcPeriod"/>
            </a:pPr>
            <a:r>
              <a:rPr lang="en-US" sz="2000" dirty="0"/>
              <a:t>When can a plasma be treated as a fluid?</a:t>
            </a:r>
          </a:p>
          <a:p>
            <a:pPr marL="914400" lvl="1" indent="-457200">
              <a:spcAft>
                <a:spcPts val="1200"/>
              </a:spcAft>
              <a:buFont typeface="+mj-lt"/>
              <a:buAutoNum type="alphaLcPeriod"/>
            </a:pPr>
            <a:r>
              <a:rPr lang="en-US" sz="2000" dirty="0"/>
              <a:t>Dimensionless parameters and their meaning</a:t>
            </a:r>
          </a:p>
          <a:p>
            <a:pPr marL="342900" indent="-342900">
              <a:spcAft>
                <a:spcPts val="600"/>
              </a:spcAft>
              <a:buAutoNum type="arabicPeriod"/>
            </a:pPr>
            <a:r>
              <a:rPr lang="en-US" sz="2000" b="1" dirty="0">
                <a:solidFill>
                  <a:srgbClr val="009900"/>
                </a:solidFill>
              </a:rPr>
              <a:t>Selected topics</a:t>
            </a:r>
          </a:p>
          <a:p>
            <a:pPr marL="800100" lvl="1" indent="-342900">
              <a:spcAft>
                <a:spcPts val="600"/>
              </a:spcAft>
              <a:buFontTx/>
              <a:buAutoNum type="arabicPeriod"/>
            </a:pPr>
            <a:r>
              <a:rPr lang="en-US" sz="2000" dirty="0"/>
              <a:t>Plasma jets and radiative/MHD instabilities</a:t>
            </a:r>
          </a:p>
          <a:p>
            <a:pPr marL="800100" lvl="1" indent="-342900">
              <a:spcAft>
                <a:spcPts val="600"/>
              </a:spcAft>
              <a:buAutoNum type="arabicPeriod"/>
            </a:pPr>
            <a:r>
              <a:rPr lang="en-US" sz="2000" dirty="0"/>
              <a:t>Turbulence and magnetic dynamo</a:t>
            </a:r>
          </a:p>
          <a:p>
            <a:pPr marL="800100" lvl="1" indent="-342900">
              <a:spcAft>
                <a:spcPts val="600"/>
              </a:spcAft>
              <a:buAutoNum type="arabicPeriod"/>
            </a:pPr>
            <a:r>
              <a:rPr lang="en-US" sz="2000" dirty="0"/>
              <a:t>Magnetic reconnection and plasmoids</a:t>
            </a:r>
          </a:p>
          <a:p>
            <a:pPr marL="800100" lvl="1" indent="-342900">
              <a:spcAft>
                <a:spcPts val="600"/>
              </a:spcAft>
              <a:buFontTx/>
              <a:buAutoNum type="arabicPeriod"/>
            </a:pPr>
            <a:r>
              <a:rPr lang="en-US" sz="2000" dirty="0"/>
              <a:t>Subcritical MHD shocks and collisionless magnetized shocks</a:t>
            </a:r>
          </a:p>
        </p:txBody>
      </p:sp>
    </p:spTree>
    <p:extLst>
      <p:ext uri="{BB962C8B-B14F-4D97-AF65-F5344CB8AC3E}">
        <p14:creationId xmlns:p14="http://schemas.microsoft.com/office/powerpoint/2010/main" val="3071651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056A8-0680-995E-74A0-8C603041CB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74AF2-F113-B8E7-1B7A-27F56995844E}"/>
              </a:ext>
            </a:extLst>
          </p:cNvPr>
          <p:cNvSpPr>
            <a:spLocks noGrp="1"/>
          </p:cNvSpPr>
          <p:nvPr>
            <p:ph type="title"/>
          </p:nvPr>
        </p:nvSpPr>
        <p:spPr/>
        <p:txBody>
          <a:bodyPr>
            <a:normAutofit/>
          </a:bodyPr>
          <a:lstStyle/>
          <a:p>
            <a:r>
              <a:rPr lang="en-GB" dirty="0"/>
              <a:t>Magnetic fields and dissipation can drastically change the shape of a shock</a:t>
            </a:r>
          </a:p>
        </p:txBody>
      </p:sp>
      <p:sp>
        <p:nvSpPr>
          <p:cNvPr id="3" name="Footer Placeholder 2">
            <a:extLst>
              <a:ext uri="{FF2B5EF4-FFF2-40B4-BE49-F238E27FC236}">
                <a16:creationId xmlns:a16="http://schemas.microsoft.com/office/drawing/2014/main" id="{CFC04911-0A7C-F851-751A-274877F50324}"/>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2F9F39CA-0AB0-17F1-B28E-283240AFA899}"/>
              </a:ext>
            </a:extLst>
          </p:cNvPr>
          <p:cNvSpPr>
            <a:spLocks noGrp="1"/>
          </p:cNvSpPr>
          <p:nvPr>
            <p:ph type="sldNum" sz="quarter" idx="12"/>
          </p:nvPr>
        </p:nvSpPr>
        <p:spPr/>
        <p:txBody>
          <a:bodyPr/>
          <a:lstStyle/>
          <a:p>
            <a:fld id="{1BA9ABE8-007A-42E6-BCD2-67A13D129B58}" type="slidenum">
              <a:rPr lang="en-GB" smtClean="0"/>
              <a:t>50</a:t>
            </a:fld>
            <a:endParaRPr lang="en-GB"/>
          </a:p>
        </p:txBody>
      </p:sp>
      <p:sp>
        <p:nvSpPr>
          <p:cNvPr id="5" name="Text Placeholder 4">
            <a:extLst>
              <a:ext uri="{FF2B5EF4-FFF2-40B4-BE49-F238E27FC236}">
                <a16:creationId xmlns:a16="http://schemas.microsoft.com/office/drawing/2014/main" id="{F7C828DC-62E2-5C23-452A-4D685D4F009B}"/>
              </a:ext>
            </a:extLst>
          </p:cNvPr>
          <p:cNvSpPr>
            <a:spLocks noGrp="1"/>
          </p:cNvSpPr>
          <p:nvPr>
            <p:ph type="body" sz="quarter" idx="13"/>
          </p:nvPr>
        </p:nvSpPr>
        <p:spPr/>
        <p:txBody>
          <a:bodyPr/>
          <a:lstStyle/>
          <a:p>
            <a:r>
              <a:rPr lang="en-GB" i="0" dirty="0"/>
              <a:t>Introduction: subcritical shock waves</a:t>
            </a:r>
          </a:p>
        </p:txBody>
      </p:sp>
      <p:cxnSp>
        <p:nvCxnSpPr>
          <p:cNvPr id="6" name="Connector: Elbow 5">
            <a:extLst>
              <a:ext uri="{FF2B5EF4-FFF2-40B4-BE49-F238E27FC236}">
                <a16:creationId xmlns:a16="http://schemas.microsoft.com/office/drawing/2014/main" id="{B3F38C05-9278-03B9-010C-071442674BD0}"/>
              </a:ext>
            </a:extLst>
          </p:cNvPr>
          <p:cNvCxnSpPr>
            <a:cxnSpLocks/>
          </p:cNvCxnSpPr>
          <p:nvPr/>
        </p:nvCxnSpPr>
        <p:spPr>
          <a:xfrm flipV="1">
            <a:off x="544284" y="2451597"/>
            <a:ext cx="3788229" cy="2377440"/>
          </a:xfrm>
          <a:prstGeom prst="bentConnector3">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23015F9-B1EB-8EDF-8C22-B456E502FE5A}"/>
              </a:ext>
            </a:extLst>
          </p:cNvPr>
          <p:cNvSpPr txBox="1"/>
          <p:nvPr/>
        </p:nvSpPr>
        <p:spPr>
          <a:xfrm>
            <a:off x="1446780" y="1340845"/>
            <a:ext cx="1983235" cy="400110"/>
          </a:xfrm>
          <a:prstGeom prst="rect">
            <a:avLst/>
          </a:prstGeom>
          <a:noFill/>
        </p:spPr>
        <p:txBody>
          <a:bodyPr wrap="none" rtlCol="0">
            <a:spAutoFit/>
          </a:bodyPr>
          <a:lstStyle/>
          <a:p>
            <a:r>
              <a:rPr lang="en-GB" sz="2000" b="1" dirty="0"/>
              <a:t>Ideal MHD shock</a:t>
            </a:r>
            <a:endParaRPr lang="de-DE" sz="2000" b="1"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DC62EECD-A8BD-C9C0-E5DE-953F03C3CF4B}"/>
                  </a:ext>
                </a:extLst>
              </p:cNvPr>
              <p:cNvSpPr txBox="1"/>
              <p:nvPr/>
            </p:nvSpPr>
            <p:spPr>
              <a:xfrm>
                <a:off x="1033122" y="4271279"/>
                <a:ext cx="764505" cy="523220"/>
              </a:xfrm>
              <a:prstGeom prst="rect">
                <a:avLst/>
              </a:prstGeom>
              <a:noFill/>
            </p:spPr>
            <p:txBody>
              <a:bodyPr wrap="none" rtlCol="0">
                <a:spAutoFit/>
              </a:bodyPr>
              <a:lstStyle/>
              <a:p>
                <a14:m>
                  <m:oMath xmlns:m="http://schemas.openxmlformats.org/officeDocument/2006/math">
                    <m:r>
                      <a:rPr lang="de-DE" sz="2800" b="0" i="1" smtClean="0">
                        <a:solidFill>
                          <a:srgbClr val="C00000"/>
                        </a:solidFill>
                        <a:latin typeface="Cambria Math" panose="02040503050406030204" pitchFamily="18" charset="0"/>
                        <a:ea typeface="Cambria Math" panose="02040503050406030204" pitchFamily="18" charset="0"/>
                      </a:rPr>
                      <m:t>𝜌</m:t>
                    </m:r>
                  </m:oMath>
                </a14:m>
                <a:r>
                  <a:rPr lang="de-DE" sz="2800" dirty="0">
                    <a:solidFill>
                      <a:srgbClr val="0070C0"/>
                    </a:solidFill>
                  </a:rPr>
                  <a:t>,</a:t>
                </a:r>
                <a:r>
                  <a:rPr lang="de-DE" sz="2800" b="1" dirty="0">
                    <a:solidFill>
                      <a:srgbClr val="0070C0"/>
                    </a:solidFill>
                  </a:rPr>
                  <a:t> B</a:t>
                </a:r>
              </a:p>
            </p:txBody>
          </p:sp>
        </mc:Choice>
        <mc:Fallback>
          <p:sp>
            <p:nvSpPr>
              <p:cNvPr id="8" name="TextBox 7">
                <a:extLst>
                  <a:ext uri="{FF2B5EF4-FFF2-40B4-BE49-F238E27FC236}">
                    <a16:creationId xmlns:a16="http://schemas.microsoft.com/office/drawing/2014/main" id="{DC62EECD-A8BD-C9C0-E5DE-953F03C3CF4B}"/>
                  </a:ext>
                </a:extLst>
              </p:cNvPr>
              <p:cNvSpPr txBox="1">
                <a:spLocks noRot="1" noChangeAspect="1" noMove="1" noResize="1" noEditPoints="1" noAdjustHandles="1" noChangeArrowheads="1" noChangeShapeType="1" noTextEdit="1"/>
              </p:cNvSpPr>
              <p:nvPr/>
            </p:nvSpPr>
            <p:spPr>
              <a:xfrm>
                <a:off x="1033122" y="4271279"/>
                <a:ext cx="764505" cy="523220"/>
              </a:xfrm>
              <a:prstGeom prst="rect">
                <a:avLst/>
              </a:prstGeom>
              <a:blipFill>
                <a:blip r:embed="rId2"/>
                <a:stretch>
                  <a:fillRect t="-12941" r="-26190" b="-329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AFF8AC6-F0FE-38AD-92A2-686E1FFBE500}"/>
                  </a:ext>
                </a:extLst>
              </p:cNvPr>
              <p:cNvSpPr txBox="1"/>
              <p:nvPr/>
            </p:nvSpPr>
            <p:spPr>
              <a:xfrm>
                <a:off x="2264342" y="5628566"/>
                <a:ext cx="459357"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𝜆</m:t>
                          </m:r>
                        </m:e>
                        <m:sub>
                          <m:r>
                            <a:rPr lang="en-GB" sz="2400" b="0" i="1" smtClean="0">
                              <a:latin typeface="Cambria Math" panose="02040503050406030204" pitchFamily="18" charset="0"/>
                            </a:rPr>
                            <m:t>𝑖</m:t>
                          </m:r>
                          <m:r>
                            <a:rPr lang="en-GB" sz="2400" b="0" i="1" smtClean="0">
                              <a:latin typeface="Cambria Math" panose="02040503050406030204" pitchFamily="18" charset="0"/>
                            </a:rPr>
                            <m:t>,</m:t>
                          </m:r>
                          <m:r>
                            <a:rPr lang="en-GB" sz="2400" b="0" i="1" smtClean="0">
                              <a:latin typeface="Cambria Math" panose="02040503050406030204" pitchFamily="18" charset="0"/>
                            </a:rPr>
                            <m:t>𝑖</m:t>
                          </m:r>
                        </m:sub>
                      </m:sSub>
                    </m:oMath>
                  </m:oMathPara>
                </a14:m>
                <a:endParaRPr lang="en-GB" sz="2400" dirty="0"/>
              </a:p>
            </p:txBody>
          </p:sp>
        </mc:Choice>
        <mc:Fallback>
          <p:sp>
            <p:nvSpPr>
              <p:cNvPr id="9" name="TextBox 8">
                <a:extLst>
                  <a:ext uri="{FF2B5EF4-FFF2-40B4-BE49-F238E27FC236}">
                    <a16:creationId xmlns:a16="http://schemas.microsoft.com/office/drawing/2014/main" id="{AAFF8AC6-F0FE-38AD-92A2-686E1FFBE500}"/>
                  </a:ext>
                </a:extLst>
              </p:cNvPr>
              <p:cNvSpPr txBox="1">
                <a:spLocks noRot="1" noChangeAspect="1" noMove="1" noResize="1" noEditPoints="1" noAdjustHandles="1" noChangeArrowheads="1" noChangeShapeType="1" noTextEdit="1"/>
              </p:cNvSpPr>
              <p:nvPr/>
            </p:nvSpPr>
            <p:spPr>
              <a:xfrm>
                <a:off x="2264342" y="5628566"/>
                <a:ext cx="459357" cy="385555"/>
              </a:xfrm>
              <a:prstGeom prst="rect">
                <a:avLst/>
              </a:prstGeom>
              <a:blipFill>
                <a:blip r:embed="rId3"/>
                <a:stretch>
                  <a:fillRect l="-15789" r="-5263" b="-10938"/>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4C36D316-D015-1EFA-CE5F-A062AB9196CB}"/>
              </a:ext>
            </a:extLst>
          </p:cNvPr>
          <p:cNvCxnSpPr>
            <a:cxnSpLocks/>
          </p:cNvCxnSpPr>
          <p:nvPr/>
        </p:nvCxnSpPr>
        <p:spPr>
          <a:xfrm flipV="1">
            <a:off x="2455756" y="4986892"/>
            <a:ext cx="0" cy="4805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DCAC136-EF33-F99A-907B-F419A68FF5F4}"/>
              </a:ext>
            </a:extLst>
          </p:cNvPr>
          <p:cNvSpPr/>
          <p:nvPr/>
        </p:nvSpPr>
        <p:spPr>
          <a:xfrm>
            <a:off x="1302780" y="3864381"/>
            <a:ext cx="288000" cy="2880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sp>
        <p:nvSpPr>
          <p:cNvPr id="12" name="Oval 11">
            <a:extLst>
              <a:ext uri="{FF2B5EF4-FFF2-40B4-BE49-F238E27FC236}">
                <a16:creationId xmlns:a16="http://schemas.microsoft.com/office/drawing/2014/main" id="{18825AC0-0EAF-0AC1-58A5-BB3832BE86F8}"/>
              </a:ext>
            </a:extLst>
          </p:cNvPr>
          <p:cNvSpPr/>
          <p:nvPr/>
        </p:nvSpPr>
        <p:spPr>
          <a:xfrm>
            <a:off x="1420387" y="3985164"/>
            <a:ext cx="46800" cy="4651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cxnSp>
        <p:nvCxnSpPr>
          <p:cNvPr id="13" name="Connector: Elbow 12">
            <a:extLst>
              <a:ext uri="{FF2B5EF4-FFF2-40B4-BE49-F238E27FC236}">
                <a16:creationId xmlns:a16="http://schemas.microsoft.com/office/drawing/2014/main" id="{3F5E566B-66F5-6541-FF23-95F33F64E981}"/>
              </a:ext>
            </a:extLst>
          </p:cNvPr>
          <p:cNvCxnSpPr>
            <a:cxnSpLocks/>
          </p:cNvCxnSpPr>
          <p:nvPr/>
        </p:nvCxnSpPr>
        <p:spPr>
          <a:xfrm flipV="1">
            <a:off x="548632" y="2455946"/>
            <a:ext cx="3788229" cy="2377440"/>
          </a:xfrm>
          <a:prstGeom prst="bentConnector3">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8996288-0B67-E29C-A1BE-FFA43FF2F3B9}"/>
              </a:ext>
            </a:extLst>
          </p:cNvPr>
          <p:cNvCxnSpPr>
            <a:cxnSpLocks/>
          </p:cNvCxnSpPr>
          <p:nvPr/>
        </p:nvCxnSpPr>
        <p:spPr>
          <a:xfrm>
            <a:off x="597022" y="3231948"/>
            <a:ext cx="58696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D901996-029A-0EB8-6324-4CF9F3BE5079}"/>
              </a:ext>
            </a:extLst>
          </p:cNvPr>
          <p:cNvSpPr txBox="1"/>
          <p:nvPr/>
        </p:nvSpPr>
        <p:spPr>
          <a:xfrm>
            <a:off x="503667" y="2722056"/>
            <a:ext cx="1513043" cy="400110"/>
          </a:xfrm>
          <a:prstGeom prst="rect">
            <a:avLst/>
          </a:prstGeom>
          <a:noFill/>
        </p:spPr>
        <p:txBody>
          <a:bodyPr wrap="none" rtlCol="0">
            <a:spAutoFit/>
          </a:bodyPr>
          <a:lstStyle/>
          <a:p>
            <a:r>
              <a:rPr lang="en-GB" sz="2000" b="1" dirty="0">
                <a:solidFill>
                  <a:srgbClr val="C00000"/>
                </a:solidFill>
              </a:rPr>
              <a:t>Plasma Flow</a:t>
            </a:r>
            <a:endParaRPr lang="de-DE" sz="2000" b="1" dirty="0">
              <a:solidFill>
                <a:srgbClr val="C00000"/>
              </a:solidFill>
            </a:endParaRPr>
          </a:p>
        </p:txBody>
      </p:sp>
      <p:cxnSp>
        <p:nvCxnSpPr>
          <p:cNvPr id="16" name="Straight Arrow Connector 15">
            <a:extLst>
              <a:ext uri="{FF2B5EF4-FFF2-40B4-BE49-F238E27FC236}">
                <a16:creationId xmlns:a16="http://schemas.microsoft.com/office/drawing/2014/main" id="{512FABAE-4335-F913-8FA3-788757C04C64}"/>
              </a:ext>
            </a:extLst>
          </p:cNvPr>
          <p:cNvCxnSpPr>
            <a:cxnSpLocks/>
          </p:cNvCxnSpPr>
          <p:nvPr/>
        </p:nvCxnSpPr>
        <p:spPr>
          <a:xfrm>
            <a:off x="3191014" y="3231948"/>
            <a:ext cx="375146"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5DB485-5166-BD98-EB6B-9726646A552C}"/>
              </a:ext>
            </a:extLst>
          </p:cNvPr>
          <p:cNvCxnSpPr>
            <a:cxnSpLocks/>
          </p:cNvCxnSpPr>
          <p:nvPr/>
        </p:nvCxnSpPr>
        <p:spPr>
          <a:xfrm>
            <a:off x="4160044" y="4934684"/>
            <a:ext cx="1516792" cy="25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94157B32-1363-D16B-2C05-1EE6D93DFD9C}"/>
              </a:ext>
            </a:extLst>
          </p:cNvPr>
          <p:cNvCxnSpPr>
            <a:cxnSpLocks/>
          </p:cNvCxnSpPr>
          <p:nvPr/>
        </p:nvCxnSpPr>
        <p:spPr>
          <a:xfrm flipV="1">
            <a:off x="5924024" y="2560063"/>
            <a:ext cx="1997171" cy="1813422"/>
          </a:xfrm>
          <a:prstGeom prst="bentConnector3">
            <a:avLst>
              <a:gd name="adj1"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2030A72A-C515-5251-5BF4-E2C30DE1BF85}"/>
                  </a:ext>
                </a:extLst>
              </p:cNvPr>
              <p:cNvSpPr txBox="1"/>
              <p:nvPr/>
            </p:nvSpPr>
            <p:spPr>
              <a:xfrm>
                <a:off x="4577514" y="4377307"/>
                <a:ext cx="764505" cy="523220"/>
              </a:xfrm>
              <a:prstGeom prst="rect">
                <a:avLst/>
              </a:prstGeom>
              <a:noFill/>
              <a:ln>
                <a:noFill/>
              </a:ln>
            </p:spPr>
            <p:txBody>
              <a:bodyPr wrap="none" rtlCol="0">
                <a:spAutoFit/>
              </a:bodyPr>
              <a:lstStyle/>
              <a:p>
                <a14:m>
                  <m:oMath xmlns:m="http://schemas.openxmlformats.org/officeDocument/2006/math">
                    <m:r>
                      <a:rPr lang="de-DE" sz="2800" b="0" i="1" smtClean="0">
                        <a:solidFill>
                          <a:srgbClr val="C00000"/>
                        </a:solidFill>
                        <a:latin typeface="Cambria Math" panose="02040503050406030204" pitchFamily="18" charset="0"/>
                        <a:ea typeface="Cambria Math" panose="02040503050406030204" pitchFamily="18" charset="0"/>
                      </a:rPr>
                      <m:t>𝜌</m:t>
                    </m:r>
                  </m:oMath>
                </a14:m>
                <a:r>
                  <a:rPr lang="de-DE" sz="2800" dirty="0">
                    <a:solidFill>
                      <a:srgbClr val="0070C0"/>
                    </a:solidFill>
                  </a:rPr>
                  <a:t>,</a:t>
                </a:r>
                <a:r>
                  <a:rPr lang="de-DE" sz="2800" b="1" dirty="0">
                    <a:solidFill>
                      <a:srgbClr val="0070C0"/>
                    </a:solidFill>
                  </a:rPr>
                  <a:t> B</a:t>
                </a:r>
              </a:p>
            </p:txBody>
          </p:sp>
        </mc:Choice>
        <mc:Fallback>
          <p:sp>
            <p:nvSpPr>
              <p:cNvPr id="19" name="TextBox 18">
                <a:extLst>
                  <a:ext uri="{FF2B5EF4-FFF2-40B4-BE49-F238E27FC236}">
                    <a16:creationId xmlns:a16="http://schemas.microsoft.com/office/drawing/2014/main" id="{2030A72A-C515-5251-5BF4-E2C30DE1BF85}"/>
                  </a:ext>
                </a:extLst>
              </p:cNvPr>
              <p:cNvSpPr txBox="1">
                <a:spLocks noRot="1" noChangeAspect="1" noMove="1" noResize="1" noEditPoints="1" noAdjustHandles="1" noChangeArrowheads="1" noChangeShapeType="1" noTextEdit="1"/>
              </p:cNvSpPr>
              <p:nvPr/>
            </p:nvSpPr>
            <p:spPr>
              <a:xfrm>
                <a:off x="4577514" y="4377307"/>
                <a:ext cx="764505" cy="523220"/>
              </a:xfrm>
              <a:prstGeom prst="rect">
                <a:avLst/>
              </a:prstGeom>
              <a:blipFill>
                <a:blip r:embed="rId4"/>
                <a:stretch>
                  <a:fillRect t="-11628" r="-26400" b="-31395"/>
                </a:stretch>
              </a:blipFill>
              <a:ln>
                <a:noFill/>
              </a:ln>
            </p:spPr>
            <p:txBody>
              <a:bodyPr/>
              <a:lstStyle/>
              <a:p>
                <a:r>
                  <a:rPr lang="en-US">
                    <a:noFill/>
                  </a:rPr>
                  <a:t> </a:t>
                </a:r>
              </a:p>
            </p:txBody>
          </p:sp>
        </mc:Fallback>
      </mc:AlternateContent>
      <p:sp>
        <p:nvSpPr>
          <p:cNvPr id="20" name="Arc 19">
            <a:extLst>
              <a:ext uri="{FF2B5EF4-FFF2-40B4-BE49-F238E27FC236}">
                <a16:creationId xmlns:a16="http://schemas.microsoft.com/office/drawing/2014/main" id="{4EAA17F4-9B0D-98A9-7C59-726C2D2E1279}"/>
              </a:ext>
            </a:extLst>
          </p:cNvPr>
          <p:cNvSpPr/>
          <p:nvPr/>
        </p:nvSpPr>
        <p:spPr>
          <a:xfrm flipH="1">
            <a:off x="5924024" y="2560063"/>
            <a:ext cx="2319559" cy="3771072"/>
          </a:xfrm>
          <a:prstGeom prst="arc">
            <a:avLst>
              <a:gd name="adj1" fmla="val 16275973"/>
              <a:gd name="adj2" fmla="val 19647968"/>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ectangle 20">
            <a:extLst>
              <a:ext uri="{FF2B5EF4-FFF2-40B4-BE49-F238E27FC236}">
                <a16:creationId xmlns:a16="http://schemas.microsoft.com/office/drawing/2014/main" id="{39BB88E3-72CF-EE2F-3C63-EBAEFF58FE7C}"/>
              </a:ext>
            </a:extLst>
          </p:cNvPr>
          <p:cNvSpPr/>
          <p:nvPr/>
        </p:nvSpPr>
        <p:spPr>
          <a:xfrm>
            <a:off x="5868664" y="4310486"/>
            <a:ext cx="1024625" cy="52322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77A934A5-C3AB-7B47-72A0-776E24AF0583}"/>
              </a:ext>
            </a:extLst>
          </p:cNvPr>
          <p:cNvSpPr txBox="1"/>
          <p:nvPr/>
        </p:nvSpPr>
        <p:spPr>
          <a:xfrm>
            <a:off x="4781138" y="1446873"/>
            <a:ext cx="2392578" cy="707886"/>
          </a:xfrm>
          <a:prstGeom prst="rect">
            <a:avLst/>
          </a:prstGeom>
          <a:noFill/>
        </p:spPr>
        <p:txBody>
          <a:bodyPr wrap="none" rtlCol="0">
            <a:spAutoFit/>
          </a:bodyPr>
          <a:lstStyle/>
          <a:p>
            <a:r>
              <a:rPr lang="en-GB" sz="2000" b="1" dirty="0"/>
              <a:t>Resistive MHD shock</a:t>
            </a:r>
          </a:p>
          <a:p>
            <a:r>
              <a:rPr lang="en-GB" sz="2000" b="1" dirty="0"/>
              <a:t>(high Mach number)</a:t>
            </a:r>
            <a:endParaRPr lang="de-DE" sz="2000" b="1" dirty="0"/>
          </a:p>
        </p:txBody>
      </p:sp>
      <p:cxnSp>
        <p:nvCxnSpPr>
          <p:cNvPr id="23" name="Straight Connector 22">
            <a:extLst>
              <a:ext uri="{FF2B5EF4-FFF2-40B4-BE49-F238E27FC236}">
                <a16:creationId xmlns:a16="http://schemas.microsoft.com/office/drawing/2014/main" id="{45A86B10-AF15-02C4-16C0-A8329889F5F0}"/>
              </a:ext>
            </a:extLst>
          </p:cNvPr>
          <p:cNvCxnSpPr>
            <a:cxnSpLocks/>
          </p:cNvCxnSpPr>
          <p:nvPr/>
        </p:nvCxnSpPr>
        <p:spPr>
          <a:xfrm flipV="1">
            <a:off x="7026888" y="2558152"/>
            <a:ext cx="886074" cy="3822"/>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91AFB-2F72-BC8C-6A3C-9B377BFCE4F5}"/>
              </a:ext>
            </a:extLst>
          </p:cNvPr>
          <p:cNvCxnSpPr>
            <a:cxnSpLocks/>
          </p:cNvCxnSpPr>
          <p:nvPr/>
        </p:nvCxnSpPr>
        <p:spPr>
          <a:xfrm flipV="1">
            <a:off x="4093665" y="4934684"/>
            <a:ext cx="833827" cy="1453"/>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C563460A-0027-DDAC-BD6F-9AC47A8B6F75}"/>
              </a:ext>
            </a:extLst>
          </p:cNvPr>
          <p:cNvCxnSpPr>
            <a:cxnSpLocks/>
          </p:cNvCxnSpPr>
          <p:nvPr/>
        </p:nvCxnSpPr>
        <p:spPr>
          <a:xfrm flipV="1">
            <a:off x="5422176" y="2882570"/>
            <a:ext cx="2490786" cy="2050234"/>
          </a:xfrm>
          <a:prstGeom prst="bentConnector3">
            <a:avLst>
              <a:gd name="adj1" fmla="val 60658"/>
            </a:avLst>
          </a:prstGeom>
          <a:ln w="57150">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B5E0E1C-A2C8-2330-70E9-27D03AA3BF43}"/>
              </a:ext>
            </a:extLst>
          </p:cNvPr>
          <p:cNvSpPr txBox="1"/>
          <p:nvPr/>
        </p:nvSpPr>
        <p:spPr>
          <a:xfrm>
            <a:off x="7294457" y="2913742"/>
            <a:ext cx="421910" cy="523220"/>
          </a:xfrm>
          <a:prstGeom prst="rect">
            <a:avLst/>
          </a:prstGeom>
          <a:noFill/>
        </p:spPr>
        <p:txBody>
          <a:bodyPr wrap="none" rtlCol="0">
            <a:spAutoFit/>
          </a:bodyPr>
          <a:lstStyle/>
          <a:p>
            <a:r>
              <a:rPr lang="de-DE" sz="2800" b="1" dirty="0">
                <a:solidFill>
                  <a:srgbClr val="00B050"/>
                </a:solidFill>
              </a:rPr>
              <a:t>T</a:t>
            </a:r>
            <a:r>
              <a:rPr lang="de-DE" sz="2800" b="1" baseline="-25000" dirty="0">
                <a:solidFill>
                  <a:srgbClr val="00B050"/>
                </a:solidFill>
              </a:rPr>
              <a:t>i</a:t>
            </a:r>
          </a:p>
        </p:txBody>
      </p:sp>
      <p:sp>
        <p:nvSpPr>
          <p:cNvPr id="27" name="TextBox 26">
            <a:extLst>
              <a:ext uri="{FF2B5EF4-FFF2-40B4-BE49-F238E27FC236}">
                <a16:creationId xmlns:a16="http://schemas.microsoft.com/office/drawing/2014/main" id="{4C4E329A-3E14-6F5E-2816-AC22F2837F54}"/>
              </a:ext>
            </a:extLst>
          </p:cNvPr>
          <p:cNvSpPr txBox="1"/>
          <p:nvPr/>
        </p:nvSpPr>
        <p:spPr>
          <a:xfrm>
            <a:off x="5921272" y="5700141"/>
            <a:ext cx="1936684" cy="307777"/>
          </a:xfrm>
          <a:prstGeom prst="rect">
            <a:avLst/>
          </a:prstGeom>
          <a:noFill/>
        </p:spPr>
        <p:txBody>
          <a:bodyPr wrap="none" lIns="0" tIns="0" rIns="0" bIns="0" rtlCol="0">
            <a:spAutoFit/>
          </a:bodyPr>
          <a:lstStyle/>
          <a:p>
            <a:r>
              <a:rPr lang="en-GB" sz="2000" dirty="0"/>
              <a:t>Iso-magnetic jump</a:t>
            </a:r>
          </a:p>
        </p:txBody>
      </p:sp>
      <p:cxnSp>
        <p:nvCxnSpPr>
          <p:cNvPr id="28" name="Straight Arrow Connector 27">
            <a:extLst>
              <a:ext uri="{FF2B5EF4-FFF2-40B4-BE49-F238E27FC236}">
                <a16:creationId xmlns:a16="http://schemas.microsoft.com/office/drawing/2014/main" id="{D8055679-FC22-FCA6-FFAA-F9F5CC1FAD53}"/>
              </a:ext>
            </a:extLst>
          </p:cNvPr>
          <p:cNvCxnSpPr>
            <a:cxnSpLocks/>
          </p:cNvCxnSpPr>
          <p:nvPr/>
        </p:nvCxnSpPr>
        <p:spPr>
          <a:xfrm flipV="1">
            <a:off x="6893289" y="5137264"/>
            <a:ext cx="0" cy="4805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A397A94-731D-D392-F100-C4E32A8E050B}"/>
              </a:ext>
            </a:extLst>
          </p:cNvPr>
          <p:cNvCxnSpPr>
            <a:cxnSpLocks/>
          </p:cNvCxnSpPr>
          <p:nvPr/>
        </p:nvCxnSpPr>
        <p:spPr>
          <a:xfrm>
            <a:off x="0" y="6341422"/>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B170685-85E7-9FAC-A156-BE7C260884B6}"/>
              </a:ext>
            </a:extLst>
          </p:cNvPr>
          <p:cNvSpPr txBox="1"/>
          <p:nvPr/>
        </p:nvSpPr>
        <p:spPr>
          <a:xfrm>
            <a:off x="147782" y="6351486"/>
            <a:ext cx="5562354" cy="276999"/>
          </a:xfrm>
          <a:prstGeom prst="rect">
            <a:avLst/>
          </a:prstGeom>
          <a:noFill/>
        </p:spPr>
        <p:txBody>
          <a:bodyPr wrap="square" rtlCol="0">
            <a:spAutoFit/>
          </a:bodyPr>
          <a:lstStyle/>
          <a:p>
            <a:r>
              <a:rPr lang="en-US" sz="1200" dirty="0"/>
              <a:t>Slide credit: Danny Russell (Imperial)</a:t>
            </a:r>
          </a:p>
        </p:txBody>
      </p:sp>
    </p:spTree>
    <p:extLst>
      <p:ext uri="{BB962C8B-B14F-4D97-AF65-F5344CB8AC3E}">
        <p14:creationId xmlns:p14="http://schemas.microsoft.com/office/powerpoint/2010/main" val="3422375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E852A-A1B0-0F71-3B30-09793AD3D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33DFD9-AAB8-4D7B-7462-DEA8CD7D2492}"/>
              </a:ext>
            </a:extLst>
          </p:cNvPr>
          <p:cNvSpPr>
            <a:spLocks noGrp="1"/>
          </p:cNvSpPr>
          <p:nvPr>
            <p:ph type="title"/>
          </p:nvPr>
        </p:nvSpPr>
        <p:spPr/>
        <p:txBody>
          <a:bodyPr>
            <a:normAutofit/>
          </a:bodyPr>
          <a:lstStyle/>
          <a:p>
            <a:r>
              <a:rPr lang="en-GB" dirty="0"/>
              <a:t>Magnetic fields and dissipation can drastically change the shape of a shock</a:t>
            </a:r>
          </a:p>
        </p:txBody>
      </p:sp>
      <p:sp>
        <p:nvSpPr>
          <p:cNvPr id="3" name="Footer Placeholder 2">
            <a:extLst>
              <a:ext uri="{FF2B5EF4-FFF2-40B4-BE49-F238E27FC236}">
                <a16:creationId xmlns:a16="http://schemas.microsoft.com/office/drawing/2014/main" id="{9F4D92A9-3526-A4AC-1B12-7FAA6AEF08A4}"/>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2732F508-E67C-20DB-FE24-14E66709DC2D}"/>
              </a:ext>
            </a:extLst>
          </p:cNvPr>
          <p:cNvSpPr>
            <a:spLocks noGrp="1"/>
          </p:cNvSpPr>
          <p:nvPr>
            <p:ph type="sldNum" sz="quarter" idx="12"/>
          </p:nvPr>
        </p:nvSpPr>
        <p:spPr/>
        <p:txBody>
          <a:bodyPr/>
          <a:lstStyle/>
          <a:p>
            <a:fld id="{1BA9ABE8-007A-42E6-BCD2-67A13D129B58}" type="slidenum">
              <a:rPr lang="en-GB" smtClean="0"/>
              <a:t>51</a:t>
            </a:fld>
            <a:endParaRPr lang="en-GB"/>
          </a:p>
        </p:txBody>
      </p:sp>
      <p:sp>
        <p:nvSpPr>
          <p:cNvPr id="5" name="Text Placeholder 4">
            <a:extLst>
              <a:ext uri="{FF2B5EF4-FFF2-40B4-BE49-F238E27FC236}">
                <a16:creationId xmlns:a16="http://schemas.microsoft.com/office/drawing/2014/main" id="{642C3290-0CB2-405D-2E59-5CE368A1CA65}"/>
              </a:ext>
            </a:extLst>
          </p:cNvPr>
          <p:cNvSpPr>
            <a:spLocks noGrp="1"/>
          </p:cNvSpPr>
          <p:nvPr>
            <p:ph type="body" sz="quarter" idx="13"/>
          </p:nvPr>
        </p:nvSpPr>
        <p:spPr/>
        <p:txBody>
          <a:bodyPr/>
          <a:lstStyle/>
          <a:p>
            <a:r>
              <a:rPr lang="en-GB" i="0" dirty="0"/>
              <a:t>Introduction: subcritical shock waves</a:t>
            </a:r>
          </a:p>
        </p:txBody>
      </p:sp>
      <p:cxnSp>
        <p:nvCxnSpPr>
          <p:cNvPr id="42" name="Straight Connector 41">
            <a:extLst>
              <a:ext uri="{FF2B5EF4-FFF2-40B4-BE49-F238E27FC236}">
                <a16:creationId xmlns:a16="http://schemas.microsoft.com/office/drawing/2014/main" id="{5FC37A74-8E44-DEC2-669C-D0643FD512CC}"/>
              </a:ext>
            </a:extLst>
          </p:cNvPr>
          <p:cNvCxnSpPr>
            <a:cxnSpLocks/>
          </p:cNvCxnSpPr>
          <p:nvPr/>
        </p:nvCxnSpPr>
        <p:spPr>
          <a:xfrm>
            <a:off x="0" y="6341422"/>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09A7BAA-AF2E-4BE9-CC2F-78C30620DFF1}"/>
              </a:ext>
            </a:extLst>
          </p:cNvPr>
          <p:cNvSpPr txBox="1"/>
          <p:nvPr/>
        </p:nvSpPr>
        <p:spPr>
          <a:xfrm>
            <a:off x="147782" y="6351486"/>
            <a:ext cx="5562354" cy="276999"/>
          </a:xfrm>
          <a:prstGeom prst="rect">
            <a:avLst/>
          </a:prstGeom>
          <a:noFill/>
        </p:spPr>
        <p:txBody>
          <a:bodyPr wrap="square" rtlCol="0">
            <a:spAutoFit/>
          </a:bodyPr>
          <a:lstStyle/>
          <a:p>
            <a:r>
              <a:rPr lang="en-US" sz="1200" dirty="0"/>
              <a:t>Slide credit: Danny Russell (Imperial)</a:t>
            </a:r>
          </a:p>
        </p:txBody>
      </p:sp>
      <p:cxnSp>
        <p:nvCxnSpPr>
          <p:cNvPr id="6" name="Connector: Elbow 5">
            <a:extLst>
              <a:ext uri="{FF2B5EF4-FFF2-40B4-BE49-F238E27FC236}">
                <a16:creationId xmlns:a16="http://schemas.microsoft.com/office/drawing/2014/main" id="{3B4DE193-8B89-499E-C8F4-EB0B450E50E0}"/>
              </a:ext>
            </a:extLst>
          </p:cNvPr>
          <p:cNvCxnSpPr>
            <a:cxnSpLocks/>
          </p:cNvCxnSpPr>
          <p:nvPr/>
        </p:nvCxnSpPr>
        <p:spPr>
          <a:xfrm flipV="1">
            <a:off x="544284" y="2451597"/>
            <a:ext cx="3788229" cy="2377440"/>
          </a:xfrm>
          <a:prstGeom prst="bentConnector3">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0540226-3F21-3725-7E4E-2739D0F2B967}"/>
              </a:ext>
            </a:extLst>
          </p:cNvPr>
          <p:cNvSpPr txBox="1"/>
          <p:nvPr/>
        </p:nvSpPr>
        <p:spPr>
          <a:xfrm>
            <a:off x="1446780" y="1340845"/>
            <a:ext cx="1983235" cy="400110"/>
          </a:xfrm>
          <a:prstGeom prst="rect">
            <a:avLst/>
          </a:prstGeom>
          <a:noFill/>
        </p:spPr>
        <p:txBody>
          <a:bodyPr wrap="none" rtlCol="0">
            <a:spAutoFit/>
          </a:bodyPr>
          <a:lstStyle/>
          <a:p>
            <a:r>
              <a:rPr lang="en-GB" sz="2000" b="1" dirty="0"/>
              <a:t>Ideal MHD shock</a:t>
            </a:r>
            <a:endParaRPr lang="de-DE" sz="2000" b="1"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EAC2C9D-5038-DC6C-D7BE-610A8A882E8D}"/>
                  </a:ext>
                </a:extLst>
              </p:cNvPr>
              <p:cNvSpPr txBox="1"/>
              <p:nvPr/>
            </p:nvSpPr>
            <p:spPr>
              <a:xfrm>
                <a:off x="1033122" y="4271279"/>
                <a:ext cx="764505" cy="523220"/>
              </a:xfrm>
              <a:prstGeom prst="rect">
                <a:avLst/>
              </a:prstGeom>
              <a:noFill/>
            </p:spPr>
            <p:txBody>
              <a:bodyPr wrap="none" rtlCol="0">
                <a:spAutoFit/>
              </a:bodyPr>
              <a:lstStyle/>
              <a:p>
                <a14:m>
                  <m:oMath xmlns:m="http://schemas.openxmlformats.org/officeDocument/2006/math">
                    <m:r>
                      <a:rPr lang="de-DE" sz="2800" b="0" i="1" smtClean="0">
                        <a:solidFill>
                          <a:srgbClr val="C00000"/>
                        </a:solidFill>
                        <a:latin typeface="Cambria Math" panose="02040503050406030204" pitchFamily="18" charset="0"/>
                        <a:ea typeface="Cambria Math" panose="02040503050406030204" pitchFamily="18" charset="0"/>
                      </a:rPr>
                      <m:t>𝜌</m:t>
                    </m:r>
                  </m:oMath>
                </a14:m>
                <a:r>
                  <a:rPr lang="de-DE" sz="2800" dirty="0">
                    <a:solidFill>
                      <a:srgbClr val="0070C0"/>
                    </a:solidFill>
                  </a:rPr>
                  <a:t>,</a:t>
                </a:r>
                <a:r>
                  <a:rPr lang="de-DE" sz="2800" b="1" dirty="0">
                    <a:solidFill>
                      <a:srgbClr val="0070C0"/>
                    </a:solidFill>
                  </a:rPr>
                  <a:t> B</a:t>
                </a:r>
              </a:p>
            </p:txBody>
          </p:sp>
        </mc:Choice>
        <mc:Fallback>
          <p:sp>
            <p:nvSpPr>
              <p:cNvPr id="8" name="TextBox 7">
                <a:extLst>
                  <a:ext uri="{FF2B5EF4-FFF2-40B4-BE49-F238E27FC236}">
                    <a16:creationId xmlns:a16="http://schemas.microsoft.com/office/drawing/2014/main" id="{4EAC2C9D-5038-DC6C-D7BE-610A8A882E8D}"/>
                  </a:ext>
                </a:extLst>
              </p:cNvPr>
              <p:cNvSpPr txBox="1">
                <a:spLocks noRot="1" noChangeAspect="1" noMove="1" noResize="1" noEditPoints="1" noAdjustHandles="1" noChangeArrowheads="1" noChangeShapeType="1" noTextEdit="1"/>
              </p:cNvSpPr>
              <p:nvPr/>
            </p:nvSpPr>
            <p:spPr>
              <a:xfrm>
                <a:off x="1033122" y="4271279"/>
                <a:ext cx="764505" cy="523220"/>
              </a:xfrm>
              <a:prstGeom prst="rect">
                <a:avLst/>
              </a:prstGeom>
              <a:blipFill>
                <a:blip r:embed="rId2"/>
                <a:stretch>
                  <a:fillRect t="-12941" r="-26190" b="-329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7995AD77-E7BA-58AC-B5DB-6D92BEE1F3BD}"/>
                  </a:ext>
                </a:extLst>
              </p:cNvPr>
              <p:cNvSpPr txBox="1"/>
              <p:nvPr/>
            </p:nvSpPr>
            <p:spPr>
              <a:xfrm>
                <a:off x="2264342" y="5628566"/>
                <a:ext cx="459357" cy="3855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i="1" smtClean="0">
                              <a:latin typeface="Cambria Math" panose="02040503050406030204" pitchFamily="18" charset="0"/>
                              <a:ea typeface="Cambria Math" panose="02040503050406030204" pitchFamily="18" charset="0"/>
                            </a:rPr>
                            <m:t>𝜆</m:t>
                          </m:r>
                        </m:e>
                        <m:sub>
                          <m:r>
                            <a:rPr lang="en-GB" sz="2400" b="0" i="1" smtClean="0">
                              <a:latin typeface="Cambria Math" panose="02040503050406030204" pitchFamily="18" charset="0"/>
                            </a:rPr>
                            <m:t>𝑖</m:t>
                          </m:r>
                          <m:r>
                            <a:rPr lang="en-GB" sz="2400" b="0" i="1" smtClean="0">
                              <a:latin typeface="Cambria Math" panose="02040503050406030204" pitchFamily="18" charset="0"/>
                            </a:rPr>
                            <m:t>,</m:t>
                          </m:r>
                          <m:r>
                            <a:rPr lang="en-GB" sz="2400" b="0" i="1" smtClean="0">
                              <a:latin typeface="Cambria Math" panose="02040503050406030204" pitchFamily="18" charset="0"/>
                            </a:rPr>
                            <m:t>𝑖</m:t>
                          </m:r>
                        </m:sub>
                      </m:sSub>
                    </m:oMath>
                  </m:oMathPara>
                </a14:m>
                <a:endParaRPr lang="en-GB" sz="2400" dirty="0"/>
              </a:p>
            </p:txBody>
          </p:sp>
        </mc:Choice>
        <mc:Fallback>
          <p:sp>
            <p:nvSpPr>
              <p:cNvPr id="9" name="TextBox 8">
                <a:extLst>
                  <a:ext uri="{FF2B5EF4-FFF2-40B4-BE49-F238E27FC236}">
                    <a16:creationId xmlns:a16="http://schemas.microsoft.com/office/drawing/2014/main" id="{7995AD77-E7BA-58AC-B5DB-6D92BEE1F3BD}"/>
                  </a:ext>
                </a:extLst>
              </p:cNvPr>
              <p:cNvSpPr txBox="1">
                <a:spLocks noRot="1" noChangeAspect="1" noMove="1" noResize="1" noEditPoints="1" noAdjustHandles="1" noChangeArrowheads="1" noChangeShapeType="1" noTextEdit="1"/>
              </p:cNvSpPr>
              <p:nvPr/>
            </p:nvSpPr>
            <p:spPr>
              <a:xfrm>
                <a:off x="2264342" y="5628566"/>
                <a:ext cx="459357" cy="385555"/>
              </a:xfrm>
              <a:prstGeom prst="rect">
                <a:avLst/>
              </a:prstGeom>
              <a:blipFill>
                <a:blip r:embed="rId3"/>
                <a:stretch>
                  <a:fillRect l="-15789" r="-5263" b="-10938"/>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AB0B7EAB-95E5-5F59-468D-ED891AB6D54D}"/>
              </a:ext>
            </a:extLst>
          </p:cNvPr>
          <p:cNvCxnSpPr>
            <a:cxnSpLocks/>
          </p:cNvCxnSpPr>
          <p:nvPr/>
        </p:nvCxnSpPr>
        <p:spPr>
          <a:xfrm flipV="1">
            <a:off x="2455756" y="4986892"/>
            <a:ext cx="0" cy="4805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FB556E39-9991-7170-C529-F4B8374EBEE2}"/>
              </a:ext>
            </a:extLst>
          </p:cNvPr>
          <p:cNvSpPr/>
          <p:nvPr/>
        </p:nvSpPr>
        <p:spPr>
          <a:xfrm>
            <a:off x="1302780" y="3864381"/>
            <a:ext cx="288000" cy="2880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sp>
        <p:nvSpPr>
          <p:cNvPr id="12" name="Oval 11">
            <a:extLst>
              <a:ext uri="{FF2B5EF4-FFF2-40B4-BE49-F238E27FC236}">
                <a16:creationId xmlns:a16="http://schemas.microsoft.com/office/drawing/2014/main" id="{79A2B04C-F6D7-EA72-ED3A-9412900AD8C9}"/>
              </a:ext>
            </a:extLst>
          </p:cNvPr>
          <p:cNvSpPr/>
          <p:nvPr/>
        </p:nvSpPr>
        <p:spPr>
          <a:xfrm>
            <a:off x="1420387" y="3985164"/>
            <a:ext cx="46800" cy="4651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cxnSp>
        <p:nvCxnSpPr>
          <p:cNvPr id="13" name="Connector: Elbow 12">
            <a:extLst>
              <a:ext uri="{FF2B5EF4-FFF2-40B4-BE49-F238E27FC236}">
                <a16:creationId xmlns:a16="http://schemas.microsoft.com/office/drawing/2014/main" id="{AD0ECCA4-5CFA-6BC4-2A4B-8E2620C72F53}"/>
              </a:ext>
            </a:extLst>
          </p:cNvPr>
          <p:cNvCxnSpPr>
            <a:cxnSpLocks/>
          </p:cNvCxnSpPr>
          <p:nvPr/>
        </p:nvCxnSpPr>
        <p:spPr>
          <a:xfrm flipV="1">
            <a:off x="548632" y="2455946"/>
            <a:ext cx="3788229" cy="2377440"/>
          </a:xfrm>
          <a:prstGeom prst="bentConnector3">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6BEF97-A6C6-7D8B-E434-58FE1978C8BB}"/>
              </a:ext>
            </a:extLst>
          </p:cNvPr>
          <p:cNvCxnSpPr>
            <a:cxnSpLocks/>
          </p:cNvCxnSpPr>
          <p:nvPr/>
        </p:nvCxnSpPr>
        <p:spPr>
          <a:xfrm>
            <a:off x="597022" y="3231948"/>
            <a:ext cx="58696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6D976D9-E3C7-0476-6445-9009A08E003E}"/>
              </a:ext>
            </a:extLst>
          </p:cNvPr>
          <p:cNvSpPr txBox="1"/>
          <p:nvPr/>
        </p:nvSpPr>
        <p:spPr>
          <a:xfrm>
            <a:off x="503667" y="2722056"/>
            <a:ext cx="1513043" cy="400110"/>
          </a:xfrm>
          <a:prstGeom prst="rect">
            <a:avLst/>
          </a:prstGeom>
          <a:noFill/>
        </p:spPr>
        <p:txBody>
          <a:bodyPr wrap="none" rtlCol="0">
            <a:spAutoFit/>
          </a:bodyPr>
          <a:lstStyle/>
          <a:p>
            <a:r>
              <a:rPr lang="en-GB" sz="2000" b="1" dirty="0">
                <a:solidFill>
                  <a:srgbClr val="C00000"/>
                </a:solidFill>
              </a:rPr>
              <a:t>Plasma Flow</a:t>
            </a:r>
            <a:endParaRPr lang="de-DE" sz="2000" b="1" dirty="0">
              <a:solidFill>
                <a:srgbClr val="C00000"/>
              </a:solidFill>
            </a:endParaRPr>
          </a:p>
        </p:txBody>
      </p:sp>
      <p:cxnSp>
        <p:nvCxnSpPr>
          <p:cNvPr id="16" name="Straight Arrow Connector 15">
            <a:extLst>
              <a:ext uri="{FF2B5EF4-FFF2-40B4-BE49-F238E27FC236}">
                <a16:creationId xmlns:a16="http://schemas.microsoft.com/office/drawing/2014/main" id="{CB0A789A-9C45-D4E6-AFF2-5C421F5AEEF9}"/>
              </a:ext>
            </a:extLst>
          </p:cNvPr>
          <p:cNvCxnSpPr>
            <a:cxnSpLocks/>
          </p:cNvCxnSpPr>
          <p:nvPr/>
        </p:nvCxnSpPr>
        <p:spPr>
          <a:xfrm>
            <a:off x="3191014" y="3231948"/>
            <a:ext cx="375146"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D3FD38-F452-AC9A-1A88-DC86C6E1D87B}"/>
              </a:ext>
            </a:extLst>
          </p:cNvPr>
          <p:cNvCxnSpPr>
            <a:cxnSpLocks/>
          </p:cNvCxnSpPr>
          <p:nvPr/>
        </p:nvCxnSpPr>
        <p:spPr>
          <a:xfrm>
            <a:off x="4160044" y="4934684"/>
            <a:ext cx="1516792" cy="25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33A8DA2D-3A1D-8EF2-613E-EF2DF9DB61C2}"/>
              </a:ext>
            </a:extLst>
          </p:cNvPr>
          <p:cNvCxnSpPr>
            <a:cxnSpLocks/>
          </p:cNvCxnSpPr>
          <p:nvPr/>
        </p:nvCxnSpPr>
        <p:spPr>
          <a:xfrm flipV="1">
            <a:off x="5924024" y="2560063"/>
            <a:ext cx="1997171" cy="1813422"/>
          </a:xfrm>
          <a:prstGeom prst="bentConnector3">
            <a:avLst>
              <a:gd name="adj1"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50950A35-3D23-3000-F44A-053D28715156}"/>
                  </a:ext>
                </a:extLst>
              </p:cNvPr>
              <p:cNvSpPr txBox="1"/>
              <p:nvPr/>
            </p:nvSpPr>
            <p:spPr>
              <a:xfrm>
                <a:off x="4577514" y="4377307"/>
                <a:ext cx="764505" cy="523220"/>
              </a:xfrm>
              <a:prstGeom prst="rect">
                <a:avLst/>
              </a:prstGeom>
              <a:noFill/>
              <a:ln>
                <a:noFill/>
              </a:ln>
            </p:spPr>
            <p:txBody>
              <a:bodyPr wrap="none" rtlCol="0">
                <a:spAutoFit/>
              </a:bodyPr>
              <a:lstStyle/>
              <a:p>
                <a14:m>
                  <m:oMath xmlns:m="http://schemas.openxmlformats.org/officeDocument/2006/math">
                    <m:r>
                      <a:rPr lang="de-DE" sz="2800" b="0" i="1" smtClean="0">
                        <a:solidFill>
                          <a:srgbClr val="C00000"/>
                        </a:solidFill>
                        <a:latin typeface="Cambria Math" panose="02040503050406030204" pitchFamily="18" charset="0"/>
                        <a:ea typeface="Cambria Math" panose="02040503050406030204" pitchFamily="18" charset="0"/>
                      </a:rPr>
                      <m:t>𝜌</m:t>
                    </m:r>
                  </m:oMath>
                </a14:m>
                <a:r>
                  <a:rPr lang="de-DE" sz="2800" dirty="0">
                    <a:solidFill>
                      <a:srgbClr val="0070C0"/>
                    </a:solidFill>
                  </a:rPr>
                  <a:t>,</a:t>
                </a:r>
                <a:r>
                  <a:rPr lang="de-DE" sz="2800" b="1" dirty="0">
                    <a:solidFill>
                      <a:srgbClr val="0070C0"/>
                    </a:solidFill>
                  </a:rPr>
                  <a:t> B</a:t>
                </a:r>
              </a:p>
            </p:txBody>
          </p:sp>
        </mc:Choice>
        <mc:Fallback>
          <p:sp>
            <p:nvSpPr>
              <p:cNvPr id="19" name="TextBox 18">
                <a:extLst>
                  <a:ext uri="{FF2B5EF4-FFF2-40B4-BE49-F238E27FC236}">
                    <a16:creationId xmlns:a16="http://schemas.microsoft.com/office/drawing/2014/main" id="{50950A35-3D23-3000-F44A-053D28715156}"/>
                  </a:ext>
                </a:extLst>
              </p:cNvPr>
              <p:cNvSpPr txBox="1">
                <a:spLocks noRot="1" noChangeAspect="1" noMove="1" noResize="1" noEditPoints="1" noAdjustHandles="1" noChangeArrowheads="1" noChangeShapeType="1" noTextEdit="1"/>
              </p:cNvSpPr>
              <p:nvPr/>
            </p:nvSpPr>
            <p:spPr>
              <a:xfrm>
                <a:off x="4577514" y="4377307"/>
                <a:ext cx="764505" cy="523220"/>
              </a:xfrm>
              <a:prstGeom prst="rect">
                <a:avLst/>
              </a:prstGeom>
              <a:blipFill>
                <a:blip r:embed="rId4"/>
                <a:stretch>
                  <a:fillRect t="-11628" r="-26400" b="-31395"/>
                </a:stretch>
              </a:blipFill>
              <a:ln>
                <a:noFill/>
              </a:ln>
            </p:spPr>
            <p:txBody>
              <a:bodyPr/>
              <a:lstStyle/>
              <a:p>
                <a:r>
                  <a:rPr lang="en-US">
                    <a:noFill/>
                  </a:rPr>
                  <a:t> </a:t>
                </a:r>
              </a:p>
            </p:txBody>
          </p:sp>
        </mc:Fallback>
      </mc:AlternateContent>
      <p:sp>
        <p:nvSpPr>
          <p:cNvPr id="20" name="Arc 19">
            <a:extLst>
              <a:ext uri="{FF2B5EF4-FFF2-40B4-BE49-F238E27FC236}">
                <a16:creationId xmlns:a16="http://schemas.microsoft.com/office/drawing/2014/main" id="{3BB0D2A6-25FA-84A9-EC16-D472BF7D880C}"/>
              </a:ext>
            </a:extLst>
          </p:cNvPr>
          <p:cNvSpPr/>
          <p:nvPr/>
        </p:nvSpPr>
        <p:spPr>
          <a:xfrm flipH="1">
            <a:off x="5924024" y="2560063"/>
            <a:ext cx="2319559" cy="3771072"/>
          </a:xfrm>
          <a:prstGeom prst="arc">
            <a:avLst>
              <a:gd name="adj1" fmla="val 16275973"/>
              <a:gd name="adj2" fmla="val 19647968"/>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8754BAB4-E428-905D-D12C-C172DCC053E3}"/>
              </a:ext>
            </a:extLst>
          </p:cNvPr>
          <p:cNvSpPr txBox="1"/>
          <p:nvPr/>
        </p:nvSpPr>
        <p:spPr>
          <a:xfrm>
            <a:off x="4781138" y="1446873"/>
            <a:ext cx="2392578" cy="707886"/>
          </a:xfrm>
          <a:prstGeom prst="rect">
            <a:avLst/>
          </a:prstGeom>
          <a:noFill/>
        </p:spPr>
        <p:txBody>
          <a:bodyPr wrap="none" rtlCol="0">
            <a:spAutoFit/>
          </a:bodyPr>
          <a:lstStyle/>
          <a:p>
            <a:r>
              <a:rPr lang="en-GB" sz="2000" b="1" dirty="0"/>
              <a:t>Resistive MHD shock</a:t>
            </a:r>
          </a:p>
          <a:p>
            <a:r>
              <a:rPr lang="en-GB" sz="2000" b="1" dirty="0"/>
              <a:t>(high Mach number)</a:t>
            </a:r>
            <a:endParaRPr lang="de-DE" sz="2000" b="1" dirty="0"/>
          </a:p>
        </p:txBody>
      </p:sp>
      <p:cxnSp>
        <p:nvCxnSpPr>
          <p:cNvPr id="23" name="Straight Connector 22">
            <a:extLst>
              <a:ext uri="{FF2B5EF4-FFF2-40B4-BE49-F238E27FC236}">
                <a16:creationId xmlns:a16="http://schemas.microsoft.com/office/drawing/2014/main" id="{949586D2-4381-9DC7-9957-BE717951D900}"/>
              </a:ext>
            </a:extLst>
          </p:cNvPr>
          <p:cNvCxnSpPr>
            <a:cxnSpLocks/>
          </p:cNvCxnSpPr>
          <p:nvPr/>
        </p:nvCxnSpPr>
        <p:spPr>
          <a:xfrm flipV="1">
            <a:off x="7026888" y="2558152"/>
            <a:ext cx="886074" cy="3822"/>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65EA2CF-2A82-FFB8-8C3E-FC2EF7073574}"/>
              </a:ext>
            </a:extLst>
          </p:cNvPr>
          <p:cNvCxnSpPr>
            <a:cxnSpLocks/>
          </p:cNvCxnSpPr>
          <p:nvPr/>
        </p:nvCxnSpPr>
        <p:spPr>
          <a:xfrm flipV="1">
            <a:off x="4093665" y="4934684"/>
            <a:ext cx="833827" cy="1453"/>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B061A6EB-8B3C-000E-684D-C2ABCB45AE05}"/>
              </a:ext>
            </a:extLst>
          </p:cNvPr>
          <p:cNvCxnSpPr>
            <a:cxnSpLocks/>
          </p:cNvCxnSpPr>
          <p:nvPr/>
        </p:nvCxnSpPr>
        <p:spPr>
          <a:xfrm flipV="1">
            <a:off x="5422176" y="2882570"/>
            <a:ext cx="2490786" cy="2050234"/>
          </a:xfrm>
          <a:prstGeom prst="bentConnector3">
            <a:avLst>
              <a:gd name="adj1" fmla="val 60658"/>
            </a:avLst>
          </a:prstGeom>
          <a:ln w="57150">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780E71-BD99-4828-ED69-985838EEE40C}"/>
              </a:ext>
            </a:extLst>
          </p:cNvPr>
          <p:cNvSpPr txBox="1"/>
          <p:nvPr/>
        </p:nvSpPr>
        <p:spPr>
          <a:xfrm>
            <a:off x="7294457" y="2913742"/>
            <a:ext cx="421910" cy="523220"/>
          </a:xfrm>
          <a:prstGeom prst="rect">
            <a:avLst/>
          </a:prstGeom>
          <a:noFill/>
        </p:spPr>
        <p:txBody>
          <a:bodyPr wrap="none" rtlCol="0">
            <a:spAutoFit/>
          </a:bodyPr>
          <a:lstStyle/>
          <a:p>
            <a:r>
              <a:rPr lang="de-DE" sz="2800" b="1" dirty="0">
                <a:solidFill>
                  <a:srgbClr val="00B050"/>
                </a:solidFill>
              </a:rPr>
              <a:t>T</a:t>
            </a:r>
            <a:r>
              <a:rPr lang="de-DE" sz="2800" b="1" baseline="-25000" dirty="0">
                <a:solidFill>
                  <a:srgbClr val="00B050"/>
                </a:solidFill>
              </a:rPr>
              <a:t>i</a:t>
            </a:r>
          </a:p>
        </p:txBody>
      </p:sp>
      <p:sp>
        <p:nvSpPr>
          <p:cNvPr id="27" name="TextBox 26">
            <a:extLst>
              <a:ext uri="{FF2B5EF4-FFF2-40B4-BE49-F238E27FC236}">
                <a16:creationId xmlns:a16="http://schemas.microsoft.com/office/drawing/2014/main" id="{8DB3B5E4-CCE8-D95C-2185-6FF31140F628}"/>
              </a:ext>
            </a:extLst>
          </p:cNvPr>
          <p:cNvSpPr txBox="1"/>
          <p:nvPr/>
        </p:nvSpPr>
        <p:spPr>
          <a:xfrm>
            <a:off x="5921272" y="5700141"/>
            <a:ext cx="1936684" cy="307777"/>
          </a:xfrm>
          <a:prstGeom prst="rect">
            <a:avLst/>
          </a:prstGeom>
          <a:noFill/>
        </p:spPr>
        <p:txBody>
          <a:bodyPr wrap="none" lIns="0" tIns="0" rIns="0" bIns="0" rtlCol="0">
            <a:spAutoFit/>
          </a:bodyPr>
          <a:lstStyle/>
          <a:p>
            <a:r>
              <a:rPr lang="en-GB" sz="2000" dirty="0"/>
              <a:t>Iso-magnetic jump</a:t>
            </a:r>
          </a:p>
        </p:txBody>
      </p:sp>
      <p:cxnSp>
        <p:nvCxnSpPr>
          <p:cNvPr id="28" name="Straight Arrow Connector 27">
            <a:extLst>
              <a:ext uri="{FF2B5EF4-FFF2-40B4-BE49-F238E27FC236}">
                <a16:creationId xmlns:a16="http://schemas.microsoft.com/office/drawing/2014/main" id="{D1492F99-8A12-D446-82A0-921798B3F270}"/>
              </a:ext>
            </a:extLst>
          </p:cNvPr>
          <p:cNvCxnSpPr>
            <a:cxnSpLocks/>
          </p:cNvCxnSpPr>
          <p:nvPr/>
        </p:nvCxnSpPr>
        <p:spPr>
          <a:xfrm flipV="1">
            <a:off x="6893289" y="5137264"/>
            <a:ext cx="0" cy="4805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237FE87F-E378-2D54-41E1-366FD883397E}"/>
              </a:ext>
            </a:extLst>
          </p:cNvPr>
          <p:cNvSpPr/>
          <p:nvPr/>
        </p:nvSpPr>
        <p:spPr>
          <a:xfrm rot="10800000" flipH="1">
            <a:off x="8155015" y="1109996"/>
            <a:ext cx="2319559" cy="3801552"/>
          </a:xfrm>
          <a:prstGeom prst="arc">
            <a:avLst>
              <a:gd name="adj1" fmla="val 16200000"/>
              <a:gd name="adj2" fmla="val 19647968"/>
            </a:avLst>
          </a:prstGeom>
          <a:ln w="57150">
            <a:solidFill>
              <a:srgbClr val="D21D1E"/>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B4138B5F-25A0-93DA-335F-61E584C6D51A}"/>
              </a:ext>
            </a:extLst>
          </p:cNvPr>
          <p:cNvCxnSpPr>
            <a:cxnSpLocks/>
          </p:cNvCxnSpPr>
          <p:nvPr/>
        </p:nvCxnSpPr>
        <p:spPr>
          <a:xfrm flipV="1">
            <a:off x="11414190" y="2534848"/>
            <a:ext cx="596835" cy="1912"/>
          </a:xfrm>
          <a:prstGeom prst="line">
            <a:avLst/>
          </a:prstGeom>
          <a:ln w="57150">
            <a:solidFill>
              <a:srgbClr val="D21D1E"/>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03B7AFF-A9A3-371E-238D-6F1A4BE18EEE}"/>
              </a:ext>
            </a:extLst>
          </p:cNvPr>
          <p:cNvCxnSpPr>
            <a:cxnSpLocks/>
          </p:cNvCxnSpPr>
          <p:nvPr/>
        </p:nvCxnSpPr>
        <p:spPr>
          <a:xfrm flipV="1">
            <a:off x="8480967" y="4909470"/>
            <a:ext cx="833827" cy="1453"/>
          </a:xfrm>
          <a:prstGeom prst="line">
            <a:avLst/>
          </a:prstGeom>
          <a:ln w="57150">
            <a:solidFill>
              <a:srgbClr val="D21D1E"/>
            </a:solidFill>
            <a:prstDash val="soli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4A11D49-3332-012F-B9FD-E5FC7C7A3489}"/>
              </a:ext>
            </a:extLst>
          </p:cNvPr>
          <p:cNvSpPr txBox="1"/>
          <p:nvPr/>
        </p:nvSpPr>
        <p:spPr>
          <a:xfrm>
            <a:off x="8891827" y="5581208"/>
            <a:ext cx="2596608" cy="307777"/>
          </a:xfrm>
          <a:prstGeom prst="rect">
            <a:avLst/>
          </a:prstGeom>
          <a:noFill/>
        </p:spPr>
        <p:txBody>
          <a:bodyPr wrap="none" lIns="0" tIns="0" rIns="0" bIns="0" rtlCol="0">
            <a:spAutoFit/>
          </a:bodyPr>
          <a:lstStyle/>
          <a:p>
            <a:r>
              <a:rPr lang="en-GB" sz="2000" dirty="0"/>
              <a:t>Resistive diffusion length</a:t>
            </a:r>
          </a:p>
        </p:txBody>
      </p: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EB927CB0-B8C1-5277-45AB-FF721C707FFC}"/>
                  </a:ext>
                </a:extLst>
              </p:cNvPr>
              <p:cNvSpPr txBox="1"/>
              <p:nvPr/>
            </p:nvSpPr>
            <p:spPr>
              <a:xfrm>
                <a:off x="8598205" y="4225952"/>
                <a:ext cx="764505" cy="523220"/>
              </a:xfrm>
              <a:prstGeom prst="rect">
                <a:avLst/>
              </a:prstGeom>
              <a:noFill/>
              <a:ln>
                <a:noFill/>
              </a:ln>
            </p:spPr>
            <p:txBody>
              <a:bodyPr wrap="none" rtlCol="0">
                <a:spAutoFit/>
              </a:bodyPr>
              <a:lstStyle/>
              <a:p>
                <a14:m>
                  <m:oMath xmlns:m="http://schemas.openxmlformats.org/officeDocument/2006/math">
                    <m:r>
                      <a:rPr lang="de-DE" sz="2800" b="0" i="1" smtClean="0">
                        <a:solidFill>
                          <a:srgbClr val="C00000"/>
                        </a:solidFill>
                        <a:latin typeface="Cambria Math" panose="02040503050406030204" pitchFamily="18" charset="0"/>
                        <a:ea typeface="Cambria Math" panose="02040503050406030204" pitchFamily="18" charset="0"/>
                      </a:rPr>
                      <m:t>𝜌</m:t>
                    </m:r>
                  </m:oMath>
                </a14:m>
                <a:r>
                  <a:rPr lang="de-DE" sz="2800" dirty="0">
                    <a:solidFill>
                      <a:srgbClr val="0070C0"/>
                    </a:solidFill>
                  </a:rPr>
                  <a:t>, </a:t>
                </a:r>
                <a:r>
                  <a:rPr lang="de-DE" sz="2800" b="1" dirty="0">
                    <a:solidFill>
                      <a:srgbClr val="0070C0"/>
                    </a:solidFill>
                  </a:rPr>
                  <a:t>B</a:t>
                </a:r>
              </a:p>
            </p:txBody>
          </p:sp>
        </mc:Choice>
        <mc:Fallback>
          <p:sp>
            <p:nvSpPr>
              <p:cNvPr id="33" name="TextBox 32">
                <a:extLst>
                  <a:ext uri="{FF2B5EF4-FFF2-40B4-BE49-F238E27FC236}">
                    <a16:creationId xmlns:a16="http://schemas.microsoft.com/office/drawing/2014/main" id="{EB927CB0-B8C1-5277-45AB-FF721C707FFC}"/>
                  </a:ext>
                </a:extLst>
              </p:cNvPr>
              <p:cNvSpPr txBox="1">
                <a:spLocks noRot="1" noChangeAspect="1" noMove="1" noResize="1" noEditPoints="1" noAdjustHandles="1" noChangeArrowheads="1" noChangeShapeType="1" noTextEdit="1"/>
              </p:cNvSpPr>
              <p:nvPr/>
            </p:nvSpPr>
            <p:spPr>
              <a:xfrm>
                <a:off x="8598205" y="4225952"/>
                <a:ext cx="764505" cy="523220"/>
              </a:xfrm>
              <a:prstGeom prst="rect">
                <a:avLst/>
              </a:prstGeom>
              <a:blipFill>
                <a:blip r:embed="rId5"/>
                <a:stretch>
                  <a:fillRect t="-11628" r="-26190" b="-31395"/>
                </a:stretch>
              </a:blipFill>
              <a:ln>
                <a:noFill/>
              </a:ln>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AEB5A17A-D84A-913F-64D7-26C8CC20C0A5}"/>
              </a:ext>
            </a:extLst>
          </p:cNvPr>
          <p:cNvCxnSpPr>
            <a:cxnSpLocks/>
          </p:cNvCxnSpPr>
          <p:nvPr/>
        </p:nvCxnSpPr>
        <p:spPr>
          <a:xfrm>
            <a:off x="9300755" y="5377547"/>
            <a:ext cx="1706880" cy="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6328E24-D22C-EA11-6607-1028590FB1AF}"/>
              </a:ext>
            </a:extLst>
          </p:cNvPr>
          <p:cNvSpPr txBox="1"/>
          <p:nvPr/>
        </p:nvSpPr>
        <p:spPr>
          <a:xfrm>
            <a:off x="9323475" y="1443628"/>
            <a:ext cx="2290499" cy="707886"/>
          </a:xfrm>
          <a:prstGeom prst="rect">
            <a:avLst/>
          </a:prstGeom>
          <a:noFill/>
        </p:spPr>
        <p:txBody>
          <a:bodyPr wrap="none" rtlCol="0">
            <a:spAutoFit/>
          </a:bodyPr>
          <a:lstStyle/>
          <a:p>
            <a:r>
              <a:rPr lang="en-GB" sz="2000" b="1" dirty="0"/>
              <a:t>Subcritical shock</a:t>
            </a:r>
          </a:p>
          <a:p>
            <a:r>
              <a:rPr lang="en-GB" sz="2000" b="1" dirty="0"/>
              <a:t>(low Mach number)</a:t>
            </a:r>
            <a:endParaRPr lang="de-DE" sz="2000" b="1" dirty="0"/>
          </a:p>
        </p:txBody>
      </p:sp>
      <p:sp>
        <p:nvSpPr>
          <p:cNvPr id="36" name="Arc 35">
            <a:extLst>
              <a:ext uri="{FF2B5EF4-FFF2-40B4-BE49-F238E27FC236}">
                <a16:creationId xmlns:a16="http://schemas.microsoft.com/office/drawing/2014/main" id="{161E2F1A-E940-4FD0-A7E8-7C81160162A1}"/>
              </a:ext>
            </a:extLst>
          </p:cNvPr>
          <p:cNvSpPr/>
          <p:nvPr/>
        </p:nvSpPr>
        <p:spPr>
          <a:xfrm rot="10800000" flipH="1">
            <a:off x="8155015" y="1109996"/>
            <a:ext cx="2319559" cy="3801552"/>
          </a:xfrm>
          <a:prstGeom prst="arc">
            <a:avLst>
              <a:gd name="adj1" fmla="val 16200000"/>
              <a:gd name="adj2" fmla="val 19647968"/>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44FE034C-36CF-0B72-18D5-A4795FC9CA4C}"/>
              </a:ext>
            </a:extLst>
          </p:cNvPr>
          <p:cNvCxnSpPr>
            <a:cxnSpLocks/>
          </p:cNvCxnSpPr>
          <p:nvPr/>
        </p:nvCxnSpPr>
        <p:spPr>
          <a:xfrm flipV="1">
            <a:off x="11414190" y="2534848"/>
            <a:ext cx="596835" cy="1912"/>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C3339B-C32C-EF65-ABAA-9C9E3A9D12F1}"/>
              </a:ext>
            </a:extLst>
          </p:cNvPr>
          <p:cNvCxnSpPr>
            <a:cxnSpLocks/>
          </p:cNvCxnSpPr>
          <p:nvPr/>
        </p:nvCxnSpPr>
        <p:spPr>
          <a:xfrm flipV="1">
            <a:off x="8480967" y="4909470"/>
            <a:ext cx="833827" cy="1453"/>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39" name="Arc 38">
            <a:extLst>
              <a:ext uri="{FF2B5EF4-FFF2-40B4-BE49-F238E27FC236}">
                <a16:creationId xmlns:a16="http://schemas.microsoft.com/office/drawing/2014/main" id="{34DB7771-3C74-568F-98A2-E683A927C9D0}"/>
              </a:ext>
            </a:extLst>
          </p:cNvPr>
          <p:cNvSpPr/>
          <p:nvPr/>
        </p:nvSpPr>
        <p:spPr>
          <a:xfrm rot="10800000" flipH="1">
            <a:off x="8133782" y="2293958"/>
            <a:ext cx="2341713" cy="2613632"/>
          </a:xfrm>
          <a:prstGeom prst="arc">
            <a:avLst>
              <a:gd name="adj1" fmla="val 16200000"/>
              <a:gd name="adj2" fmla="val 19647968"/>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FC3F17A2-3F43-CEE0-1F5E-14521EBF3A9A}"/>
              </a:ext>
            </a:extLst>
          </p:cNvPr>
          <p:cNvCxnSpPr>
            <a:cxnSpLocks/>
          </p:cNvCxnSpPr>
          <p:nvPr/>
        </p:nvCxnSpPr>
        <p:spPr>
          <a:xfrm>
            <a:off x="11325566" y="3608917"/>
            <a:ext cx="685459"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FE3A444-D686-7F19-4796-E57034FE67A6}"/>
              </a:ext>
            </a:extLst>
          </p:cNvPr>
          <p:cNvSpPr txBox="1"/>
          <p:nvPr/>
        </p:nvSpPr>
        <p:spPr>
          <a:xfrm>
            <a:off x="10454150" y="4228713"/>
            <a:ext cx="421910" cy="523220"/>
          </a:xfrm>
          <a:prstGeom prst="rect">
            <a:avLst/>
          </a:prstGeom>
          <a:noFill/>
        </p:spPr>
        <p:txBody>
          <a:bodyPr wrap="none" rtlCol="0">
            <a:spAutoFit/>
          </a:bodyPr>
          <a:lstStyle/>
          <a:p>
            <a:r>
              <a:rPr lang="de-DE" sz="2800" b="1" dirty="0">
                <a:solidFill>
                  <a:srgbClr val="00B050"/>
                </a:solidFill>
              </a:rPr>
              <a:t>T</a:t>
            </a:r>
            <a:r>
              <a:rPr lang="de-DE" sz="2800" b="1" baseline="-25000" dirty="0">
                <a:solidFill>
                  <a:srgbClr val="00B050"/>
                </a:solidFill>
              </a:rPr>
              <a:t>i</a:t>
            </a:r>
          </a:p>
        </p:txBody>
      </p:sp>
      <p:sp>
        <p:nvSpPr>
          <p:cNvPr id="44" name="Arc 43">
            <a:extLst>
              <a:ext uri="{FF2B5EF4-FFF2-40B4-BE49-F238E27FC236}">
                <a16:creationId xmlns:a16="http://schemas.microsoft.com/office/drawing/2014/main" id="{DA976ECA-2732-AE9B-FB0E-F6A017EECF0C}"/>
              </a:ext>
            </a:extLst>
          </p:cNvPr>
          <p:cNvSpPr/>
          <p:nvPr/>
        </p:nvSpPr>
        <p:spPr>
          <a:xfrm flipH="1">
            <a:off x="10311326" y="2534849"/>
            <a:ext cx="2319559" cy="3771072"/>
          </a:xfrm>
          <a:prstGeom prst="arc">
            <a:avLst>
              <a:gd name="adj1" fmla="val 16275973"/>
              <a:gd name="adj2" fmla="val 19647968"/>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Arc 44">
            <a:extLst>
              <a:ext uri="{FF2B5EF4-FFF2-40B4-BE49-F238E27FC236}">
                <a16:creationId xmlns:a16="http://schemas.microsoft.com/office/drawing/2014/main" id="{50A62A53-3E61-2965-DC0F-37B39BE7FD27}"/>
              </a:ext>
            </a:extLst>
          </p:cNvPr>
          <p:cNvSpPr/>
          <p:nvPr/>
        </p:nvSpPr>
        <p:spPr>
          <a:xfrm flipH="1">
            <a:off x="10161207" y="3609704"/>
            <a:ext cx="2341713" cy="2592676"/>
          </a:xfrm>
          <a:prstGeom prst="arc">
            <a:avLst>
              <a:gd name="adj1" fmla="val 16200000"/>
              <a:gd name="adj2" fmla="val 19647968"/>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12CFD9BE-EE43-EA72-83E4-8433EF246E84}"/>
              </a:ext>
            </a:extLst>
          </p:cNvPr>
          <p:cNvSpPr/>
          <p:nvPr/>
        </p:nvSpPr>
        <p:spPr>
          <a:xfrm>
            <a:off x="5868664" y="4310486"/>
            <a:ext cx="1024625" cy="52322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16395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10ABB-84AF-0699-C09D-A212ADCF1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104F85-C1C3-7C17-3AC1-E8ACB9FA63B1}"/>
              </a:ext>
            </a:extLst>
          </p:cNvPr>
          <p:cNvSpPr>
            <a:spLocks noGrp="1"/>
          </p:cNvSpPr>
          <p:nvPr>
            <p:ph type="title"/>
          </p:nvPr>
        </p:nvSpPr>
        <p:spPr/>
        <p:txBody>
          <a:bodyPr>
            <a:normAutofit/>
          </a:bodyPr>
          <a:lstStyle/>
          <a:p>
            <a:r>
              <a:rPr lang="en-GB" dirty="0"/>
              <a:t>To create subcritical shocks, an exploder wire array blew magnetized plasma winds onto two cylindrical obstacles</a:t>
            </a:r>
          </a:p>
        </p:txBody>
      </p:sp>
      <p:sp>
        <p:nvSpPr>
          <p:cNvPr id="3" name="Footer Placeholder 2">
            <a:extLst>
              <a:ext uri="{FF2B5EF4-FFF2-40B4-BE49-F238E27FC236}">
                <a16:creationId xmlns:a16="http://schemas.microsoft.com/office/drawing/2014/main" id="{4D5CA2CC-EE1B-7036-4985-BA53088EE313}"/>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4D8680F7-6447-6C0F-3F9D-EAEF94168B8E}"/>
              </a:ext>
            </a:extLst>
          </p:cNvPr>
          <p:cNvSpPr>
            <a:spLocks noGrp="1"/>
          </p:cNvSpPr>
          <p:nvPr>
            <p:ph type="sldNum" sz="quarter" idx="12"/>
          </p:nvPr>
        </p:nvSpPr>
        <p:spPr/>
        <p:txBody>
          <a:bodyPr/>
          <a:lstStyle/>
          <a:p>
            <a:fld id="{1BA9ABE8-007A-42E6-BCD2-67A13D129B58}" type="slidenum">
              <a:rPr lang="en-GB" smtClean="0"/>
              <a:t>52</a:t>
            </a:fld>
            <a:endParaRPr lang="en-GB"/>
          </a:p>
        </p:txBody>
      </p:sp>
      <p:sp>
        <p:nvSpPr>
          <p:cNvPr id="5" name="Text Placeholder 4">
            <a:extLst>
              <a:ext uri="{FF2B5EF4-FFF2-40B4-BE49-F238E27FC236}">
                <a16:creationId xmlns:a16="http://schemas.microsoft.com/office/drawing/2014/main" id="{A474E212-D932-D64E-169E-98F278E1C6D5}"/>
              </a:ext>
            </a:extLst>
          </p:cNvPr>
          <p:cNvSpPr>
            <a:spLocks noGrp="1"/>
          </p:cNvSpPr>
          <p:nvPr>
            <p:ph type="body" sz="quarter" idx="13"/>
          </p:nvPr>
        </p:nvSpPr>
        <p:spPr/>
        <p:txBody>
          <a:bodyPr/>
          <a:lstStyle/>
          <a:p>
            <a:r>
              <a:rPr lang="en-GB" i="0" dirty="0"/>
              <a:t>Results: subcritical shocks</a:t>
            </a:r>
          </a:p>
        </p:txBody>
      </p:sp>
      <p:sp>
        <p:nvSpPr>
          <p:cNvPr id="6" name="Rectangle 5">
            <a:extLst>
              <a:ext uri="{FF2B5EF4-FFF2-40B4-BE49-F238E27FC236}">
                <a16:creationId xmlns:a16="http://schemas.microsoft.com/office/drawing/2014/main" id="{D2FB4C35-5702-300B-6790-E872D3AD005D}"/>
              </a:ext>
            </a:extLst>
          </p:cNvPr>
          <p:cNvSpPr/>
          <p:nvPr/>
        </p:nvSpPr>
        <p:spPr>
          <a:xfrm>
            <a:off x="1975614" y="2535418"/>
            <a:ext cx="2376900" cy="1489640"/>
          </a:xfrm>
          <a:prstGeom prst="rect">
            <a:avLst/>
          </a:prstGeom>
          <a:gradFill>
            <a:gsLst>
              <a:gs pos="0">
                <a:schemeClr val="bg1">
                  <a:alpha val="30000"/>
                </a:schemeClr>
              </a:gs>
              <a:gs pos="28000">
                <a:srgbClr val="C00000">
                  <a:alpha val="30000"/>
                </a:srgbClr>
              </a:gs>
              <a:gs pos="100000">
                <a:srgbClr val="C00000">
                  <a:alpha val="30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 name="Straight Connector 6">
            <a:extLst>
              <a:ext uri="{FF2B5EF4-FFF2-40B4-BE49-F238E27FC236}">
                <a16:creationId xmlns:a16="http://schemas.microsoft.com/office/drawing/2014/main" id="{1A8692B2-024B-0081-F068-ACD7E5976BDA}"/>
              </a:ext>
            </a:extLst>
          </p:cNvPr>
          <p:cNvCxnSpPr>
            <a:cxnSpLocks/>
          </p:cNvCxnSpPr>
          <p:nvPr/>
        </p:nvCxnSpPr>
        <p:spPr>
          <a:xfrm>
            <a:off x="2635562" y="2535418"/>
            <a:ext cx="0" cy="150032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7EAD0D0-3DDC-94C8-2ACE-5320B0402766}"/>
              </a:ext>
            </a:extLst>
          </p:cNvPr>
          <p:cNvCxnSpPr>
            <a:cxnSpLocks/>
          </p:cNvCxnSpPr>
          <p:nvPr/>
        </p:nvCxnSpPr>
        <p:spPr>
          <a:xfrm>
            <a:off x="1055375" y="2543783"/>
            <a:ext cx="0" cy="15003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95157EC-5A57-0AC9-5D95-A39FEBDE6792}"/>
              </a:ext>
            </a:extLst>
          </p:cNvPr>
          <p:cNvSpPr/>
          <p:nvPr/>
        </p:nvSpPr>
        <p:spPr>
          <a:xfrm>
            <a:off x="865540" y="2302379"/>
            <a:ext cx="1953086" cy="233039"/>
          </a:xfrm>
          <a:prstGeom prst="rect">
            <a:avLst/>
          </a:prstGeom>
          <a:solidFill>
            <a:schemeClr val="bg2">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9">
            <a:extLst>
              <a:ext uri="{FF2B5EF4-FFF2-40B4-BE49-F238E27FC236}">
                <a16:creationId xmlns:a16="http://schemas.microsoft.com/office/drawing/2014/main" id="{B33281D2-5A99-942E-EE13-2DFC45403F11}"/>
              </a:ext>
            </a:extLst>
          </p:cNvPr>
          <p:cNvSpPr/>
          <p:nvPr/>
        </p:nvSpPr>
        <p:spPr>
          <a:xfrm>
            <a:off x="2486098" y="4032385"/>
            <a:ext cx="332527" cy="233039"/>
          </a:xfrm>
          <a:prstGeom prst="rect">
            <a:avLst/>
          </a:pr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B7C4268D-E13D-15B6-CB47-50E3BD44183B}"/>
              </a:ext>
            </a:extLst>
          </p:cNvPr>
          <p:cNvSpPr/>
          <p:nvPr/>
        </p:nvSpPr>
        <p:spPr>
          <a:xfrm>
            <a:off x="2486098" y="4265423"/>
            <a:ext cx="273170" cy="833421"/>
          </a:xfrm>
          <a:prstGeom prst="rect">
            <a:avLst/>
          </a:pr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11">
            <a:extLst>
              <a:ext uri="{FF2B5EF4-FFF2-40B4-BE49-F238E27FC236}">
                <a16:creationId xmlns:a16="http://schemas.microsoft.com/office/drawing/2014/main" id="{E2FF4F8F-D360-BA18-583F-9D7A7D52C914}"/>
              </a:ext>
            </a:extLst>
          </p:cNvPr>
          <p:cNvSpPr/>
          <p:nvPr/>
        </p:nvSpPr>
        <p:spPr>
          <a:xfrm>
            <a:off x="1702444" y="2535418"/>
            <a:ext cx="273170" cy="2563426"/>
          </a:xfrm>
          <a:prstGeom prst="rect">
            <a:avLst/>
          </a:prstGeom>
          <a:solidFill>
            <a:schemeClr val="bg2">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Straight Arrow Connector 12">
            <a:extLst>
              <a:ext uri="{FF2B5EF4-FFF2-40B4-BE49-F238E27FC236}">
                <a16:creationId xmlns:a16="http://schemas.microsoft.com/office/drawing/2014/main" id="{6957C61D-9D26-A14E-4B7A-C9A7973E4333}"/>
              </a:ext>
            </a:extLst>
          </p:cNvPr>
          <p:cNvCxnSpPr>
            <a:cxnSpLocks/>
          </p:cNvCxnSpPr>
          <p:nvPr/>
        </p:nvCxnSpPr>
        <p:spPr>
          <a:xfrm>
            <a:off x="1839222" y="2418898"/>
            <a:ext cx="0" cy="237810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C3CF712-F8A2-9FBB-5F27-C3C2809E40B7}"/>
              </a:ext>
            </a:extLst>
          </p:cNvPr>
          <p:cNvCxnSpPr>
            <a:cxnSpLocks/>
          </p:cNvCxnSpPr>
          <p:nvPr/>
        </p:nvCxnSpPr>
        <p:spPr>
          <a:xfrm flipH="1">
            <a:off x="1812395" y="2418898"/>
            <a:ext cx="821691" cy="0"/>
          </a:xfrm>
          <a:prstGeom prst="straightConnector1">
            <a:avLst/>
          </a:prstGeom>
          <a:ln w="5715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7BC115E-3882-286E-E0D4-CC33816C4AEB}"/>
              </a:ext>
            </a:extLst>
          </p:cNvPr>
          <p:cNvCxnSpPr>
            <a:cxnSpLocks/>
          </p:cNvCxnSpPr>
          <p:nvPr/>
        </p:nvCxnSpPr>
        <p:spPr>
          <a:xfrm flipV="1">
            <a:off x="2634086" y="2390321"/>
            <a:ext cx="0" cy="1541559"/>
          </a:xfrm>
          <a:prstGeom prst="straightConnector1">
            <a:avLst/>
          </a:prstGeom>
          <a:ln w="57150">
            <a:solidFill>
              <a:srgbClr val="00B05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CDA78CB-D880-8E78-9898-6382C6D62491}"/>
              </a:ext>
            </a:extLst>
          </p:cNvPr>
          <p:cNvCxnSpPr>
            <a:cxnSpLocks/>
          </p:cNvCxnSpPr>
          <p:nvPr/>
        </p:nvCxnSpPr>
        <p:spPr>
          <a:xfrm flipV="1">
            <a:off x="2629325" y="4521248"/>
            <a:ext cx="0" cy="15136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C8CC350-5771-BC43-1FF8-F67A9709CAD3}"/>
              </a:ext>
            </a:extLst>
          </p:cNvPr>
          <p:cNvCxnSpPr>
            <a:cxnSpLocks/>
          </p:cNvCxnSpPr>
          <p:nvPr/>
        </p:nvCxnSpPr>
        <p:spPr>
          <a:xfrm flipV="1">
            <a:off x="2636446" y="3105833"/>
            <a:ext cx="0" cy="15136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0518E5D-86B3-FA1D-56C4-9D3C7C975EDD}"/>
              </a:ext>
            </a:extLst>
          </p:cNvPr>
          <p:cNvCxnSpPr>
            <a:cxnSpLocks/>
          </p:cNvCxnSpPr>
          <p:nvPr/>
        </p:nvCxnSpPr>
        <p:spPr>
          <a:xfrm>
            <a:off x="3454662" y="2864403"/>
            <a:ext cx="58696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2EEFB6C-E848-68D5-8BBF-D4DBD81AF606}"/>
              </a:ext>
            </a:extLst>
          </p:cNvPr>
          <p:cNvCxnSpPr>
            <a:cxnSpLocks/>
          </p:cNvCxnSpPr>
          <p:nvPr/>
        </p:nvCxnSpPr>
        <p:spPr>
          <a:xfrm>
            <a:off x="3453765" y="3293946"/>
            <a:ext cx="58696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144BF14-7F91-8D05-1D06-B15BE9B30B19}"/>
              </a:ext>
            </a:extLst>
          </p:cNvPr>
          <p:cNvCxnSpPr>
            <a:cxnSpLocks/>
          </p:cNvCxnSpPr>
          <p:nvPr/>
        </p:nvCxnSpPr>
        <p:spPr>
          <a:xfrm>
            <a:off x="3454662" y="3725005"/>
            <a:ext cx="58696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9CB25C-1370-D6C5-AB60-78842681CAAC}"/>
              </a:ext>
            </a:extLst>
          </p:cNvPr>
          <p:cNvSpPr/>
          <p:nvPr/>
        </p:nvSpPr>
        <p:spPr>
          <a:xfrm>
            <a:off x="2920015" y="2576320"/>
            <a:ext cx="288000" cy="2880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sp>
        <p:nvSpPr>
          <p:cNvPr id="22" name="Oval 21">
            <a:extLst>
              <a:ext uri="{FF2B5EF4-FFF2-40B4-BE49-F238E27FC236}">
                <a16:creationId xmlns:a16="http://schemas.microsoft.com/office/drawing/2014/main" id="{F7EF9F8C-D6F7-85C5-6FF5-F4A0D01EC709}"/>
              </a:ext>
            </a:extLst>
          </p:cNvPr>
          <p:cNvSpPr/>
          <p:nvPr/>
        </p:nvSpPr>
        <p:spPr>
          <a:xfrm>
            <a:off x="3037622" y="2697103"/>
            <a:ext cx="46800" cy="4651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sp>
        <p:nvSpPr>
          <p:cNvPr id="23" name="Oval 22">
            <a:extLst>
              <a:ext uri="{FF2B5EF4-FFF2-40B4-BE49-F238E27FC236}">
                <a16:creationId xmlns:a16="http://schemas.microsoft.com/office/drawing/2014/main" id="{2AB4AA7F-0AB6-A26B-2588-B7C58C2EC427}"/>
              </a:ext>
            </a:extLst>
          </p:cNvPr>
          <p:cNvSpPr/>
          <p:nvPr/>
        </p:nvSpPr>
        <p:spPr>
          <a:xfrm>
            <a:off x="2920015" y="3694996"/>
            <a:ext cx="288000" cy="2880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sp>
        <p:nvSpPr>
          <p:cNvPr id="24" name="Oval 23">
            <a:extLst>
              <a:ext uri="{FF2B5EF4-FFF2-40B4-BE49-F238E27FC236}">
                <a16:creationId xmlns:a16="http://schemas.microsoft.com/office/drawing/2014/main" id="{F23DC90E-996A-53E3-8CD1-8BB6CE24D2B6}"/>
              </a:ext>
            </a:extLst>
          </p:cNvPr>
          <p:cNvSpPr/>
          <p:nvPr/>
        </p:nvSpPr>
        <p:spPr>
          <a:xfrm>
            <a:off x="3037622" y="3815779"/>
            <a:ext cx="46800" cy="4651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sp>
        <p:nvSpPr>
          <p:cNvPr id="25" name="Oval 24">
            <a:extLst>
              <a:ext uri="{FF2B5EF4-FFF2-40B4-BE49-F238E27FC236}">
                <a16:creationId xmlns:a16="http://schemas.microsoft.com/office/drawing/2014/main" id="{3804CD00-F7FD-707F-0FF2-1BFD2ED7586B}"/>
              </a:ext>
            </a:extLst>
          </p:cNvPr>
          <p:cNvSpPr/>
          <p:nvPr/>
        </p:nvSpPr>
        <p:spPr>
          <a:xfrm>
            <a:off x="2933499" y="3135981"/>
            <a:ext cx="288000" cy="2880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sp>
        <p:nvSpPr>
          <p:cNvPr id="26" name="Oval 25">
            <a:extLst>
              <a:ext uri="{FF2B5EF4-FFF2-40B4-BE49-F238E27FC236}">
                <a16:creationId xmlns:a16="http://schemas.microsoft.com/office/drawing/2014/main" id="{A7A1FEB4-4E88-680F-7410-7A7F34806EE2}"/>
              </a:ext>
            </a:extLst>
          </p:cNvPr>
          <p:cNvSpPr/>
          <p:nvPr/>
        </p:nvSpPr>
        <p:spPr>
          <a:xfrm>
            <a:off x="3051106" y="3256764"/>
            <a:ext cx="46800" cy="4651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sp>
        <p:nvSpPr>
          <p:cNvPr id="27" name="TextBox 26">
            <a:extLst>
              <a:ext uri="{FF2B5EF4-FFF2-40B4-BE49-F238E27FC236}">
                <a16:creationId xmlns:a16="http://schemas.microsoft.com/office/drawing/2014/main" id="{92000E37-02A2-35EF-43DC-BB05FDF478F9}"/>
              </a:ext>
            </a:extLst>
          </p:cNvPr>
          <p:cNvSpPr txBox="1"/>
          <p:nvPr/>
        </p:nvSpPr>
        <p:spPr>
          <a:xfrm>
            <a:off x="2799868" y="4479645"/>
            <a:ext cx="992131" cy="400110"/>
          </a:xfrm>
          <a:prstGeom prst="rect">
            <a:avLst/>
          </a:prstGeom>
          <a:noFill/>
        </p:spPr>
        <p:txBody>
          <a:bodyPr wrap="none" rtlCol="0">
            <a:spAutoFit/>
          </a:bodyPr>
          <a:lstStyle/>
          <a:p>
            <a:r>
              <a:rPr lang="en-GB" sz="2000" b="1" dirty="0">
                <a:solidFill>
                  <a:srgbClr val="00B050"/>
                </a:solidFill>
              </a:rPr>
              <a:t>Current</a:t>
            </a:r>
            <a:endParaRPr lang="de-DE" sz="2000" b="1" dirty="0">
              <a:solidFill>
                <a:srgbClr val="00B050"/>
              </a:solidFill>
            </a:endParaRPr>
          </a:p>
        </p:txBody>
      </p:sp>
      <p:sp>
        <p:nvSpPr>
          <p:cNvPr id="28" name="TextBox 27">
            <a:extLst>
              <a:ext uri="{FF2B5EF4-FFF2-40B4-BE49-F238E27FC236}">
                <a16:creationId xmlns:a16="http://schemas.microsoft.com/office/drawing/2014/main" id="{2DC524C0-E31D-6326-5CA1-64C20FCA10A1}"/>
              </a:ext>
            </a:extLst>
          </p:cNvPr>
          <p:cNvSpPr txBox="1"/>
          <p:nvPr/>
        </p:nvSpPr>
        <p:spPr>
          <a:xfrm>
            <a:off x="216879" y="3039393"/>
            <a:ext cx="800540" cy="400110"/>
          </a:xfrm>
          <a:prstGeom prst="rect">
            <a:avLst/>
          </a:prstGeom>
          <a:noFill/>
        </p:spPr>
        <p:txBody>
          <a:bodyPr wrap="none" rtlCol="0">
            <a:spAutoFit/>
          </a:bodyPr>
          <a:lstStyle/>
          <a:p>
            <a:r>
              <a:rPr lang="en-GB" sz="2000" b="1" dirty="0"/>
              <a:t>Wires</a:t>
            </a:r>
            <a:endParaRPr lang="de-DE" sz="2000" b="1" dirty="0"/>
          </a:p>
        </p:txBody>
      </p:sp>
      <p:sp>
        <p:nvSpPr>
          <p:cNvPr id="29" name="TextBox 28">
            <a:extLst>
              <a:ext uri="{FF2B5EF4-FFF2-40B4-BE49-F238E27FC236}">
                <a16:creationId xmlns:a16="http://schemas.microsoft.com/office/drawing/2014/main" id="{59210A2D-F635-71CB-DD29-D14C66392FB3}"/>
              </a:ext>
            </a:extLst>
          </p:cNvPr>
          <p:cNvSpPr txBox="1"/>
          <p:nvPr/>
        </p:nvSpPr>
        <p:spPr>
          <a:xfrm>
            <a:off x="2828192" y="4011708"/>
            <a:ext cx="1032655" cy="400110"/>
          </a:xfrm>
          <a:prstGeom prst="rect">
            <a:avLst/>
          </a:prstGeom>
          <a:noFill/>
        </p:spPr>
        <p:txBody>
          <a:bodyPr wrap="none" rtlCol="0">
            <a:spAutoFit/>
          </a:bodyPr>
          <a:lstStyle/>
          <a:p>
            <a:r>
              <a:rPr lang="en-GB" sz="2000" b="1" dirty="0">
                <a:solidFill>
                  <a:srgbClr val="0070C0"/>
                </a:solidFill>
              </a:rPr>
              <a:t>B - Field</a:t>
            </a:r>
            <a:endParaRPr lang="de-DE" sz="2000" b="1" dirty="0">
              <a:solidFill>
                <a:srgbClr val="0070C0"/>
              </a:solidFill>
            </a:endParaRPr>
          </a:p>
        </p:txBody>
      </p:sp>
      <p:sp>
        <p:nvSpPr>
          <p:cNvPr id="30" name="Oval 29">
            <a:extLst>
              <a:ext uri="{FF2B5EF4-FFF2-40B4-BE49-F238E27FC236}">
                <a16:creationId xmlns:a16="http://schemas.microsoft.com/office/drawing/2014/main" id="{EB89DF16-8EA6-6981-475B-4B37A03717DF}"/>
              </a:ext>
            </a:extLst>
          </p:cNvPr>
          <p:cNvSpPr/>
          <p:nvPr/>
        </p:nvSpPr>
        <p:spPr>
          <a:xfrm>
            <a:off x="4522292" y="2787877"/>
            <a:ext cx="360000" cy="360000"/>
          </a:xfrm>
          <a:prstGeom prst="ellipse">
            <a:avLst/>
          </a:prstGeom>
          <a:solidFill>
            <a:schemeClr val="bg2">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Oval 30">
            <a:extLst>
              <a:ext uri="{FF2B5EF4-FFF2-40B4-BE49-F238E27FC236}">
                <a16:creationId xmlns:a16="http://schemas.microsoft.com/office/drawing/2014/main" id="{F6CC844B-032F-EA5B-9640-85E245DF42A1}"/>
              </a:ext>
            </a:extLst>
          </p:cNvPr>
          <p:cNvSpPr/>
          <p:nvPr/>
        </p:nvSpPr>
        <p:spPr>
          <a:xfrm>
            <a:off x="4522292" y="3455779"/>
            <a:ext cx="360000" cy="360000"/>
          </a:xfrm>
          <a:prstGeom prst="ellipse">
            <a:avLst/>
          </a:prstGeom>
          <a:solidFill>
            <a:schemeClr val="bg2">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Box 31">
            <a:extLst>
              <a:ext uri="{FF2B5EF4-FFF2-40B4-BE49-F238E27FC236}">
                <a16:creationId xmlns:a16="http://schemas.microsoft.com/office/drawing/2014/main" id="{217853B0-FC5A-108D-5DE9-996BC8522B7C}"/>
              </a:ext>
            </a:extLst>
          </p:cNvPr>
          <p:cNvSpPr txBox="1"/>
          <p:nvPr/>
        </p:nvSpPr>
        <p:spPr>
          <a:xfrm>
            <a:off x="4099435" y="4011708"/>
            <a:ext cx="1208729" cy="400110"/>
          </a:xfrm>
          <a:prstGeom prst="rect">
            <a:avLst/>
          </a:prstGeom>
          <a:noFill/>
        </p:spPr>
        <p:txBody>
          <a:bodyPr wrap="none" rtlCol="0">
            <a:spAutoFit/>
          </a:bodyPr>
          <a:lstStyle/>
          <a:p>
            <a:r>
              <a:rPr lang="en-GB" sz="2000" b="1" dirty="0"/>
              <a:t>Obstacles</a:t>
            </a:r>
            <a:endParaRPr lang="de-DE" sz="2000" b="1" dirty="0"/>
          </a:p>
        </p:txBody>
      </p:sp>
      <p:sp>
        <p:nvSpPr>
          <p:cNvPr id="33" name="TextBox 32">
            <a:extLst>
              <a:ext uri="{FF2B5EF4-FFF2-40B4-BE49-F238E27FC236}">
                <a16:creationId xmlns:a16="http://schemas.microsoft.com/office/drawing/2014/main" id="{791C89CB-5239-3AF8-0029-D1A6D5FDEE5E}"/>
              </a:ext>
            </a:extLst>
          </p:cNvPr>
          <p:cNvSpPr txBox="1"/>
          <p:nvPr/>
        </p:nvSpPr>
        <p:spPr>
          <a:xfrm>
            <a:off x="3185572" y="2155907"/>
            <a:ext cx="1513043" cy="400110"/>
          </a:xfrm>
          <a:prstGeom prst="rect">
            <a:avLst/>
          </a:prstGeom>
          <a:noFill/>
        </p:spPr>
        <p:txBody>
          <a:bodyPr wrap="none" rtlCol="0">
            <a:spAutoFit/>
          </a:bodyPr>
          <a:lstStyle/>
          <a:p>
            <a:r>
              <a:rPr lang="en-GB" sz="2000" b="1" dirty="0">
                <a:solidFill>
                  <a:srgbClr val="C00000"/>
                </a:solidFill>
              </a:rPr>
              <a:t>Plasma Flow</a:t>
            </a:r>
            <a:endParaRPr lang="de-DE" sz="2000" b="1" dirty="0">
              <a:solidFill>
                <a:srgbClr val="C00000"/>
              </a:solidFill>
            </a:endParaRPr>
          </a:p>
        </p:txBody>
      </p: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8DA0BAE5-7CA2-9E05-9768-F6559C563C03}"/>
                  </a:ext>
                </a:extLst>
              </p:cNvPr>
              <p:cNvSpPr txBox="1"/>
              <p:nvPr/>
            </p:nvSpPr>
            <p:spPr>
              <a:xfrm>
                <a:off x="207352" y="1329114"/>
                <a:ext cx="5695649" cy="707886"/>
              </a:xfrm>
              <a:prstGeom prst="rect">
                <a:avLst/>
              </a:prstGeom>
              <a:noFill/>
            </p:spPr>
            <p:txBody>
              <a:bodyPr wrap="square" rtlCol="0">
                <a:spAutoFit/>
              </a:bodyPr>
              <a:lstStyle/>
              <a:p>
                <a:r>
                  <a:rPr lang="en-GB" sz="2000" dirty="0"/>
                  <a:t>A supersonic, super-Alf</a:t>
                </a:r>
                <a:r>
                  <a:rPr lang="de-DE" sz="2000" b="0" i="0" dirty="0">
                    <a:effectLst/>
                    <a:latin typeface="Google Sans"/>
                  </a:rPr>
                  <a:t>vénic </a:t>
                </a:r>
                <a:r>
                  <a:rPr lang="de-DE" sz="2000" b="1" i="0" dirty="0">
                    <a:solidFill>
                      <a:srgbClr val="C00000"/>
                    </a:solidFill>
                    <a:effectLst/>
                    <a:latin typeface="Google Sans"/>
                  </a:rPr>
                  <a:t>Plasma Flow </a:t>
                </a:r>
                <a:r>
                  <a:rPr lang="de-DE" sz="2000" b="0" i="0" dirty="0">
                    <a:effectLst/>
                    <a:latin typeface="Google Sans"/>
                  </a:rPr>
                  <a:t>with a frozen in </a:t>
                </a:r>
                <a:r>
                  <a:rPr lang="de-DE" sz="2000" b="1" i="0" dirty="0">
                    <a:solidFill>
                      <a:srgbClr val="0070C0"/>
                    </a:solidFill>
                    <a:effectLst/>
                    <a:latin typeface="Google Sans"/>
                  </a:rPr>
                  <a:t>B – Field </a:t>
                </a:r>
                <a:r>
                  <a:rPr lang="de-DE" sz="2000" b="0" i="0" dirty="0">
                    <a:effectLst/>
                    <a:latin typeface="Google Sans"/>
                  </a:rPr>
                  <a:t>is accelerated by the </a:t>
                </a:r>
                <a:r>
                  <a:rPr lang="de-DE" sz="2000" b="1" i="0" dirty="0">
                    <a:solidFill>
                      <a:srgbClr val="00B050"/>
                    </a:solidFill>
                    <a:effectLst/>
                    <a:latin typeface="Google Sans"/>
                  </a:rPr>
                  <a:t>J</a:t>
                </a:r>
                <a14:m>
                  <m:oMath xmlns:m="http://schemas.openxmlformats.org/officeDocument/2006/math">
                    <m:r>
                      <a:rPr lang="en-GB" sz="2000" b="1" i="0" smtClean="0">
                        <a:effectLst/>
                        <a:latin typeface="Cambria Math" panose="02040503050406030204" pitchFamily="18" charset="0"/>
                      </a:rPr>
                      <m:t> </m:t>
                    </m:r>
                    <m:r>
                      <a:rPr lang="en-GB" sz="2000" b="1" i="0" smtClean="0">
                        <a:effectLst/>
                        <a:latin typeface="Cambria Math" panose="02040503050406030204" pitchFamily="18" charset="0"/>
                        <a:ea typeface="Cambria Math" panose="02040503050406030204" pitchFamily="18" charset="0"/>
                      </a:rPr>
                      <m:t>×</m:t>
                    </m:r>
                  </m:oMath>
                </a14:m>
                <a:r>
                  <a:rPr lang="de-DE" sz="2000" b="1" dirty="0"/>
                  <a:t> </a:t>
                </a:r>
                <a:r>
                  <a:rPr lang="de-DE" sz="2000" b="1" dirty="0">
                    <a:solidFill>
                      <a:srgbClr val="0070C0"/>
                    </a:solidFill>
                  </a:rPr>
                  <a:t>B</a:t>
                </a:r>
                <a:r>
                  <a:rPr lang="de-DE" sz="2000" b="1" dirty="0"/>
                  <a:t> </a:t>
                </a:r>
                <a:r>
                  <a:rPr lang="de-DE" sz="2000" dirty="0"/>
                  <a:t>force</a:t>
                </a:r>
                <a:endParaRPr lang="de-DE" sz="2000" b="1" dirty="0"/>
              </a:p>
            </p:txBody>
          </p:sp>
        </mc:Choice>
        <mc:Fallback>
          <p:sp>
            <p:nvSpPr>
              <p:cNvPr id="34" name="TextBox 33">
                <a:extLst>
                  <a:ext uri="{FF2B5EF4-FFF2-40B4-BE49-F238E27FC236}">
                    <a16:creationId xmlns:a16="http://schemas.microsoft.com/office/drawing/2014/main" id="{8DA0BAE5-7CA2-9E05-9768-F6559C563C03}"/>
                  </a:ext>
                </a:extLst>
              </p:cNvPr>
              <p:cNvSpPr txBox="1">
                <a:spLocks noRot="1" noChangeAspect="1" noMove="1" noResize="1" noEditPoints="1" noAdjustHandles="1" noChangeArrowheads="1" noChangeShapeType="1" noTextEdit="1"/>
              </p:cNvSpPr>
              <p:nvPr/>
            </p:nvSpPr>
            <p:spPr>
              <a:xfrm>
                <a:off x="207352" y="1329114"/>
                <a:ext cx="5695649" cy="707886"/>
              </a:xfrm>
              <a:prstGeom prst="rect">
                <a:avLst/>
              </a:prstGeom>
              <a:blipFill>
                <a:blip r:embed="rId2"/>
                <a:stretch>
                  <a:fillRect l="-1071" t="-5172" b="-14655"/>
                </a:stretch>
              </a:blipFill>
            </p:spPr>
            <p:txBody>
              <a:bodyPr/>
              <a:lstStyle/>
              <a:p>
                <a:r>
                  <a:rPr lang="en-US">
                    <a:noFill/>
                  </a:rPr>
                  <a:t> </a:t>
                </a:r>
              </a:p>
            </p:txBody>
          </p:sp>
        </mc:Fallback>
      </mc:AlternateContent>
      <p:sp>
        <p:nvSpPr>
          <p:cNvPr id="35" name="Rectangle 34">
            <a:extLst>
              <a:ext uri="{FF2B5EF4-FFF2-40B4-BE49-F238E27FC236}">
                <a16:creationId xmlns:a16="http://schemas.microsoft.com/office/drawing/2014/main" id="{312CDFB6-8646-9AAF-418D-FC5E388972DF}"/>
              </a:ext>
            </a:extLst>
          </p:cNvPr>
          <p:cNvSpPr/>
          <p:nvPr/>
        </p:nvSpPr>
        <p:spPr>
          <a:xfrm>
            <a:off x="856769" y="4032384"/>
            <a:ext cx="332527" cy="233039"/>
          </a:xfrm>
          <a:prstGeom prst="rect">
            <a:avLst/>
          </a:pr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tangle 35">
            <a:extLst>
              <a:ext uri="{FF2B5EF4-FFF2-40B4-BE49-F238E27FC236}">
                <a16:creationId xmlns:a16="http://schemas.microsoft.com/office/drawing/2014/main" id="{339E2A00-979E-96EC-1500-C6C9F72885C8}"/>
              </a:ext>
            </a:extLst>
          </p:cNvPr>
          <p:cNvSpPr/>
          <p:nvPr/>
        </p:nvSpPr>
        <p:spPr>
          <a:xfrm>
            <a:off x="918790" y="4265423"/>
            <a:ext cx="273170" cy="833421"/>
          </a:xfrm>
          <a:prstGeom prst="rect">
            <a:avLst/>
          </a:pr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7" name="Straight Arrow Connector 36">
            <a:extLst>
              <a:ext uri="{FF2B5EF4-FFF2-40B4-BE49-F238E27FC236}">
                <a16:creationId xmlns:a16="http://schemas.microsoft.com/office/drawing/2014/main" id="{50D1FDB6-421E-4466-3C4F-8F0B09DD6B79}"/>
              </a:ext>
            </a:extLst>
          </p:cNvPr>
          <p:cNvCxnSpPr>
            <a:cxnSpLocks/>
          </p:cNvCxnSpPr>
          <p:nvPr/>
        </p:nvCxnSpPr>
        <p:spPr>
          <a:xfrm flipV="1">
            <a:off x="2634086" y="3862295"/>
            <a:ext cx="0" cy="1193850"/>
          </a:xfrm>
          <a:prstGeom prst="straightConnector1">
            <a:avLst/>
          </a:prstGeom>
          <a:ln w="57150">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8" name="Rectangle: Rounded Corners 37">
                <a:extLst>
                  <a:ext uri="{FF2B5EF4-FFF2-40B4-BE49-F238E27FC236}">
                    <a16:creationId xmlns:a16="http://schemas.microsoft.com/office/drawing/2014/main" id="{E87AE0B0-9CA8-6707-2C1B-F19D515F0C67}"/>
                  </a:ext>
                </a:extLst>
              </p:cNvPr>
              <p:cNvSpPr/>
              <p:nvPr/>
            </p:nvSpPr>
            <p:spPr>
              <a:xfrm>
                <a:off x="3208014" y="5272746"/>
                <a:ext cx="5946618" cy="804018"/>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600" b="1" i="1" smtClean="0">
                            <a:solidFill>
                              <a:schemeClr val="tx1"/>
                            </a:solidFill>
                            <a:latin typeface="Cambria Math" panose="02040503050406030204" pitchFamily="18" charset="0"/>
                          </a:rPr>
                        </m:ctrlPr>
                      </m:sSubPr>
                      <m:e>
                        <m:r>
                          <m:rPr>
                            <m:nor/>
                          </m:rPr>
                          <a:rPr lang="en-GB" sz="1600" b="1" i="0" smtClean="0">
                            <a:solidFill>
                              <a:schemeClr val="tx1"/>
                            </a:solidFill>
                          </a:rPr>
                          <m:t>n</m:t>
                        </m:r>
                      </m:e>
                      <m:sub>
                        <m:r>
                          <m:rPr>
                            <m:nor/>
                          </m:rPr>
                          <a:rPr lang="en-GB" sz="1600" b="1" i="0" smtClean="0">
                            <a:solidFill>
                              <a:schemeClr val="tx1"/>
                            </a:solidFill>
                          </a:rPr>
                          <m:t>e</m:t>
                        </m:r>
                      </m:sub>
                    </m:sSub>
                    <m:r>
                      <m:rPr>
                        <m:nor/>
                      </m:rPr>
                      <a:rPr lang="en-GB" sz="1600" b="1" i="0" smtClean="0">
                        <a:solidFill>
                          <a:schemeClr val="tx1"/>
                        </a:solidFill>
                      </a:rPr>
                      <m:t>=1 </m:t>
                    </m:r>
                    <m:r>
                      <m:rPr>
                        <m:nor/>
                      </m:rPr>
                      <a:rPr lang="en-GB" sz="1600" b="1" i="0" smtClean="0">
                        <a:solidFill>
                          <a:schemeClr val="tx1"/>
                        </a:solidFill>
                        <a:ea typeface="Cambria Math" panose="02040503050406030204" pitchFamily="18" charset="0"/>
                      </a:rPr>
                      <m:t>×</m:t>
                    </m:r>
                    <m:r>
                      <m:rPr>
                        <m:nor/>
                      </m:rPr>
                      <a:rPr lang="en-GB" sz="1600" b="1" i="0" smtClean="0">
                        <a:solidFill>
                          <a:schemeClr val="tx1"/>
                        </a:solidFill>
                        <a:ea typeface="Cambria Math" panose="02040503050406030204" pitchFamily="18" charset="0"/>
                      </a:rPr>
                      <m:t> </m:t>
                    </m:r>
                    <m:sSup>
                      <m:sSupPr>
                        <m:ctrlPr>
                          <a:rPr lang="en-GB" sz="1600" b="1" i="1" smtClean="0">
                            <a:solidFill>
                              <a:schemeClr val="tx1"/>
                            </a:solidFill>
                            <a:latin typeface="Cambria Math" panose="02040503050406030204" pitchFamily="18" charset="0"/>
                            <a:ea typeface="Cambria Math" panose="02040503050406030204" pitchFamily="18" charset="0"/>
                          </a:rPr>
                        </m:ctrlPr>
                      </m:sSupPr>
                      <m:e>
                        <m:r>
                          <m:rPr>
                            <m:nor/>
                          </m:rPr>
                          <a:rPr lang="en-GB" sz="1600" b="1" i="0" smtClean="0">
                            <a:solidFill>
                              <a:schemeClr val="tx1"/>
                            </a:solidFill>
                            <a:ea typeface="Cambria Math" panose="02040503050406030204" pitchFamily="18" charset="0"/>
                          </a:rPr>
                          <m:t>10</m:t>
                        </m:r>
                      </m:e>
                      <m:sup>
                        <m:r>
                          <m:rPr>
                            <m:nor/>
                          </m:rPr>
                          <a:rPr lang="en-GB" sz="1600" b="1" i="0" smtClean="0">
                            <a:solidFill>
                              <a:schemeClr val="tx1"/>
                            </a:solidFill>
                            <a:ea typeface="Cambria Math" panose="02040503050406030204" pitchFamily="18" charset="0"/>
                          </a:rPr>
                          <m:t>18</m:t>
                        </m:r>
                      </m:sup>
                    </m:sSup>
                    <m:r>
                      <m:rPr>
                        <m:nor/>
                      </m:rPr>
                      <a:rPr lang="en-GB" sz="1600" b="1" i="0" smtClean="0">
                        <a:solidFill>
                          <a:schemeClr val="tx1"/>
                        </a:solidFill>
                        <a:ea typeface="Cambria Math" panose="02040503050406030204" pitchFamily="18" charset="0"/>
                      </a:rPr>
                      <m:t> </m:t>
                    </m:r>
                    <m:sSup>
                      <m:sSupPr>
                        <m:ctrlPr>
                          <a:rPr lang="en-GB" sz="1600" b="1" i="1" smtClean="0">
                            <a:solidFill>
                              <a:schemeClr val="tx1"/>
                            </a:solidFill>
                            <a:latin typeface="Cambria Math" panose="02040503050406030204" pitchFamily="18" charset="0"/>
                            <a:ea typeface="Cambria Math" panose="02040503050406030204" pitchFamily="18" charset="0"/>
                          </a:rPr>
                        </m:ctrlPr>
                      </m:sSupPr>
                      <m:e>
                        <m:r>
                          <m:rPr>
                            <m:nor/>
                          </m:rPr>
                          <a:rPr lang="en-GB" sz="1600" b="1" i="0" smtClean="0">
                            <a:solidFill>
                              <a:schemeClr val="tx1"/>
                            </a:solidFill>
                            <a:ea typeface="Cambria Math" panose="02040503050406030204" pitchFamily="18" charset="0"/>
                          </a:rPr>
                          <m:t>cm</m:t>
                        </m:r>
                      </m:e>
                      <m:sup>
                        <m:r>
                          <m:rPr>
                            <m:nor/>
                          </m:rPr>
                          <a:rPr lang="en-GB" sz="1600" b="1" i="0" smtClean="0">
                            <a:solidFill>
                              <a:schemeClr val="tx1"/>
                            </a:solidFill>
                            <a:ea typeface="Cambria Math" panose="02040503050406030204" pitchFamily="18" charset="0"/>
                          </a:rPr>
                          <m:t>−3</m:t>
                        </m:r>
                      </m:sup>
                    </m:sSup>
                    <m:r>
                      <m:rPr>
                        <m:nor/>
                      </m:rPr>
                      <a:rPr lang="en-GB" sz="1600" b="1" i="0" smtClean="0">
                        <a:solidFill>
                          <a:schemeClr val="tx1"/>
                        </a:solidFill>
                        <a:latin typeface="Cambria Math" panose="02040503050406030204" pitchFamily="18" charset="0"/>
                        <a:ea typeface="Cambria Math" panose="02040503050406030204" pitchFamily="18" charset="0"/>
                      </a:rPr>
                      <m:t> </m:t>
                    </m:r>
                    <m:r>
                      <m:rPr>
                        <m:nor/>
                      </m:rPr>
                      <a:rPr lang="en-US" sz="1600" b="1" i="0" smtClean="0">
                        <a:solidFill>
                          <a:schemeClr val="tx1"/>
                        </a:solidFill>
                        <a:latin typeface="Cambria Math" panose="02040503050406030204" pitchFamily="18" charset="0"/>
                        <a:ea typeface="Cambria Math" panose="02040503050406030204" pitchFamily="18" charset="0"/>
                      </a:rPr>
                      <m:t>, </m:t>
                    </m:r>
                    <m:r>
                      <m:rPr>
                        <m:nor/>
                      </m:rPr>
                      <a:rPr lang="en-GB" sz="1600" b="1" i="0" smtClean="0">
                        <a:solidFill>
                          <a:schemeClr val="tx1"/>
                        </a:solidFill>
                      </a:rPr>
                      <m:t>T</m:t>
                    </m:r>
                    <m:r>
                      <m:rPr>
                        <m:nor/>
                      </m:rPr>
                      <a:rPr lang="en-GB" sz="1600" b="1" i="0" smtClean="0">
                        <a:solidFill>
                          <a:schemeClr val="tx1"/>
                        </a:solidFill>
                      </a:rPr>
                      <m:t>=12 </m:t>
                    </m:r>
                    <m:r>
                      <m:rPr>
                        <m:nor/>
                      </m:rPr>
                      <a:rPr lang="en-GB" sz="1600" b="1" i="0" smtClean="0">
                        <a:solidFill>
                          <a:schemeClr val="tx1"/>
                        </a:solidFill>
                      </a:rPr>
                      <m:t>eV</m:t>
                    </m:r>
                    <m:r>
                      <m:rPr>
                        <m:nor/>
                      </m:rPr>
                      <a:rPr lang="en-US" sz="1600" b="1" i="0" smtClean="0">
                        <a:solidFill>
                          <a:schemeClr val="tx1"/>
                        </a:solidFill>
                      </a:rPr>
                      <m:t>,</m:t>
                    </m:r>
                    <m:r>
                      <m:rPr>
                        <m:nor/>
                      </m:rPr>
                      <a:rPr lang="en-GB" sz="1600" b="1" i="0" smtClean="0">
                        <a:solidFill>
                          <a:schemeClr val="tx1"/>
                        </a:solidFill>
                      </a:rPr>
                      <m:t> </m:t>
                    </m:r>
                    <m:r>
                      <m:rPr>
                        <m:nor/>
                      </m:rPr>
                      <a:rPr lang="en-GB" sz="1600" b="1" i="0" smtClean="0">
                        <a:solidFill>
                          <a:schemeClr val="tx1"/>
                        </a:solidFill>
                      </a:rPr>
                      <m:t>V</m:t>
                    </m:r>
                    <m:r>
                      <m:rPr>
                        <m:nor/>
                      </m:rPr>
                      <a:rPr lang="en-GB" sz="1600" b="1" i="0" smtClean="0">
                        <a:solidFill>
                          <a:schemeClr val="tx1"/>
                        </a:solidFill>
                      </a:rPr>
                      <m:t>=45 </m:t>
                    </m:r>
                    <m:r>
                      <m:rPr>
                        <m:nor/>
                      </m:rPr>
                      <a:rPr lang="en-GB" sz="1600" b="1" i="0" smtClean="0">
                        <a:solidFill>
                          <a:schemeClr val="tx1"/>
                        </a:solidFill>
                      </a:rPr>
                      <m:t>km</m:t>
                    </m:r>
                    <m:sSup>
                      <m:sSupPr>
                        <m:ctrlPr>
                          <a:rPr lang="en-GB" sz="1600" b="1" i="1" smtClean="0">
                            <a:solidFill>
                              <a:schemeClr val="tx1"/>
                            </a:solidFill>
                            <a:latin typeface="Cambria Math" panose="02040503050406030204" pitchFamily="18" charset="0"/>
                          </a:rPr>
                        </m:ctrlPr>
                      </m:sSupPr>
                      <m:e>
                        <m:r>
                          <m:rPr>
                            <m:nor/>
                          </m:rPr>
                          <a:rPr lang="en-GB" sz="1600" b="1" i="0" smtClean="0">
                            <a:solidFill>
                              <a:schemeClr val="tx1"/>
                            </a:solidFill>
                          </a:rPr>
                          <m:t>s</m:t>
                        </m:r>
                      </m:e>
                      <m:sup>
                        <m:r>
                          <m:rPr>
                            <m:nor/>
                          </m:rPr>
                          <a:rPr lang="en-GB" sz="1600" b="1" i="0" smtClean="0">
                            <a:solidFill>
                              <a:schemeClr val="tx1"/>
                            </a:solidFill>
                          </a:rPr>
                          <m:t>−1</m:t>
                        </m:r>
                      </m:sup>
                    </m:sSup>
                  </m:oMath>
                </a14:m>
                <a:r>
                  <a:rPr lang="en-GB" sz="1600" b="1" dirty="0">
                    <a:solidFill>
                      <a:schemeClr val="tx1"/>
                    </a:solidFill>
                  </a:rPr>
                  <a:t> B = 1.5-2.5 T</a:t>
                </a:r>
              </a:p>
              <a:p>
                <a:pPr algn="ctr"/>
                <a:r>
                  <a:rPr lang="de-DE" sz="1600" b="1" dirty="0">
                    <a:solidFill>
                      <a:schemeClr val="tx1"/>
                    </a:solidFill>
                  </a:rPr>
                  <a:t>M</a:t>
                </a:r>
                <a:r>
                  <a:rPr lang="de-DE" sz="1600" b="1" baseline="-25000" dirty="0">
                    <a:solidFill>
                      <a:schemeClr val="tx1"/>
                    </a:solidFill>
                  </a:rPr>
                  <a:t>MS</a:t>
                </a:r>
                <a:r>
                  <a:rPr lang="de-DE" sz="1600" b="1" dirty="0">
                    <a:solidFill>
                      <a:schemeClr val="tx1"/>
                    </a:solidFill>
                  </a:rPr>
                  <a:t> = 1.9	</a:t>
                </a:r>
                <a14:m>
                  <m:oMath xmlns:m="http://schemas.openxmlformats.org/officeDocument/2006/math">
                    <m:sSub>
                      <m:sSubPr>
                        <m:ctrlPr>
                          <a:rPr lang="de-DE" sz="1600" b="1" i="1" smtClean="0">
                            <a:solidFill>
                              <a:schemeClr val="tx1"/>
                            </a:solidFill>
                            <a:latin typeface="Cambria Math" panose="02040503050406030204" pitchFamily="18" charset="0"/>
                          </a:rPr>
                        </m:ctrlPr>
                      </m:sSubPr>
                      <m:e>
                        <m:r>
                          <m:rPr>
                            <m:nor/>
                          </m:rPr>
                          <a:rPr lang="de-DE" sz="1600" b="1" i="0" smtClean="0">
                            <a:solidFill>
                              <a:schemeClr val="tx1"/>
                            </a:solidFill>
                            <a:ea typeface="Cambria Math" panose="02040503050406030204" pitchFamily="18" charset="0"/>
                          </a:rPr>
                          <m:t>β</m:t>
                        </m:r>
                      </m:e>
                      <m:sub>
                        <m:r>
                          <m:rPr>
                            <m:nor/>
                          </m:rPr>
                          <a:rPr lang="en-GB" sz="1600" b="1" i="0" smtClean="0">
                            <a:solidFill>
                              <a:schemeClr val="tx1"/>
                            </a:solidFill>
                          </a:rPr>
                          <m:t>th</m:t>
                        </m:r>
                      </m:sub>
                    </m:sSub>
                    <m:r>
                      <m:rPr>
                        <m:nor/>
                      </m:rPr>
                      <a:rPr lang="en-GB" sz="1600" b="1" i="0" smtClean="0">
                        <a:solidFill>
                          <a:schemeClr val="tx1"/>
                        </a:solidFill>
                      </a:rPr>
                      <m:t>=</m:t>
                    </m:r>
                    <m:f>
                      <m:fPr>
                        <m:type m:val="lin"/>
                        <m:ctrlPr>
                          <a:rPr lang="en-GB" sz="1600" b="1" i="1" smtClean="0">
                            <a:solidFill>
                              <a:schemeClr val="tx1"/>
                            </a:solidFill>
                            <a:latin typeface="Cambria Math" panose="02040503050406030204" pitchFamily="18" charset="0"/>
                          </a:rPr>
                        </m:ctrlPr>
                      </m:fPr>
                      <m:num>
                        <m:sSub>
                          <m:sSubPr>
                            <m:ctrlPr>
                              <a:rPr lang="en-GB" sz="1600" b="1" i="1" smtClean="0">
                                <a:solidFill>
                                  <a:schemeClr val="tx1"/>
                                </a:solidFill>
                                <a:latin typeface="Cambria Math" panose="02040503050406030204" pitchFamily="18" charset="0"/>
                              </a:rPr>
                            </m:ctrlPr>
                          </m:sSubPr>
                          <m:e>
                            <m:r>
                              <m:rPr>
                                <m:nor/>
                              </m:rPr>
                              <a:rPr lang="en-GB" sz="1600" b="1" i="0" smtClean="0">
                                <a:solidFill>
                                  <a:schemeClr val="tx1"/>
                                </a:solidFill>
                              </a:rPr>
                              <m:t>P</m:t>
                            </m:r>
                          </m:e>
                          <m:sub>
                            <m:r>
                              <m:rPr>
                                <m:nor/>
                              </m:rPr>
                              <a:rPr lang="en-GB" sz="1600" b="1" i="0" smtClean="0">
                                <a:solidFill>
                                  <a:schemeClr val="tx1"/>
                                </a:solidFill>
                              </a:rPr>
                              <m:t>th</m:t>
                            </m:r>
                          </m:sub>
                        </m:sSub>
                      </m:num>
                      <m:den>
                        <m:sSub>
                          <m:sSubPr>
                            <m:ctrlPr>
                              <a:rPr lang="en-GB" sz="1600" b="1" i="1" smtClean="0">
                                <a:solidFill>
                                  <a:schemeClr val="tx1"/>
                                </a:solidFill>
                                <a:latin typeface="Cambria Math" panose="02040503050406030204" pitchFamily="18" charset="0"/>
                              </a:rPr>
                            </m:ctrlPr>
                          </m:sSubPr>
                          <m:e>
                            <m:r>
                              <m:rPr>
                                <m:nor/>
                              </m:rPr>
                              <a:rPr lang="en-GB" sz="1600" b="1" i="0" smtClean="0">
                                <a:solidFill>
                                  <a:schemeClr val="tx1"/>
                                </a:solidFill>
                              </a:rPr>
                              <m:t>P</m:t>
                            </m:r>
                          </m:e>
                          <m:sub>
                            <m:r>
                              <m:rPr>
                                <m:nor/>
                              </m:rPr>
                              <a:rPr lang="en-GB" sz="1600" b="1" i="0" smtClean="0">
                                <a:solidFill>
                                  <a:schemeClr val="tx1"/>
                                </a:solidFill>
                              </a:rPr>
                              <m:t>mag</m:t>
                            </m:r>
                          </m:sub>
                        </m:sSub>
                      </m:den>
                    </m:f>
                    <m:r>
                      <m:rPr>
                        <m:nor/>
                      </m:rPr>
                      <a:rPr lang="en-GB" sz="1600" b="1" i="0" smtClean="0">
                        <a:solidFill>
                          <a:schemeClr val="tx1"/>
                        </a:solidFill>
                      </a:rPr>
                      <m:t>=1.7</m:t>
                    </m:r>
                  </m:oMath>
                </a14:m>
                <a:endParaRPr lang="de-DE" sz="1600" b="1" dirty="0">
                  <a:solidFill>
                    <a:schemeClr val="tx1"/>
                  </a:solidFill>
                </a:endParaRPr>
              </a:p>
            </p:txBody>
          </p:sp>
        </mc:Choice>
        <mc:Fallback>
          <p:sp>
            <p:nvSpPr>
              <p:cNvPr id="38" name="Rectangle: Rounded Corners 37">
                <a:extLst>
                  <a:ext uri="{FF2B5EF4-FFF2-40B4-BE49-F238E27FC236}">
                    <a16:creationId xmlns:a16="http://schemas.microsoft.com/office/drawing/2014/main" id="{E87AE0B0-9CA8-6707-2C1B-F19D515F0C67}"/>
                  </a:ext>
                </a:extLst>
              </p:cNvPr>
              <p:cNvSpPr>
                <a:spLocks noRot="1" noChangeAspect="1" noMove="1" noResize="1" noEditPoints="1" noAdjustHandles="1" noChangeArrowheads="1" noChangeShapeType="1" noTextEdit="1"/>
              </p:cNvSpPr>
              <p:nvPr/>
            </p:nvSpPr>
            <p:spPr>
              <a:xfrm>
                <a:off x="3208014" y="5272746"/>
                <a:ext cx="5946618" cy="804018"/>
              </a:xfrm>
              <a:prstGeom prst="roundRect">
                <a:avLst/>
              </a:prstGeom>
              <a:blipFill>
                <a:blip r:embed="rId3"/>
                <a:stretch>
                  <a:fillRect t="-11594" b="-76812"/>
                </a:stretch>
              </a:blipFill>
              <a:ln w="38100"/>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9F266157-B31A-ED35-EA1A-0562A6F1892D}"/>
              </a:ext>
            </a:extLst>
          </p:cNvPr>
          <p:cNvCxnSpPr>
            <a:cxnSpLocks/>
          </p:cNvCxnSpPr>
          <p:nvPr/>
        </p:nvCxnSpPr>
        <p:spPr>
          <a:xfrm>
            <a:off x="511009" y="5559331"/>
            <a:ext cx="58696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A731AF3-4F2C-4FC7-173D-82A08EEDB597}"/>
              </a:ext>
            </a:extLst>
          </p:cNvPr>
          <p:cNvCxnSpPr>
            <a:cxnSpLocks/>
          </p:cNvCxnSpPr>
          <p:nvPr/>
        </p:nvCxnSpPr>
        <p:spPr>
          <a:xfrm flipV="1">
            <a:off x="511009" y="4946430"/>
            <a:ext cx="0" cy="6391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4C1CE04-2DD5-78CA-BE16-AB55309B3788}"/>
              </a:ext>
            </a:extLst>
          </p:cNvPr>
          <p:cNvSpPr txBox="1"/>
          <p:nvPr/>
        </p:nvSpPr>
        <p:spPr>
          <a:xfrm>
            <a:off x="580690" y="5566986"/>
            <a:ext cx="325730" cy="400110"/>
          </a:xfrm>
          <a:prstGeom prst="rect">
            <a:avLst/>
          </a:prstGeom>
          <a:noFill/>
        </p:spPr>
        <p:txBody>
          <a:bodyPr wrap="none" rtlCol="0">
            <a:spAutoFit/>
          </a:bodyPr>
          <a:lstStyle/>
          <a:p>
            <a:r>
              <a:rPr lang="en-GB" sz="2000" b="1" dirty="0"/>
              <a:t>X</a:t>
            </a:r>
            <a:endParaRPr lang="de-DE" sz="2000" b="1" dirty="0"/>
          </a:p>
        </p:txBody>
      </p:sp>
      <p:sp>
        <p:nvSpPr>
          <p:cNvPr id="44" name="TextBox 43">
            <a:extLst>
              <a:ext uri="{FF2B5EF4-FFF2-40B4-BE49-F238E27FC236}">
                <a16:creationId xmlns:a16="http://schemas.microsoft.com/office/drawing/2014/main" id="{FAC9C9F8-484C-FE6E-992D-4F5ED18B8E2E}"/>
              </a:ext>
            </a:extLst>
          </p:cNvPr>
          <p:cNvSpPr txBox="1"/>
          <p:nvPr/>
        </p:nvSpPr>
        <p:spPr>
          <a:xfrm>
            <a:off x="179949" y="5138908"/>
            <a:ext cx="306494" cy="400110"/>
          </a:xfrm>
          <a:prstGeom prst="rect">
            <a:avLst/>
          </a:prstGeom>
          <a:noFill/>
        </p:spPr>
        <p:txBody>
          <a:bodyPr wrap="none" rtlCol="0">
            <a:spAutoFit/>
          </a:bodyPr>
          <a:lstStyle/>
          <a:p>
            <a:r>
              <a:rPr lang="en-GB" sz="2000" b="1" dirty="0"/>
              <a:t>Z</a:t>
            </a:r>
            <a:endParaRPr lang="de-DE" sz="2000" b="1" dirty="0"/>
          </a:p>
        </p:txBody>
      </p:sp>
      <p:pic>
        <p:nvPicPr>
          <p:cNvPr id="46" name="Picture 45">
            <a:extLst>
              <a:ext uri="{FF2B5EF4-FFF2-40B4-BE49-F238E27FC236}">
                <a16:creationId xmlns:a16="http://schemas.microsoft.com/office/drawing/2014/main" id="{27B80197-EC72-7B27-C170-181E33554E12}"/>
              </a:ext>
            </a:extLst>
          </p:cNvPr>
          <p:cNvPicPr>
            <a:picLocks noChangeAspect="1"/>
          </p:cNvPicPr>
          <p:nvPr/>
        </p:nvPicPr>
        <p:blipFill>
          <a:blip r:embed="rId4"/>
          <a:stretch>
            <a:fillRect/>
          </a:stretch>
        </p:blipFill>
        <p:spPr>
          <a:xfrm>
            <a:off x="5710136" y="1662842"/>
            <a:ext cx="6373114" cy="3553321"/>
          </a:xfrm>
          <a:prstGeom prst="rect">
            <a:avLst/>
          </a:prstGeom>
        </p:spPr>
      </p:pic>
      <p:cxnSp>
        <p:nvCxnSpPr>
          <p:cNvPr id="47" name="Straight Connector 46">
            <a:extLst>
              <a:ext uri="{FF2B5EF4-FFF2-40B4-BE49-F238E27FC236}">
                <a16:creationId xmlns:a16="http://schemas.microsoft.com/office/drawing/2014/main" id="{D3F0B0F9-BB6E-A324-94E7-A2FD53895D6E}"/>
              </a:ext>
            </a:extLst>
          </p:cNvPr>
          <p:cNvCxnSpPr>
            <a:cxnSpLocks/>
          </p:cNvCxnSpPr>
          <p:nvPr/>
        </p:nvCxnSpPr>
        <p:spPr>
          <a:xfrm>
            <a:off x="0" y="6341422"/>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FE1CD16-ECD6-D7DC-2BF6-E689BFAFB927}"/>
              </a:ext>
            </a:extLst>
          </p:cNvPr>
          <p:cNvSpPr txBox="1"/>
          <p:nvPr/>
        </p:nvSpPr>
        <p:spPr>
          <a:xfrm>
            <a:off x="147782" y="6351486"/>
            <a:ext cx="5562354" cy="276999"/>
          </a:xfrm>
          <a:prstGeom prst="rect">
            <a:avLst/>
          </a:prstGeom>
          <a:noFill/>
        </p:spPr>
        <p:txBody>
          <a:bodyPr wrap="square" rtlCol="0">
            <a:spAutoFit/>
          </a:bodyPr>
          <a:lstStyle/>
          <a:p>
            <a:r>
              <a:rPr lang="en-US" sz="1200" dirty="0"/>
              <a:t>Russell et al., Phys. Rev. Lett. (2022); Journal Plasma Phys. (2023)</a:t>
            </a:r>
          </a:p>
        </p:txBody>
      </p:sp>
    </p:spTree>
    <p:extLst>
      <p:ext uri="{BB962C8B-B14F-4D97-AF65-F5344CB8AC3E}">
        <p14:creationId xmlns:p14="http://schemas.microsoft.com/office/powerpoint/2010/main" val="56608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5D1A0-EF9D-E44A-3A12-CDE8C14A1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27837-31B9-DCEE-E995-1B904624DA74}"/>
              </a:ext>
            </a:extLst>
          </p:cNvPr>
          <p:cNvSpPr>
            <a:spLocks noGrp="1"/>
          </p:cNvSpPr>
          <p:nvPr>
            <p:ph type="title"/>
          </p:nvPr>
        </p:nvSpPr>
        <p:spPr/>
        <p:txBody>
          <a:bodyPr>
            <a:normAutofit/>
          </a:bodyPr>
          <a:lstStyle/>
          <a:p>
            <a:r>
              <a:rPr lang="en-GB" dirty="0"/>
              <a:t>The results show the formation of subcritical shocks where dissipation is given by resistivity</a:t>
            </a:r>
          </a:p>
        </p:txBody>
      </p:sp>
      <p:sp>
        <p:nvSpPr>
          <p:cNvPr id="3" name="Footer Placeholder 2">
            <a:extLst>
              <a:ext uri="{FF2B5EF4-FFF2-40B4-BE49-F238E27FC236}">
                <a16:creationId xmlns:a16="http://schemas.microsoft.com/office/drawing/2014/main" id="{44106A8A-796F-B5FA-C7F9-3C68DF039D5C}"/>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4541F43C-5F51-C7C7-618B-35E5D867DD94}"/>
              </a:ext>
            </a:extLst>
          </p:cNvPr>
          <p:cNvSpPr>
            <a:spLocks noGrp="1"/>
          </p:cNvSpPr>
          <p:nvPr>
            <p:ph type="sldNum" sz="quarter" idx="12"/>
          </p:nvPr>
        </p:nvSpPr>
        <p:spPr/>
        <p:txBody>
          <a:bodyPr/>
          <a:lstStyle/>
          <a:p>
            <a:fld id="{1BA9ABE8-007A-42E6-BCD2-67A13D129B58}" type="slidenum">
              <a:rPr lang="en-GB" smtClean="0"/>
              <a:t>53</a:t>
            </a:fld>
            <a:endParaRPr lang="en-GB"/>
          </a:p>
        </p:txBody>
      </p:sp>
      <p:sp>
        <p:nvSpPr>
          <p:cNvPr id="5" name="Text Placeholder 4">
            <a:extLst>
              <a:ext uri="{FF2B5EF4-FFF2-40B4-BE49-F238E27FC236}">
                <a16:creationId xmlns:a16="http://schemas.microsoft.com/office/drawing/2014/main" id="{1FAB8F9B-724F-80D1-F3C9-5FF7184BA2EB}"/>
              </a:ext>
            </a:extLst>
          </p:cNvPr>
          <p:cNvSpPr>
            <a:spLocks noGrp="1"/>
          </p:cNvSpPr>
          <p:nvPr>
            <p:ph type="body" sz="quarter" idx="13"/>
          </p:nvPr>
        </p:nvSpPr>
        <p:spPr/>
        <p:txBody>
          <a:bodyPr/>
          <a:lstStyle/>
          <a:p>
            <a:r>
              <a:rPr lang="en-GB" i="0" dirty="0"/>
              <a:t>Results: subcritical shocks</a:t>
            </a:r>
          </a:p>
        </p:txBody>
      </p:sp>
      <p:cxnSp>
        <p:nvCxnSpPr>
          <p:cNvPr id="47" name="Straight Connector 46">
            <a:extLst>
              <a:ext uri="{FF2B5EF4-FFF2-40B4-BE49-F238E27FC236}">
                <a16:creationId xmlns:a16="http://schemas.microsoft.com/office/drawing/2014/main" id="{C9960C87-4A0E-8C5E-57B0-960993E08DDA}"/>
              </a:ext>
            </a:extLst>
          </p:cNvPr>
          <p:cNvCxnSpPr>
            <a:cxnSpLocks/>
          </p:cNvCxnSpPr>
          <p:nvPr/>
        </p:nvCxnSpPr>
        <p:spPr>
          <a:xfrm>
            <a:off x="0" y="6341422"/>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06431B0-0E71-1731-ECA9-F0438327ED5E}"/>
              </a:ext>
            </a:extLst>
          </p:cNvPr>
          <p:cNvSpPr txBox="1"/>
          <p:nvPr/>
        </p:nvSpPr>
        <p:spPr>
          <a:xfrm>
            <a:off x="147782" y="6351486"/>
            <a:ext cx="5562354" cy="276999"/>
          </a:xfrm>
          <a:prstGeom prst="rect">
            <a:avLst/>
          </a:prstGeom>
          <a:noFill/>
        </p:spPr>
        <p:txBody>
          <a:bodyPr wrap="square" rtlCol="0">
            <a:spAutoFit/>
          </a:bodyPr>
          <a:lstStyle/>
          <a:p>
            <a:r>
              <a:rPr lang="en-US" sz="1200" dirty="0"/>
              <a:t>Russell et al., Phys. Rev. Lett. (2022); Journal Plasma Phys. (2023)</a:t>
            </a:r>
          </a:p>
        </p:txBody>
      </p:sp>
      <p:pic>
        <p:nvPicPr>
          <p:cNvPr id="43" name="Picture 42">
            <a:extLst>
              <a:ext uri="{FF2B5EF4-FFF2-40B4-BE49-F238E27FC236}">
                <a16:creationId xmlns:a16="http://schemas.microsoft.com/office/drawing/2014/main" id="{4DAB141E-7229-5345-2357-70468264C839}"/>
              </a:ext>
            </a:extLst>
          </p:cNvPr>
          <p:cNvPicPr>
            <a:picLocks noChangeAspect="1"/>
          </p:cNvPicPr>
          <p:nvPr/>
        </p:nvPicPr>
        <p:blipFill>
          <a:blip r:embed="rId2"/>
          <a:stretch>
            <a:fillRect/>
          </a:stretch>
        </p:blipFill>
        <p:spPr>
          <a:xfrm>
            <a:off x="1057933" y="1471225"/>
            <a:ext cx="4864234" cy="4576410"/>
          </a:xfrm>
          <a:prstGeom prst="rect">
            <a:avLst/>
          </a:prstGeom>
        </p:spPr>
      </p:pic>
      <p:pic>
        <p:nvPicPr>
          <p:cNvPr id="49" name="Picture 48">
            <a:extLst>
              <a:ext uri="{FF2B5EF4-FFF2-40B4-BE49-F238E27FC236}">
                <a16:creationId xmlns:a16="http://schemas.microsoft.com/office/drawing/2014/main" id="{00D66EDE-B9C8-80B9-DD5B-FEB6A47D2DA7}"/>
              </a:ext>
            </a:extLst>
          </p:cNvPr>
          <p:cNvPicPr>
            <a:picLocks noChangeAspect="1"/>
          </p:cNvPicPr>
          <p:nvPr/>
        </p:nvPicPr>
        <p:blipFill>
          <a:blip r:embed="rId3"/>
          <a:stretch>
            <a:fillRect/>
          </a:stretch>
        </p:blipFill>
        <p:spPr>
          <a:xfrm>
            <a:off x="6376658" y="1471225"/>
            <a:ext cx="5259260" cy="3683733"/>
          </a:xfrm>
          <a:prstGeom prst="rect">
            <a:avLst/>
          </a:prstGeom>
        </p:spPr>
      </p:pic>
      <p:sp>
        <p:nvSpPr>
          <p:cNvPr id="50" name="TextBox 49">
            <a:extLst>
              <a:ext uri="{FF2B5EF4-FFF2-40B4-BE49-F238E27FC236}">
                <a16:creationId xmlns:a16="http://schemas.microsoft.com/office/drawing/2014/main" id="{D5C826CD-B8F9-CD7C-DFA8-2FFEF64ADF91}"/>
              </a:ext>
            </a:extLst>
          </p:cNvPr>
          <p:cNvSpPr txBox="1"/>
          <p:nvPr/>
        </p:nvSpPr>
        <p:spPr>
          <a:xfrm>
            <a:off x="6858873" y="5401304"/>
            <a:ext cx="4294830" cy="646331"/>
          </a:xfrm>
          <a:prstGeom prst="rect">
            <a:avLst/>
          </a:prstGeom>
          <a:noFill/>
        </p:spPr>
        <p:txBody>
          <a:bodyPr wrap="none" rtlCol="0">
            <a:spAutoFit/>
          </a:bodyPr>
          <a:lstStyle/>
          <a:p>
            <a:pPr algn="ctr"/>
            <a:r>
              <a:rPr lang="en-US" b="1" dirty="0">
                <a:solidFill>
                  <a:srgbClr val="0000FF"/>
                </a:solidFill>
              </a:rPr>
              <a:t>Shock width ~ resistive scale</a:t>
            </a:r>
          </a:p>
          <a:p>
            <a:pPr algn="ctr"/>
            <a:r>
              <a:rPr lang="en-US" b="1" dirty="0">
                <a:solidFill>
                  <a:srgbClr val="0000FF"/>
                </a:solidFill>
              </a:rPr>
              <a:t>Transition always happens at Rm = 1!</a:t>
            </a:r>
          </a:p>
        </p:txBody>
      </p:sp>
    </p:spTree>
    <p:extLst>
      <p:ext uri="{BB962C8B-B14F-4D97-AF65-F5344CB8AC3E}">
        <p14:creationId xmlns:p14="http://schemas.microsoft.com/office/powerpoint/2010/main" val="3640500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38A61-F362-1DA7-E96C-304EA723E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ECD72F-D8D5-154D-04DA-F2E33513DDC6}"/>
              </a:ext>
            </a:extLst>
          </p:cNvPr>
          <p:cNvSpPr>
            <a:spLocks noGrp="1"/>
          </p:cNvSpPr>
          <p:nvPr>
            <p:ph type="title"/>
          </p:nvPr>
        </p:nvSpPr>
        <p:spPr/>
        <p:txBody>
          <a:bodyPr>
            <a:normAutofit/>
          </a:bodyPr>
          <a:lstStyle/>
          <a:p>
            <a:r>
              <a:rPr lang="en-GB" dirty="0"/>
              <a:t>Often shocks in astrophysics are collisionless</a:t>
            </a:r>
          </a:p>
        </p:txBody>
      </p:sp>
      <p:sp>
        <p:nvSpPr>
          <p:cNvPr id="3" name="Footer Placeholder 2">
            <a:extLst>
              <a:ext uri="{FF2B5EF4-FFF2-40B4-BE49-F238E27FC236}">
                <a16:creationId xmlns:a16="http://schemas.microsoft.com/office/drawing/2014/main" id="{38C6A9C4-C5CB-5FFA-1717-DD11B972014B}"/>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69A74A6D-2137-50BC-E179-068F0B19EAB5}"/>
              </a:ext>
            </a:extLst>
          </p:cNvPr>
          <p:cNvSpPr>
            <a:spLocks noGrp="1"/>
          </p:cNvSpPr>
          <p:nvPr>
            <p:ph type="sldNum" sz="quarter" idx="12"/>
          </p:nvPr>
        </p:nvSpPr>
        <p:spPr/>
        <p:txBody>
          <a:bodyPr/>
          <a:lstStyle/>
          <a:p>
            <a:fld id="{1BA9ABE8-007A-42E6-BCD2-67A13D129B58}" type="slidenum">
              <a:rPr lang="en-GB" smtClean="0"/>
              <a:t>54</a:t>
            </a:fld>
            <a:endParaRPr lang="en-GB"/>
          </a:p>
        </p:txBody>
      </p:sp>
      <p:sp>
        <p:nvSpPr>
          <p:cNvPr id="5" name="Text Placeholder 4">
            <a:extLst>
              <a:ext uri="{FF2B5EF4-FFF2-40B4-BE49-F238E27FC236}">
                <a16:creationId xmlns:a16="http://schemas.microsoft.com/office/drawing/2014/main" id="{932DB32F-7ED6-1321-391D-5EBC472BC09E}"/>
              </a:ext>
            </a:extLst>
          </p:cNvPr>
          <p:cNvSpPr>
            <a:spLocks noGrp="1"/>
          </p:cNvSpPr>
          <p:nvPr>
            <p:ph type="body" sz="quarter" idx="13"/>
          </p:nvPr>
        </p:nvSpPr>
        <p:spPr/>
        <p:txBody>
          <a:bodyPr/>
          <a:lstStyle/>
          <a:p>
            <a:r>
              <a:rPr lang="en-GB" i="0" dirty="0"/>
              <a:t>Introduction: collisionless shocks</a:t>
            </a:r>
          </a:p>
        </p:txBody>
      </p:sp>
      <p:cxnSp>
        <p:nvCxnSpPr>
          <p:cNvPr id="42" name="Straight Connector 41">
            <a:extLst>
              <a:ext uri="{FF2B5EF4-FFF2-40B4-BE49-F238E27FC236}">
                <a16:creationId xmlns:a16="http://schemas.microsoft.com/office/drawing/2014/main" id="{BB2A7230-D15D-A480-D81E-BDB92C72932F}"/>
              </a:ext>
            </a:extLst>
          </p:cNvPr>
          <p:cNvCxnSpPr>
            <a:cxnSpLocks/>
          </p:cNvCxnSpPr>
          <p:nvPr/>
        </p:nvCxnSpPr>
        <p:spPr>
          <a:xfrm>
            <a:off x="0" y="6415850"/>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F5A3536-4422-5B47-9D3B-F80738714403}"/>
              </a:ext>
            </a:extLst>
          </p:cNvPr>
          <p:cNvSpPr txBox="1"/>
          <p:nvPr/>
        </p:nvSpPr>
        <p:spPr>
          <a:xfrm>
            <a:off x="147782" y="6404648"/>
            <a:ext cx="5562354" cy="276999"/>
          </a:xfrm>
          <a:prstGeom prst="rect">
            <a:avLst/>
          </a:prstGeom>
          <a:noFill/>
        </p:spPr>
        <p:txBody>
          <a:bodyPr wrap="square" rtlCol="0">
            <a:spAutoFit/>
          </a:bodyPr>
          <a:lstStyle/>
          <a:p>
            <a:r>
              <a:rPr lang="en-US" sz="1200" dirty="0"/>
              <a:t>Marcowith et al. Rep. Prog. Phys. (2016)</a:t>
            </a:r>
          </a:p>
        </p:txBody>
      </p:sp>
      <p:pic>
        <p:nvPicPr>
          <p:cNvPr id="6" name="Picture 5" descr="SNR">
            <a:extLst>
              <a:ext uri="{FF2B5EF4-FFF2-40B4-BE49-F238E27FC236}">
                <a16:creationId xmlns:a16="http://schemas.microsoft.com/office/drawing/2014/main" id="{34ECECFA-148D-1DE7-CB12-2B83E6AA51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6324" y="1660262"/>
            <a:ext cx="4529874" cy="4529874"/>
          </a:xfrm>
          <a:prstGeom prst="rect">
            <a:avLst/>
          </a:prstGeom>
          <a:ln w="28575" cmpd="sng">
            <a:solidFill>
              <a:schemeClr val="tx1"/>
            </a:solidFill>
          </a:ln>
        </p:spPr>
      </p:pic>
      <p:cxnSp>
        <p:nvCxnSpPr>
          <p:cNvPr id="7" name="Straight Arrow Connector 6">
            <a:extLst>
              <a:ext uri="{FF2B5EF4-FFF2-40B4-BE49-F238E27FC236}">
                <a16:creationId xmlns:a16="http://schemas.microsoft.com/office/drawing/2014/main" id="{700A3783-B390-E1A2-5754-3521965E5928}"/>
              </a:ext>
            </a:extLst>
          </p:cNvPr>
          <p:cNvCxnSpPr>
            <a:cxnSpLocks/>
          </p:cNvCxnSpPr>
          <p:nvPr/>
        </p:nvCxnSpPr>
        <p:spPr>
          <a:xfrm>
            <a:off x="3499759" y="2244615"/>
            <a:ext cx="404982" cy="366324"/>
          </a:xfrm>
          <a:prstGeom prst="straightConnector1">
            <a:avLst/>
          </a:prstGeom>
          <a:ln w="19050">
            <a:solidFill>
              <a:schemeClr val="bg1"/>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6E52390-F426-E981-A15E-6031FBD2E881}"/>
              </a:ext>
            </a:extLst>
          </p:cNvPr>
          <p:cNvSpPr txBox="1"/>
          <p:nvPr/>
        </p:nvSpPr>
        <p:spPr>
          <a:xfrm>
            <a:off x="3414887" y="2308627"/>
            <a:ext cx="372218" cy="307777"/>
          </a:xfrm>
          <a:prstGeom prst="rect">
            <a:avLst/>
          </a:prstGeom>
          <a:noFill/>
        </p:spPr>
        <p:txBody>
          <a:bodyPr wrap="none" rtlCol="0">
            <a:spAutoFit/>
          </a:bodyPr>
          <a:lstStyle/>
          <a:p>
            <a:r>
              <a:rPr lang="en-US" sz="1400" dirty="0">
                <a:solidFill>
                  <a:schemeClr val="bg1"/>
                </a:solidFill>
              </a:rPr>
              <a:t>B</a:t>
            </a:r>
            <a:r>
              <a:rPr lang="en-US" sz="1400" baseline="-25000" dirty="0">
                <a:solidFill>
                  <a:schemeClr val="bg1"/>
                </a:solidFill>
              </a:rPr>
              <a:t>0</a:t>
            </a:r>
          </a:p>
        </p:txBody>
      </p:sp>
      <p:cxnSp>
        <p:nvCxnSpPr>
          <p:cNvPr id="9" name="Straight Arrow Connector 8">
            <a:extLst>
              <a:ext uri="{FF2B5EF4-FFF2-40B4-BE49-F238E27FC236}">
                <a16:creationId xmlns:a16="http://schemas.microsoft.com/office/drawing/2014/main" id="{E644C319-94EA-616C-57A0-EEBA75274572}"/>
              </a:ext>
            </a:extLst>
          </p:cNvPr>
          <p:cNvCxnSpPr>
            <a:cxnSpLocks/>
          </p:cNvCxnSpPr>
          <p:nvPr/>
        </p:nvCxnSpPr>
        <p:spPr>
          <a:xfrm flipH="1" flipV="1">
            <a:off x="2037105" y="2536582"/>
            <a:ext cx="597241" cy="50889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CAF5739-6D9A-6A1A-5ED3-B8DEDED9FFBE}"/>
              </a:ext>
            </a:extLst>
          </p:cNvPr>
          <p:cNvCxnSpPr>
            <a:cxnSpLocks/>
          </p:cNvCxnSpPr>
          <p:nvPr/>
        </p:nvCxnSpPr>
        <p:spPr>
          <a:xfrm flipV="1">
            <a:off x="3104331" y="2630131"/>
            <a:ext cx="344390" cy="44216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D2EA1AE-F4B7-9FD6-1016-60B3402C5511}"/>
              </a:ext>
            </a:extLst>
          </p:cNvPr>
          <p:cNvSpPr txBox="1"/>
          <p:nvPr/>
        </p:nvSpPr>
        <p:spPr>
          <a:xfrm>
            <a:off x="2552454" y="2975319"/>
            <a:ext cx="772969" cy="307777"/>
          </a:xfrm>
          <a:prstGeom prst="rect">
            <a:avLst/>
          </a:prstGeom>
          <a:noFill/>
        </p:spPr>
        <p:txBody>
          <a:bodyPr wrap="none" rtlCol="0">
            <a:spAutoFit/>
          </a:bodyPr>
          <a:lstStyle/>
          <a:p>
            <a:r>
              <a:rPr lang="en-US" sz="1400" dirty="0">
                <a:solidFill>
                  <a:schemeClr val="bg1"/>
                </a:solidFill>
              </a:rPr>
              <a:t>Shocks</a:t>
            </a:r>
          </a:p>
        </p:txBody>
      </p:sp>
      <p:cxnSp>
        <p:nvCxnSpPr>
          <p:cNvPr id="12" name="Straight Arrow Connector 11">
            <a:extLst>
              <a:ext uri="{FF2B5EF4-FFF2-40B4-BE49-F238E27FC236}">
                <a16:creationId xmlns:a16="http://schemas.microsoft.com/office/drawing/2014/main" id="{6627E5C2-FEC6-A057-51D9-AA9F59C43241}"/>
              </a:ext>
            </a:extLst>
          </p:cNvPr>
          <p:cNvCxnSpPr>
            <a:cxnSpLocks/>
          </p:cNvCxnSpPr>
          <p:nvPr/>
        </p:nvCxnSpPr>
        <p:spPr>
          <a:xfrm>
            <a:off x="1141130" y="4088383"/>
            <a:ext cx="3571311" cy="0"/>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1FE52E4-636E-3E2E-9D54-18E543181E3A}"/>
              </a:ext>
            </a:extLst>
          </p:cNvPr>
          <p:cNvSpPr>
            <a:spLocks noChangeArrowheads="1"/>
          </p:cNvSpPr>
          <p:nvPr/>
        </p:nvSpPr>
        <p:spPr bwMode="auto">
          <a:xfrm>
            <a:off x="742521" y="1223088"/>
            <a:ext cx="4529874" cy="400110"/>
          </a:xfrm>
          <a:prstGeom prst="rect">
            <a:avLst/>
          </a:prstGeom>
          <a:noFill/>
          <a:ln w="9525">
            <a:noFill/>
            <a:miter lim="800000"/>
            <a:headEnd/>
            <a:tailEnd/>
          </a:ln>
        </p:spPr>
        <p:txBody>
          <a:bodyPr wrap="square">
            <a:prstTxWarp prst="textNoShape">
              <a:avLst/>
            </a:prstTxWarp>
            <a:spAutoFit/>
          </a:bodyPr>
          <a:lstStyle/>
          <a:p>
            <a:pPr algn="ctr"/>
            <a:r>
              <a:rPr lang="en-US" sz="2000" b="1" dirty="0"/>
              <a:t>Supernova Remnant SN 1006</a:t>
            </a:r>
          </a:p>
        </p:txBody>
      </p:sp>
      <p:grpSp>
        <p:nvGrpSpPr>
          <p:cNvPr id="14" name="Group 13">
            <a:extLst>
              <a:ext uri="{FF2B5EF4-FFF2-40B4-BE49-F238E27FC236}">
                <a16:creationId xmlns:a16="http://schemas.microsoft.com/office/drawing/2014/main" id="{14454522-C96B-84FE-A153-51985AF301C0}"/>
              </a:ext>
            </a:extLst>
          </p:cNvPr>
          <p:cNvGrpSpPr/>
          <p:nvPr/>
        </p:nvGrpSpPr>
        <p:grpSpPr>
          <a:xfrm>
            <a:off x="6095999" y="2153205"/>
            <a:ext cx="5455884" cy="3027945"/>
            <a:chOff x="5140683" y="2075384"/>
            <a:chExt cx="5455884" cy="3027945"/>
          </a:xfrm>
        </p:grpSpPr>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BEBBFD2C-AB3A-DB9E-5554-45615CCFDDFF}"/>
                    </a:ext>
                  </a:extLst>
                </p:cNvPr>
                <p:cNvSpPr txBox="1"/>
                <p:nvPr/>
              </p:nvSpPr>
              <p:spPr>
                <a:xfrm>
                  <a:off x="5140683" y="2075384"/>
                  <a:ext cx="5455884" cy="3027945"/>
                </a:xfrm>
                <a:prstGeom prst="rect">
                  <a:avLst/>
                </a:prstGeom>
                <a:noFill/>
              </p:spPr>
              <p:txBody>
                <a:bodyPr wrap="square" rtlCol="0">
                  <a:spAutoFit/>
                </a:bodyPr>
                <a:lstStyle/>
                <a:p>
                  <a:pPr algn="ctr"/>
                  <a:r>
                    <a:rPr lang="en-GB" b="1" dirty="0">
                      <a:solidFill>
                        <a:schemeClr val="tx1"/>
                      </a:solidFill>
                    </a:rPr>
                    <a:t>Common features of collisionless shocks</a:t>
                  </a:r>
                </a:p>
                <a:p>
                  <a:endParaRPr lang="en-GB" dirty="0">
                    <a:solidFill>
                      <a:schemeClr val="tx1"/>
                    </a:solidFill>
                  </a:endParaRPr>
                </a:p>
                <a:p>
                  <a:pPr marL="342900" indent="-342900">
                    <a:spcAft>
                      <a:spcPts val="1200"/>
                    </a:spcAft>
                    <a:buFont typeface="+mj-lt"/>
                    <a:buAutoNum type="arabicPeriod"/>
                  </a:pPr>
                  <a:r>
                    <a:rPr lang="en-GB" dirty="0">
                      <a:solidFill>
                        <a:schemeClr val="tx1"/>
                      </a:solidFill>
                    </a:rPr>
                    <a:t>Hierarchy of length-scales</a:t>
                  </a:r>
                </a:p>
                <a:p>
                  <a:pPr algn="ctr">
                    <a:spcAft>
                      <a:spcPts val="1800"/>
                    </a:spcAft>
                  </a:pPr>
                  <a14:m>
                    <m:oMathPara xmlns:m="http://schemas.openxmlformats.org/officeDocument/2006/math">
                      <m:oMathParaPr>
                        <m:jc m:val="centerGroup"/>
                      </m:oMathParaPr>
                      <m:oMath xmlns:m="http://schemas.openxmlformats.org/officeDocument/2006/math">
                        <m:sSubSup>
                          <m:sSubSupPr>
                            <m:ctrlPr>
                              <a:rPr lang="en-GB" sz="2000" i="1" smtClean="0">
                                <a:solidFill>
                                  <a:schemeClr val="tx1"/>
                                </a:solidFill>
                                <a:latin typeface="Cambria Math" panose="02040503050406030204" pitchFamily="18" charset="0"/>
                              </a:rPr>
                            </m:ctrlPr>
                          </m:sSubSupPr>
                          <m:e>
                            <m:r>
                              <a:rPr lang="en-GB" sz="2000" b="0" i="1" smtClean="0">
                                <a:solidFill>
                                  <a:schemeClr val="tx1"/>
                                </a:solidFill>
                                <a:latin typeface="Cambria Math" panose="02040503050406030204" pitchFamily="18" charset="0"/>
                              </a:rPr>
                              <m:t>𝜆</m:t>
                            </m:r>
                          </m:e>
                          <m:sub>
                            <m:r>
                              <m:rPr>
                                <m:sty m:val="p"/>
                              </m:rPr>
                              <a:rPr lang="en-GB" sz="2000" b="0" i="0" smtClean="0">
                                <a:solidFill>
                                  <a:schemeClr val="tx1"/>
                                </a:solidFill>
                                <a:latin typeface="Cambria Math" panose="02040503050406030204" pitchFamily="18" charset="0"/>
                              </a:rPr>
                              <m:t>mfp</m:t>
                            </m:r>
                          </m:sub>
                          <m:sup>
                            <m:r>
                              <a:rPr lang="en-GB" sz="2000" b="0" i="1" smtClean="0">
                                <a:solidFill>
                                  <a:schemeClr val="tx1"/>
                                </a:solidFill>
                                <a:latin typeface="Cambria Math" panose="02040503050406030204" pitchFamily="18" charset="0"/>
                              </a:rPr>
                              <m:t>𝑖</m:t>
                            </m:r>
                            <m:r>
                              <a:rPr lang="en-GB" sz="2000" b="0" i="1" smtClean="0">
                                <a:solidFill>
                                  <a:schemeClr val="tx1"/>
                                </a:solidFill>
                                <a:latin typeface="Cambria Math" panose="02040503050406030204" pitchFamily="18" charset="0"/>
                              </a:rPr>
                              <m:t>\</m:t>
                            </m:r>
                            <m:r>
                              <a:rPr lang="en-GB" sz="2000" b="0" i="1" smtClean="0">
                                <a:solidFill>
                                  <a:schemeClr val="tx1"/>
                                </a:solidFill>
                                <a:latin typeface="Cambria Math" panose="02040503050406030204" pitchFamily="18" charset="0"/>
                              </a:rPr>
                              <m:t>𝑖</m:t>
                            </m:r>
                          </m:sup>
                        </m:sSubSup>
                        <m:r>
                          <a:rPr lang="en-GB" sz="2000" b="0" i="1" smtClean="0">
                            <a:solidFill>
                              <a:schemeClr val="tx1"/>
                            </a:solidFill>
                            <a:latin typeface="Cambria Math" panose="02040503050406030204" pitchFamily="18" charset="0"/>
                          </a:rPr>
                          <m:t>      ≫      </m:t>
                        </m:r>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𝐿</m:t>
                            </m:r>
                          </m:e>
                          <m:sub>
                            <m:r>
                              <a:rPr lang="en-GB" sz="2000" b="0" i="1" smtClean="0">
                                <a:solidFill>
                                  <a:schemeClr val="tx1"/>
                                </a:solidFill>
                                <a:latin typeface="Cambria Math" panose="02040503050406030204" pitchFamily="18" charset="0"/>
                              </a:rPr>
                              <m:t>𝑛</m:t>
                            </m:r>
                          </m:sub>
                        </m:sSub>
                      </m:oMath>
                    </m:oMathPara>
                  </a14:m>
                  <a:endParaRPr lang="en-GB" dirty="0">
                    <a:solidFill>
                      <a:schemeClr val="tx1"/>
                    </a:solidFill>
                  </a:endParaRPr>
                </a:p>
                <a:p>
                  <a:pPr marL="342900" indent="-342900">
                    <a:spcAft>
                      <a:spcPts val="1800"/>
                    </a:spcAft>
                    <a:buFont typeface="+mj-lt"/>
                    <a:buAutoNum type="arabicPeriod"/>
                  </a:pPr>
                  <a:endParaRPr lang="en-GB" dirty="0">
                    <a:solidFill>
                      <a:schemeClr val="tx1"/>
                    </a:solidFill>
                  </a:endParaRPr>
                </a:p>
                <a:p>
                  <a:pPr marL="342900" indent="-342900">
                    <a:spcAft>
                      <a:spcPts val="1800"/>
                    </a:spcAft>
                    <a:buFont typeface="+mj-lt"/>
                    <a:buAutoNum type="arabicPeriod" startAt="2"/>
                  </a:pPr>
                  <a:r>
                    <a:rPr lang="en-GB" dirty="0">
                      <a:solidFill>
                        <a:schemeClr val="tx1"/>
                      </a:solidFill>
                    </a:rPr>
                    <a:t>Interactions are mediated by collective EM fields</a:t>
                  </a:r>
                </a:p>
                <a:p>
                  <a:pPr marL="342900" indent="-342900">
                    <a:spcAft>
                      <a:spcPts val="1800"/>
                    </a:spcAft>
                    <a:buFont typeface="+mj-lt"/>
                    <a:buAutoNum type="arabicPeriod" startAt="2"/>
                  </a:pPr>
                  <a:r>
                    <a:rPr lang="en-GB" dirty="0">
                      <a:solidFill>
                        <a:schemeClr val="tx1"/>
                      </a:solidFill>
                    </a:rPr>
                    <a:t>Efficient ultra high-energy particle accelerators</a:t>
                  </a:r>
                </a:p>
              </p:txBody>
            </p:sp>
          </mc:Choice>
          <mc:Fallback>
            <p:sp>
              <p:nvSpPr>
                <p:cNvPr id="15" name="TextBox 14">
                  <a:extLst>
                    <a:ext uri="{FF2B5EF4-FFF2-40B4-BE49-F238E27FC236}">
                      <a16:creationId xmlns:a16="http://schemas.microsoft.com/office/drawing/2014/main" id="{BEBBFD2C-AB3A-DB9E-5554-45615CCFDDFF}"/>
                    </a:ext>
                  </a:extLst>
                </p:cNvPr>
                <p:cNvSpPr txBox="1">
                  <a:spLocks noRot="1" noChangeAspect="1" noMove="1" noResize="1" noEditPoints="1" noAdjustHandles="1" noChangeArrowheads="1" noChangeShapeType="1" noTextEdit="1"/>
                </p:cNvSpPr>
                <p:nvPr/>
              </p:nvSpPr>
              <p:spPr>
                <a:xfrm>
                  <a:off x="5140683" y="2075384"/>
                  <a:ext cx="5455884" cy="3027945"/>
                </a:xfrm>
                <a:prstGeom prst="rect">
                  <a:avLst/>
                </a:prstGeom>
                <a:blipFill>
                  <a:blip r:embed="rId3"/>
                  <a:stretch>
                    <a:fillRect l="-670" t="-1006" r="-335" b="-221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5F72C23-37CA-077D-6D44-088F622D43A3}"/>
                </a:ext>
              </a:extLst>
            </p:cNvPr>
            <p:cNvSpPr txBox="1"/>
            <p:nvPr/>
          </p:nvSpPr>
          <p:spPr>
            <a:xfrm>
              <a:off x="7444044" y="3741940"/>
              <a:ext cx="2522482" cy="523220"/>
            </a:xfrm>
            <a:prstGeom prst="rect">
              <a:avLst/>
            </a:prstGeom>
            <a:noFill/>
          </p:spPr>
          <p:txBody>
            <a:bodyPr wrap="square" rtlCol="0">
              <a:spAutoFit/>
            </a:bodyPr>
            <a:lstStyle/>
            <a:p>
              <a:pPr algn="ctr"/>
              <a:r>
                <a:rPr lang="en-GB" sz="1400" dirty="0"/>
                <a:t>Density gradient</a:t>
              </a:r>
            </a:p>
            <a:p>
              <a:pPr algn="ctr"/>
              <a:r>
                <a:rPr lang="en-GB" sz="1400" dirty="0"/>
                <a:t>length-scale</a:t>
              </a:r>
            </a:p>
          </p:txBody>
        </p:sp>
        <p:sp>
          <p:nvSpPr>
            <p:cNvPr id="17" name="TextBox 16">
              <a:extLst>
                <a:ext uri="{FF2B5EF4-FFF2-40B4-BE49-F238E27FC236}">
                  <a16:creationId xmlns:a16="http://schemas.microsoft.com/office/drawing/2014/main" id="{45A50E27-D921-8AD0-37BA-7B780D7BCE00}"/>
                </a:ext>
              </a:extLst>
            </p:cNvPr>
            <p:cNvSpPr txBox="1"/>
            <p:nvPr/>
          </p:nvSpPr>
          <p:spPr>
            <a:xfrm>
              <a:off x="5955132" y="3741940"/>
              <a:ext cx="2522482" cy="523220"/>
            </a:xfrm>
            <a:prstGeom prst="rect">
              <a:avLst/>
            </a:prstGeom>
            <a:noFill/>
          </p:spPr>
          <p:txBody>
            <a:bodyPr wrap="square" rtlCol="0">
              <a:spAutoFit/>
            </a:bodyPr>
            <a:lstStyle/>
            <a:p>
              <a:pPr algn="ctr"/>
              <a:r>
                <a:rPr lang="en-GB" sz="1400" dirty="0"/>
                <a:t>Ion-ion</a:t>
              </a:r>
            </a:p>
            <a:p>
              <a:pPr algn="ctr"/>
              <a:r>
                <a:rPr lang="en-GB" sz="1400" dirty="0"/>
                <a:t>mean free path</a:t>
              </a:r>
            </a:p>
          </p:txBody>
        </p:sp>
        <p:sp>
          <p:nvSpPr>
            <p:cNvPr id="18" name="Left Brace 17">
              <a:extLst>
                <a:ext uri="{FF2B5EF4-FFF2-40B4-BE49-F238E27FC236}">
                  <a16:creationId xmlns:a16="http://schemas.microsoft.com/office/drawing/2014/main" id="{19E4EDA3-B1BB-5534-0E0F-2FFD664CA0B0}"/>
                </a:ext>
              </a:extLst>
            </p:cNvPr>
            <p:cNvSpPr/>
            <p:nvPr/>
          </p:nvSpPr>
          <p:spPr>
            <a:xfrm rot="16200000">
              <a:off x="7159418" y="3313957"/>
              <a:ext cx="113910" cy="794380"/>
            </a:xfrm>
            <a:prstGeom prst="leftBrace">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Left Brace 18">
              <a:extLst>
                <a:ext uri="{FF2B5EF4-FFF2-40B4-BE49-F238E27FC236}">
                  <a16:creationId xmlns:a16="http://schemas.microsoft.com/office/drawing/2014/main" id="{3902D8D7-0BBD-9421-5374-9FFC877AF545}"/>
                </a:ext>
              </a:extLst>
            </p:cNvPr>
            <p:cNvSpPr/>
            <p:nvPr/>
          </p:nvSpPr>
          <p:spPr>
            <a:xfrm rot="16200000">
              <a:off x="8542341" y="3287593"/>
              <a:ext cx="113910" cy="794380"/>
            </a:xfrm>
            <a:prstGeom prst="leftBrace">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E6DA7B80-7AC4-EA06-C596-549E2F0BA240}"/>
                  </a:ext>
                </a:extLst>
              </p:cNvPr>
              <p:cNvSpPr txBox="1"/>
              <p:nvPr/>
            </p:nvSpPr>
            <p:spPr>
              <a:xfrm>
                <a:off x="2157801" y="4156086"/>
                <a:ext cx="1636217" cy="519566"/>
              </a:xfrm>
              <a:prstGeom prst="rect">
                <a:avLst/>
              </a:prstGeom>
              <a:noFill/>
            </p:spPr>
            <p:txBody>
              <a:bodyPr wrap="none" rtlCol="0">
                <a:spAutoFit/>
              </a:bodyPr>
              <a:lstStyle/>
              <a:p>
                <a14:m>
                  <m:oMath xmlns:m="http://schemas.openxmlformats.org/officeDocument/2006/math">
                    <m:sSubSup>
                      <m:sSubSupPr>
                        <m:ctrlPr>
                          <a:rPr lang="en-US" sz="2000" b="0" i="1" smtClean="0">
                            <a:solidFill>
                              <a:schemeClr val="bg1"/>
                            </a:solidFill>
                            <a:latin typeface="Cambria Math" panose="02040503050406030204" pitchFamily="18" charset="0"/>
                          </a:rPr>
                        </m:ctrlPr>
                      </m:sSubSupPr>
                      <m:e>
                        <m:r>
                          <a:rPr lang="en-GB" sz="2000" b="0" i="1" smtClean="0">
                            <a:solidFill>
                              <a:schemeClr val="bg1"/>
                            </a:solidFill>
                            <a:latin typeface="Cambria Math" panose="02040503050406030204" pitchFamily="18" charset="0"/>
                          </a:rPr>
                          <m:t>𝜆</m:t>
                        </m:r>
                      </m:e>
                      <m:sub>
                        <m:r>
                          <m:rPr>
                            <m:sty m:val="p"/>
                          </m:rPr>
                          <a:rPr lang="en-GB" sz="2000" b="0" i="0" smtClean="0">
                            <a:solidFill>
                              <a:schemeClr val="bg1"/>
                            </a:solidFill>
                            <a:latin typeface="Cambria Math" panose="02040503050406030204" pitchFamily="18" charset="0"/>
                          </a:rPr>
                          <m:t>mfp</m:t>
                        </m:r>
                      </m:sub>
                      <m:sup>
                        <m:r>
                          <a:rPr lang="en-GB" sz="2000" b="0" i="1" smtClean="0">
                            <a:solidFill>
                              <a:schemeClr val="bg1"/>
                            </a:solidFill>
                            <a:latin typeface="Cambria Math" panose="02040503050406030204" pitchFamily="18" charset="0"/>
                          </a:rPr>
                          <m:t>𝑖</m:t>
                        </m:r>
                        <m:r>
                          <a:rPr lang="en-GB" sz="2000" b="0" i="1" smtClean="0">
                            <a:solidFill>
                              <a:schemeClr val="bg1"/>
                            </a:solidFill>
                            <a:latin typeface="Cambria Math" panose="02040503050406030204" pitchFamily="18" charset="0"/>
                          </a:rPr>
                          <m:t>\</m:t>
                        </m:r>
                        <m:r>
                          <a:rPr lang="en-GB" sz="2000" b="0" i="1" smtClean="0">
                            <a:solidFill>
                              <a:schemeClr val="bg1"/>
                            </a:solidFill>
                            <a:latin typeface="Cambria Math" panose="02040503050406030204" pitchFamily="18" charset="0"/>
                          </a:rPr>
                          <m:t>𝑖</m:t>
                        </m:r>
                      </m:sup>
                    </m:sSubSup>
                    <m:r>
                      <a:rPr lang="en-US" sz="2000" b="0" i="1" smtClean="0">
                        <a:solidFill>
                          <a:schemeClr val="bg1"/>
                        </a:solidFill>
                        <a:latin typeface="Cambria Math" panose="02040503050406030204" pitchFamily="18" charset="0"/>
                      </a:rPr>
                      <m:t>∼1</m:t>
                    </m:r>
                    <m:r>
                      <a:rPr lang="en-GB" sz="2000" b="0" i="1" smtClean="0">
                        <a:solidFill>
                          <a:schemeClr val="bg1"/>
                        </a:solidFill>
                        <a:latin typeface="Cambria Math" panose="02040503050406030204" pitchFamily="18" charset="0"/>
                      </a:rPr>
                      <m:t>0</m:t>
                    </m:r>
                  </m:oMath>
                </a14:m>
                <a:r>
                  <a:rPr lang="en-US" sz="2000" dirty="0">
                    <a:solidFill>
                      <a:schemeClr val="bg1"/>
                    </a:solidFill>
                  </a:rPr>
                  <a:t> lyr</a:t>
                </a:r>
              </a:p>
            </p:txBody>
          </p:sp>
        </mc:Choice>
        <mc:Fallback>
          <p:sp>
            <p:nvSpPr>
              <p:cNvPr id="20" name="TextBox 19">
                <a:extLst>
                  <a:ext uri="{FF2B5EF4-FFF2-40B4-BE49-F238E27FC236}">
                    <a16:creationId xmlns:a16="http://schemas.microsoft.com/office/drawing/2014/main" id="{E6DA7B80-7AC4-EA06-C596-549E2F0BA240}"/>
                  </a:ext>
                </a:extLst>
              </p:cNvPr>
              <p:cNvSpPr txBox="1">
                <a:spLocks noRot="1" noChangeAspect="1" noMove="1" noResize="1" noEditPoints="1" noAdjustHandles="1" noChangeArrowheads="1" noChangeShapeType="1" noTextEdit="1"/>
              </p:cNvSpPr>
              <p:nvPr/>
            </p:nvSpPr>
            <p:spPr>
              <a:xfrm>
                <a:off x="2157801" y="4156086"/>
                <a:ext cx="1636217" cy="519566"/>
              </a:xfrm>
              <a:prstGeom prst="rect">
                <a:avLst/>
              </a:prstGeom>
              <a:blipFill>
                <a:blip r:embed="rId4"/>
                <a:stretch>
                  <a:fillRect r="-2985" b="-8235"/>
                </a:stretch>
              </a:blipFill>
            </p:spPr>
            <p:txBody>
              <a:bodyPr/>
              <a:lstStyle/>
              <a:p>
                <a:r>
                  <a:rPr lang="en-US">
                    <a:noFill/>
                  </a:rPr>
                  <a:t> </a:t>
                </a:r>
              </a:p>
            </p:txBody>
          </p:sp>
        </mc:Fallback>
      </mc:AlternateContent>
    </p:spTree>
    <p:extLst>
      <p:ext uri="{BB962C8B-B14F-4D97-AF65-F5344CB8AC3E}">
        <p14:creationId xmlns:p14="http://schemas.microsoft.com/office/powerpoint/2010/main" val="344781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9DCBD-8695-C597-84BA-0B35C82262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8E695D-E347-BAF2-5FC6-E1FCCC865F5E}"/>
              </a:ext>
            </a:extLst>
          </p:cNvPr>
          <p:cNvSpPr>
            <a:spLocks noGrp="1"/>
          </p:cNvSpPr>
          <p:nvPr>
            <p:ph type="title"/>
          </p:nvPr>
        </p:nvSpPr>
        <p:spPr/>
        <p:txBody>
          <a:bodyPr>
            <a:normAutofit/>
          </a:bodyPr>
          <a:lstStyle/>
          <a:p>
            <a:r>
              <a:rPr lang="en-GB" dirty="0"/>
              <a:t>Experiments at OMEGA and the NIF have created collisionless shocks mediated by the Weibel instability</a:t>
            </a:r>
          </a:p>
        </p:txBody>
      </p:sp>
      <p:sp>
        <p:nvSpPr>
          <p:cNvPr id="3" name="Footer Placeholder 2">
            <a:extLst>
              <a:ext uri="{FF2B5EF4-FFF2-40B4-BE49-F238E27FC236}">
                <a16:creationId xmlns:a16="http://schemas.microsoft.com/office/drawing/2014/main" id="{4732559F-C828-69A9-7E37-7A329C1EADDB}"/>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B1EF0F4D-BBBD-B8E8-8769-EE7D18FCE767}"/>
              </a:ext>
            </a:extLst>
          </p:cNvPr>
          <p:cNvSpPr>
            <a:spLocks noGrp="1"/>
          </p:cNvSpPr>
          <p:nvPr>
            <p:ph type="sldNum" sz="quarter" idx="12"/>
          </p:nvPr>
        </p:nvSpPr>
        <p:spPr/>
        <p:txBody>
          <a:bodyPr/>
          <a:lstStyle/>
          <a:p>
            <a:fld id="{1BA9ABE8-007A-42E6-BCD2-67A13D129B58}" type="slidenum">
              <a:rPr lang="en-GB" smtClean="0"/>
              <a:t>55</a:t>
            </a:fld>
            <a:endParaRPr lang="en-GB"/>
          </a:p>
        </p:txBody>
      </p:sp>
      <p:sp>
        <p:nvSpPr>
          <p:cNvPr id="5" name="Text Placeholder 4">
            <a:extLst>
              <a:ext uri="{FF2B5EF4-FFF2-40B4-BE49-F238E27FC236}">
                <a16:creationId xmlns:a16="http://schemas.microsoft.com/office/drawing/2014/main" id="{DBF153F7-8D2B-B253-B055-6040A975D9B9}"/>
              </a:ext>
            </a:extLst>
          </p:cNvPr>
          <p:cNvSpPr>
            <a:spLocks noGrp="1"/>
          </p:cNvSpPr>
          <p:nvPr>
            <p:ph type="body" sz="quarter" idx="13"/>
          </p:nvPr>
        </p:nvSpPr>
        <p:spPr/>
        <p:txBody>
          <a:bodyPr/>
          <a:lstStyle/>
          <a:p>
            <a:r>
              <a:rPr lang="en-GB" i="0" dirty="0"/>
              <a:t>Results: collisionless shocks</a:t>
            </a:r>
          </a:p>
        </p:txBody>
      </p:sp>
      <p:cxnSp>
        <p:nvCxnSpPr>
          <p:cNvPr id="42" name="Straight Connector 41">
            <a:extLst>
              <a:ext uri="{FF2B5EF4-FFF2-40B4-BE49-F238E27FC236}">
                <a16:creationId xmlns:a16="http://schemas.microsoft.com/office/drawing/2014/main" id="{51F083FF-0992-54F5-84F3-7E6BDDD1952A}"/>
              </a:ext>
            </a:extLst>
          </p:cNvPr>
          <p:cNvCxnSpPr>
            <a:cxnSpLocks/>
          </p:cNvCxnSpPr>
          <p:nvPr/>
        </p:nvCxnSpPr>
        <p:spPr>
          <a:xfrm>
            <a:off x="0" y="6373317"/>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08C6A76-3221-B016-DEF0-6E2B074BA4B3}"/>
              </a:ext>
            </a:extLst>
          </p:cNvPr>
          <p:cNvSpPr txBox="1"/>
          <p:nvPr/>
        </p:nvSpPr>
        <p:spPr>
          <a:xfrm>
            <a:off x="147782" y="6383383"/>
            <a:ext cx="5562354" cy="276999"/>
          </a:xfrm>
          <a:prstGeom prst="rect">
            <a:avLst/>
          </a:prstGeom>
          <a:noFill/>
        </p:spPr>
        <p:txBody>
          <a:bodyPr wrap="square" rtlCol="0">
            <a:spAutoFit/>
          </a:bodyPr>
          <a:lstStyle/>
          <a:p>
            <a:r>
              <a:rPr lang="en-US" sz="1200" dirty="0"/>
              <a:t>Park et al., Phys. Plasmas (2015); Huntington et al., Nature Phys. (2015)</a:t>
            </a:r>
          </a:p>
        </p:txBody>
      </p:sp>
      <p:pic>
        <p:nvPicPr>
          <p:cNvPr id="2050" name="Picture 2" descr="Observation of magnetic field generation via the Weibel instability in  interpenetrating plasma flows | Nature Physics">
            <a:extLst>
              <a:ext uri="{FF2B5EF4-FFF2-40B4-BE49-F238E27FC236}">
                <a16:creationId xmlns:a16="http://schemas.microsoft.com/office/drawing/2014/main" id="{AF2A4EFE-9888-372E-896A-77EB0E67B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047" y="1732008"/>
            <a:ext cx="6836170" cy="3847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E0D2057-C64A-F48E-B662-85E30C8526F4}"/>
              </a:ext>
            </a:extLst>
          </p:cNvPr>
          <p:cNvPicPr>
            <a:picLocks noChangeAspect="1"/>
          </p:cNvPicPr>
          <p:nvPr/>
        </p:nvPicPr>
        <p:blipFill>
          <a:blip r:embed="rId3"/>
          <a:stretch>
            <a:fillRect/>
          </a:stretch>
        </p:blipFill>
        <p:spPr>
          <a:xfrm>
            <a:off x="0" y="1277003"/>
            <a:ext cx="2949476" cy="2740521"/>
          </a:xfrm>
          <a:prstGeom prst="rect">
            <a:avLst/>
          </a:prstGeom>
        </p:spPr>
      </p:pic>
      <p:pic>
        <p:nvPicPr>
          <p:cNvPr id="10" name="Picture 9">
            <a:extLst>
              <a:ext uri="{FF2B5EF4-FFF2-40B4-BE49-F238E27FC236}">
                <a16:creationId xmlns:a16="http://schemas.microsoft.com/office/drawing/2014/main" id="{DD8B6CB1-C528-9CCC-1677-E684D04159C4}"/>
              </a:ext>
            </a:extLst>
          </p:cNvPr>
          <p:cNvPicPr>
            <a:picLocks noChangeAspect="1"/>
          </p:cNvPicPr>
          <p:nvPr/>
        </p:nvPicPr>
        <p:blipFill>
          <a:blip r:embed="rId4"/>
          <a:stretch>
            <a:fillRect/>
          </a:stretch>
        </p:blipFill>
        <p:spPr>
          <a:xfrm>
            <a:off x="2341770" y="3674711"/>
            <a:ext cx="2864804" cy="2517556"/>
          </a:xfrm>
          <a:prstGeom prst="rect">
            <a:avLst/>
          </a:prstGeom>
        </p:spPr>
      </p:pic>
    </p:spTree>
    <p:extLst>
      <p:ext uri="{BB962C8B-B14F-4D97-AF65-F5344CB8AC3E}">
        <p14:creationId xmlns:p14="http://schemas.microsoft.com/office/powerpoint/2010/main" val="3845268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14CB9-4C9F-8C39-2B7C-91D05EEA29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6849A3-E6CE-DAE7-FDD1-24A832B8A5B6}"/>
              </a:ext>
            </a:extLst>
          </p:cNvPr>
          <p:cNvSpPr>
            <a:spLocks noGrp="1"/>
          </p:cNvSpPr>
          <p:nvPr>
            <p:ph type="title"/>
          </p:nvPr>
        </p:nvSpPr>
        <p:spPr/>
        <p:txBody>
          <a:bodyPr>
            <a:normAutofit/>
          </a:bodyPr>
          <a:lstStyle/>
          <a:p>
            <a:r>
              <a:rPr lang="en-GB" dirty="0"/>
              <a:t>Experiments at the NIF have created fully-developed Weibel-mediated shocks</a:t>
            </a:r>
          </a:p>
        </p:txBody>
      </p:sp>
      <p:sp>
        <p:nvSpPr>
          <p:cNvPr id="3" name="Footer Placeholder 2">
            <a:extLst>
              <a:ext uri="{FF2B5EF4-FFF2-40B4-BE49-F238E27FC236}">
                <a16:creationId xmlns:a16="http://schemas.microsoft.com/office/drawing/2014/main" id="{4759109A-FECE-5D09-A44C-1A7752BBCA2F}"/>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163FDCCC-19A4-A7E0-2AC4-585AFD8E8B8B}"/>
              </a:ext>
            </a:extLst>
          </p:cNvPr>
          <p:cNvSpPr>
            <a:spLocks noGrp="1"/>
          </p:cNvSpPr>
          <p:nvPr>
            <p:ph type="sldNum" sz="quarter" idx="12"/>
          </p:nvPr>
        </p:nvSpPr>
        <p:spPr/>
        <p:txBody>
          <a:bodyPr/>
          <a:lstStyle/>
          <a:p>
            <a:fld id="{1BA9ABE8-007A-42E6-BCD2-67A13D129B58}" type="slidenum">
              <a:rPr lang="en-GB" smtClean="0"/>
              <a:t>56</a:t>
            </a:fld>
            <a:endParaRPr lang="en-GB"/>
          </a:p>
        </p:txBody>
      </p:sp>
      <p:sp>
        <p:nvSpPr>
          <p:cNvPr id="5" name="Text Placeholder 4">
            <a:extLst>
              <a:ext uri="{FF2B5EF4-FFF2-40B4-BE49-F238E27FC236}">
                <a16:creationId xmlns:a16="http://schemas.microsoft.com/office/drawing/2014/main" id="{9111EEB9-E1F4-445F-EDE7-4C1BA0578B26}"/>
              </a:ext>
            </a:extLst>
          </p:cNvPr>
          <p:cNvSpPr>
            <a:spLocks noGrp="1"/>
          </p:cNvSpPr>
          <p:nvPr>
            <p:ph type="body" sz="quarter" idx="13"/>
          </p:nvPr>
        </p:nvSpPr>
        <p:spPr/>
        <p:txBody>
          <a:bodyPr/>
          <a:lstStyle/>
          <a:p>
            <a:r>
              <a:rPr lang="en-GB" i="0" dirty="0"/>
              <a:t>Results: collisionless shocks</a:t>
            </a:r>
          </a:p>
        </p:txBody>
      </p:sp>
      <p:cxnSp>
        <p:nvCxnSpPr>
          <p:cNvPr id="42" name="Straight Connector 41">
            <a:extLst>
              <a:ext uri="{FF2B5EF4-FFF2-40B4-BE49-F238E27FC236}">
                <a16:creationId xmlns:a16="http://schemas.microsoft.com/office/drawing/2014/main" id="{2B8C83B9-E556-9FAC-D1F9-E4935F6B7EA5}"/>
              </a:ext>
            </a:extLst>
          </p:cNvPr>
          <p:cNvCxnSpPr>
            <a:cxnSpLocks/>
          </p:cNvCxnSpPr>
          <p:nvPr/>
        </p:nvCxnSpPr>
        <p:spPr>
          <a:xfrm>
            <a:off x="0" y="6277626"/>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B6B5116-F944-E049-B062-D54BDF6E5A40}"/>
              </a:ext>
            </a:extLst>
          </p:cNvPr>
          <p:cNvSpPr txBox="1"/>
          <p:nvPr/>
        </p:nvSpPr>
        <p:spPr>
          <a:xfrm>
            <a:off x="147782" y="6319586"/>
            <a:ext cx="5562354" cy="276999"/>
          </a:xfrm>
          <a:prstGeom prst="rect">
            <a:avLst/>
          </a:prstGeom>
          <a:noFill/>
        </p:spPr>
        <p:txBody>
          <a:bodyPr wrap="square" rtlCol="0">
            <a:spAutoFit/>
          </a:bodyPr>
          <a:lstStyle/>
          <a:p>
            <a:r>
              <a:rPr lang="en-US" sz="1200" dirty="0"/>
              <a:t>Fiuza et al., Nat. Phys (2020)</a:t>
            </a:r>
          </a:p>
        </p:txBody>
      </p:sp>
      <p:pic>
        <p:nvPicPr>
          <p:cNvPr id="6" name="Picture 5">
            <a:extLst>
              <a:ext uri="{FF2B5EF4-FFF2-40B4-BE49-F238E27FC236}">
                <a16:creationId xmlns:a16="http://schemas.microsoft.com/office/drawing/2014/main" id="{8784A259-DAC4-027F-9C8F-50C935449466}"/>
              </a:ext>
            </a:extLst>
          </p:cNvPr>
          <p:cNvPicPr>
            <a:picLocks noChangeAspect="1"/>
          </p:cNvPicPr>
          <p:nvPr/>
        </p:nvPicPr>
        <p:blipFill>
          <a:blip r:embed="rId2"/>
          <a:stretch>
            <a:fillRect/>
          </a:stretch>
        </p:blipFill>
        <p:spPr>
          <a:xfrm>
            <a:off x="962680" y="1516707"/>
            <a:ext cx="4747456" cy="4516026"/>
          </a:xfrm>
          <a:prstGeom prst="rect">
            <a:avLst/>
          </a:prstGeom>
        </p:spPr>
      </p:pic>
      <p:pic>
        <p:nvPicPr>
          <p:cNvPr id="7" name="Picture 6">
            <a:extLst>
              <a:ext uri="{FF2B5EF4-FFF2-40B4-BE49-F238E27FC236}">
                <a16:creationId xmlns:a16="http://schemas.microsoft.com/office/drawing/2014/main" id="{5108DD88-16EF-DB60-5C15-21E53B62CB56}"/>
              </a:ext>
            </a:extLst>
          </p:cNvPr>
          <p:cNvPicPr>
            <a:picLocks noChangeAspect="1"/>
          </p:cNvPicPr>
          <p:nvPr/>
        </p:nvPicPr>
        <p:blipFill>
          <a:blip r:embed="rId3"/>
          <a:stretch>
            <a:fillRect/>
          </a:stretch>
        </p:blipFill>
        <p:spPr>
          <a:xfrm>
            <a:off x="6137410" y="2238955"/>
            <a:ext cx="4841472" cy="3527358"/>
          </a:xfrm>
          <a:prstGeom prst="rect">
            <a:avLst/>
          </a:prstGeom>
        </p:spPr>
      </p:pic>
      <p:sp>
        <p:nvSpPr>
          <p:cNvPr id="8" name="Rectangle 7">
            <a:extLst>
              <a:ext uri="{FF2B5EF4-FFF2-40B4-BE49-F238E27FC236}">
                <a16:creationId xmlns:a16="http://schemas.microsoft.com/office/drawing/2014/main" id="{921E9812-577E-88F5-E06C-7CD95D32A624}"/>
              </a:ext>
            </a:extLst>
          </p:cNvPr>
          <p:cNvSpPr/>
          <p:nvPr/>
        </p:nvSpPr>
        <p:spPr bwMode="auto">
          <a:xfrm>
            <a:off x="6137409" y="4976655"/>
            <a:ext cx="4841471" cy="789658"/>
          </a:xfrm>
          <a:prstGeom prst="rect">
            <a:avLst/>
          </a:prstGeom>
          <a:noFill/>
          <a:ln w="1905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800" b="1" i="0" u="none" strike="noStrike" cap="none" normalizeH="0" baseline="0">
              <a:ln>
                <a:noFill/>
              </a:ln>
              <a:solidFill>
                <a:srgbClr val="000080"/>
              </a:solidFill>
              <a:effectLst/>
              <a:latin typeface="Arial" pitchFamily="34" charset="0"/>
              <a:cs typeface="Arial" pitchFamily="34" charset="0"/>
            </a:endParaRPr>
          </a:p>
        </p:txBody>
      </p:sp>
    </p:spTree>
    <p:extLst>
      <p:ext uri="{BB962C8B-B14F-4D97-AF65-F5344CB8AC3E}">
        <p14:creationId xmlns:p14="http://schemas.microsoft.com/office/powerpoint/2010/main" val="3481032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0A99C-F955-C559-948D-C7481E549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4ACD50-52A4-2518-8204-1FA79582973D}"/>
              </a:ext>
            </a:extLst>
          </p:cNvPr>
          <p:cNvSpPr>
            <a:spLocks noGrp="1"/>
          </p:cNvSpPr>
          <p:nvPr>
            <p:ph type="title"/>
          </p:nvPr>
        </p:nvSpPr>
        <p:spPr/>
        <p:txBody>
          <a:bodyPr>
            <a:normAutofit/>
          </a:bodyPr>
          <a:lstStyle/>
          <a:p>
            <a:r>
              <a:rPr lang="en-GB" sz="4000" dirty="0"/>
              <a:t>Conclusions</a:t>
            </a:r>
          </a:p>
        </p:txBody>
      </p:sp>
      <p:sp>
        <p:nvSpPr>
          <p:cNvPr id="3" name="Footer Placeholder 2">
            <a:extLst>
              <a:ext uri="{FF2B5EF4-FFF2-40B4-BE49-F238E27FC236}">
                <a16:creationId xmlns:a16="http://schemas.microsoft.com/office/drawing/2014/main" id="{8BD78B81-51EC-28A5-B439-703765D6B410}"/>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D7EB8FA2-D03A-8561-B865-E7FFFDE0C370}"/>
              </a:ext>
            </a:extLst>
          </p:cNvPr>
          <p:cNvSpPr>
            <a:spLocks noGrp="1"/>
          </p:cNvSpPr>
          <p:nvPr>
            <p:ph type="sldNum" sz="quarter" idx="12"/>
          </p:nvPr>
        </p:nvSpPr>
        <p:spPr/>
        <p:txBody>
          <a:bodyPr/>
          <a:lstStyle/>
          <a:p>
            <a:fld id="{1BA9ABE8-007A-42E6-BCD2-67A13D129B58}" type="slidenum">
              <a:rPr lang="en-GB" smtClean="0"/>
              <a:t>57</a:t>
            </a:fld>
            <a:endParaRPr lang="en-GB"/>
          </a:p>
        </p:txBody>
      </p:sp>
      <p:sp>
        <p:nvSpPr>
          <p:cNvPr id="5" name="Text Placeholder 4">
            <a:extLst>
              <a:ext uri="{FF2B5EF4-FFF2-40B4-BE49-F238E27FC236}">
                <a16:creationId xmlns:a16="http://schemas.microsoft.com/office/drawing/2014/main" id="{C8786B73-CBBB-ED44-EBA5-C7A75D6AF41E}"/>
              </a:ext>
            </a:extLst>
          </p:cNvPr>
          <p:cNvSpPr>
            <a:spLocks noGrp="1"/>
          </p:cNvSpPr>
          <p:nvPr>
            <p:ph type="body" sz="quarter" idx="13"/>
          </p:nvPr>
        </p:nvSpPr>
        <p:spPr/>
        <p:txBody>
          <a:bodyPr/>
          <a:lstStyle/>
          <a:p>
            <a:r>
              <a:rPr lang="en-GB" i="0" dirty="0"/>
              <a:t>Conclusions and final remarks</a:t>
            </a:r>
          </a:p>
        </p:txBody>
      </p:sp>
      <p:sp>
        <p:nvSpPr>
          <p:cNvPr id="6" name="AutoShape 4">
            <a:extLst>
              <a:ext uri="{FF2B5EF4-FFF2-40B4-BE49-F238E27FC236}">
                <a16:creationId xmlns:a16="http://schemas.microsoft.com/office/drawing/2014/main" id="{8A390A86-D7D2-DA14-09BF-F4F11C8503EA}"/>
              </a:ext>
            </a:extLst>
          </p:cNvPr>
          <p:cNvSpPr>
            <a:spLocks noChangeArrowheads="1"/>
          </p:cNvSpPr>
          <p:nvPr/>
        </p:nvSpPr>
        <p:spPr bwMode="auto">
          <a:xfrm>
            <a:off x="6177942" y="6100298"/>
            <a:ext cx="142875" cy="71438"/>
          </a:xfrm>
          <a:prstGeom prst="rightArrow">
            <a:avLst>
              <a:gd name="adj1" fmla="val 50000"/>
              <a:gd name="adj2" fmla="val 50000"/>
            </a:avLst>
          </a:prstGeom>
          <a:noFill/>
          <a:ln w="38100" cmpd="dbl" algn="ctr">
            <a:noFill/>
            <a:miter lim="800000"/>
            <a:headEnd/>
            <a:tailEnd/>
          </a:ln>
          <a:effectLst/>
        </p:spPr>
        <p:txBody>
          <a:bodyPr wrap="none" anchor="ctr"/>
          <a:lstStyle/>
          <a:p>
            <a:endParaRPr lang="en-US"/>
          </a:p>
        </p:txBody>
      </p:sp>
      <p:sp>
        <p:nvSpPr>
          <p:cNvPr id="7" name="Text Box 5">
            <a:extLst>
              <a:ext uri="{FF2B5EF4-FFF2-40B4-BE49-F238E27FC236}">
                <a16:creationId xmlns:a16="http://schemas.microsoft.com/office/drawing/2014/main" id="{9C9D3573-24F4-2A5F-ED45-1D10A5C412D3}"/>
              </a:ext>
            </a:extLst>
          </p:cNvPr>
          <p:cNvSpPr txBox="1">
            <a:spLocks noChangeArrowheads="1"/>
          </p:cNvSpPr>
          <p:nvPr/>
        </p:nvSpPr>
        <p:spPr bwMode="auto">
          <a:xfrm>
            <a:off x="7473342" y="3866686"/>
            <a:ext cx="2232025" cy="457200"/>
          </a:xfrm>
          <a:prstGeom prst="rect">
            <a:avLst/>
          </a:prstGeom>
          <a:noFill/>
          <a:ln w="38100" cmpd="dbl" algn="ctr">
            <a:noFill/>
            <a:miter lim="800000"/>
            <a:headEnd/>
            <a:tailEnd/>
          </a:ln>
          <a:effectLst/>
        </p:spPr>
        <p:txBody>
          <a:bodyPr>
            <a:spAutoFit/>
          </a:bodyPr>
          <a:lstStyle/>
          <a:p>
            <a:endParaRPr lang="en-US" sz="2400"/>
          </a:p>
        </p:txBody>
      </p:sp>
      <p:sp>
        <p:nvSpPr>
          <p:cNvPr id="8" name="Text Box 8">
            <a:extLst>
              <a:ext uri="{FF2B5EF4-FFF2-40B4-BE49-F238E27FC236}">
                <a16:creationId xmlns:a16="http://schemas.microsoft.com/office/drawing/2014/main" id="{56981087-A2E9-C0D3-AE1B-8CAE5138CCA4}"/>
              </a:ext>
            </a:extLst>
          </p:cNvPr>
          <p:cNvSpPr txBox="1">
            <a:spLocks noChangeArrowheads="1"/>
          </p:cNvSpPr>
          <p:nvPr/>
        </p:nvSpPr>
        <p:spPr bwMode="auto">
          <a:xfrm>
            <a:off x="312391" y="1844843"/>
            <a:ext cx="7715272" cy="2708434"/>
          </a:xfrm>
          <a:prstGeom prst="rect">
            <a:avLst/>
          </a:prstGeom>
          <a:noFill/>
          <a:ln w="38100" cmpd="dbl" algn="ctr">
            <a:noFill/>
            <a:miter lim="800000"/>
            <a:headEnd/>
            <a:tailEnd/>
          </a:ln>
          <a:effectLst/>
        </p:spPr>
        <p:txBody>
          <a:bodyPr wrap="square">
            <a:spAutoFit/>
          </a:bodyPr>
          <a:lstStyle/>
          <a:p>
            <a:pPr marL="342900" indent="-342900" algn="just">
              <a:spcBef>
                <a:spcPct val="0"/>
              </a:spcBef>
              <a:spcAft>
                <a:spcPct val="50000"/>
              </a:spcAft>
              <a:buFont typeface="Arial" panose="020B0604020202020204" pitchFamily="34" charset="0"/>
              <a:buChar char="•"/>
            </a:pPr>
            <a:r>
              <a:rPr lang="en-US" sz="2000" dirty="0">
                <a:solidFill>
                  <a:schemeClr val="tx1"/>
                </a:solidFill>
              </a:rPr>
              <a:t>HEDP facilities can create macroscopic quantities of matter at astrophysical conditions    </a:t>
            </a:r>
          </a:p>
          <a:p>
            <a:pPr marL="285750" lvl="0" indent="-285750">
              <a:buFont typeface="Arial" panose="020B0604020202020204" pitchFamily="34" charset="0"/>
              <a:buChar char="•"/>
            </a:pPr>
            <a:r>
              <a:rPr lang="en-GB" sz="2000" dirty="0">
                <a:solidFill>
                  <a:srgbClr val="000000"/>
                </a:solidFill>
              </a:rPr>
              <a:t>Dynamical laboratory experiments:</a:t>
            </a:r>
            <a:r>
              <a:rPr lang="en-GB" sz="2000" dirty="0"/>
              <a:t> </a:t>
            </a:r>
          </a:p>
          <a:p>
            <a:pPr marL="800100" lvl="1" indent="-342900">
              <a:buFontTx/>
              <a:buAutoNum type="alphaLcParenR"/>
            </a:pPr>
            <a:r>
              <a:rPr lang="en-GB" sz="2000" dirty="0"/>
              <a:t>benchmarking hydrodynamics (compressible), radiation-hydrodynamics, magneto-hydrodynamics codes under scalable conditions. </a:t>
            </a:r>
          </a:p>
          <a:p>
            <a:pPr marL="800100" lvl="1" indent="-342900">
              <a:buFontTx/>
              <a:buAutoNum type="alphaLcParenR"/>
            </a:pPr>
            <a:r>
              <a:rPr lang="en-GB" sz="2000" dirty="0">
                <a:solidFill>
                  <a:srgbClr val="008000"/>
                </a:solidFill>
              </a:rPr>
              <a:t>laboratory experiments may prompt the emergence of new concepts </a:t>
            </a:r>
          </a:p>
        </p:txBody>
      </p:sp>
      <p:sp>
        <p:nvSpPr>
          <p:cNvPr id="9" name="Text Box 4">
            <a:extLst>
              <a:ext uri="{FF2B5EF4-FFF2-40B4-BE49-F238E27FC236}">
                <a16:creationId xmlns:a16="http://schemas.microsoft.com/office/drawing/2014/main" id="{29857675-9F13-4770-1F82-2EFFF75FEB9A}"/>
              </a:ext>
            </a:extLst>
          </p:cNvPr>
          <p:cNvSpPr txBox="1">
            <a:spLocks noChangeArrowheads="1"/>
          </p:cNvSpPr>
          <p:nvPr/>
        </p:nvSpPr>
        <p:spPr bwMode="auto">
          <a:xfrm>
            <a:off x="623522" y="5003622"/>
            <a:ext cx="76181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0"/>
              </a:spcBef>
              <a:defRPr>
                <a:solidFill>
                  <a:schemeClr val="tx1"/>
                </a:solidFill>
                <a:latin typeface="Arial" charset="0"/>
                <a:cs typeface="Arial" charset="0"/>
              </a:defRPr>
            </a:lvl1pPr>
            <a:lvl2pPr marL="800100" indent="-342900">
              <a:spcBef>
                <a:spcPct val="0"/>
              </a:spcBef>
              <a:defRPr>
                <a:solidFill>
                  <a:schemeClr val="tx1"/>
                </a:solidFill>
                <a:latin typeface="Arial" charset="0"/>
                <a:cs typeface="Arial" charset="0"/>
              </a:defRPr>
            </a:lvl2pPr>
            <a:lvl3pPr marL="1317625" indent="-342900">
              <a:spcBef>
                <a:spcPct val="0"/>
              </a:spcBef>
              <a:defRPr>
                <a:solidFill>
                  <a:schemeClr val="tx1"/>
                </a:solidFill>
                <a:latin typeface="Arial" charset="0"/>
                <a:cs typeface="Arial" charset="0"/>
              </a:defRPr>
            </a:lvl3pPr>
            <a:lvl4pPr marL="1839913" indent="-342900">
              <a:spcBef>
                <a:spcPct val="0"/>
              </a:spcBef>
              <a:defRPr>
                <a:solidFill>
                  <a:schemeClr val="tx1"/>
                </a:solidFill>
                <a:latin typeface="Arial" charset="0"/>
                <a:cs typeface="Arial" charset="0"/>
              </a:defRPr>
            </a:lvl4pPr>
            <a:lvl5pPr marL="2362200" indent="-342900">
              <a:spcBef>
                <a:spcPct val="0"/>
              </a:spcBef>
              <a:defRPr>
                <a:solidFill>
                  <a:schemeClr val="tx1"/>
                </a:solidFill>
                <a:latin typeface="Arial" charset="0"/>
                <a:cs typeface="Arial" charset="0"/>
              </a:defRPr>
            </a:lvl5pPr>
            <a:lvl6pPr marL="2819400" indent="-342900" fontAlgn="base">
              <a:spcBef>
                <a:spcPct val="0"/>
              </a:spcBef>
              <a:spcAft>
                <a:spcPct val="0"/>
              </a:spcAft>
              <a:defRPr>
                <a:solidFill>
                  <a:schemeClr val="tx1"/>
                </a:solidFill>
                <a:latin typeface="Arial" charset="0"/>
                <a:cs typeface="Arial" charset="0"/>
              </a:defRPr>
            </a:lvl6pPr>
            <a:lvl7pPr marL="3276600" indent="-342900" fontAlgn="base">
              <a:spcBef>
                <a:spcPct val="0"/>
              </a:spcBef>
              <a:spcAft>
                <a:spcPct val="0"/>
              </a:spcAft>
              <a:defRPr>
                <a:solidFill>
                  <a:schemeClr val="tx1"/>
                </a:solidFill>
                <a:latin typeface="Arial" charset="0"/>
                <a:cs typeface="Arial" charset="0"/>
              </a:defRPr>
            </a:lvl7pPr>
            <a:lvl8pPr marL="3733800" indent="-342900" fontAlgn="base">
              <a:spcBef>
                <a:spcPct val="0"/>
              </a:spcBef>
              <a:spcAft>
                <a:spcPct val="0"/>
              </a:spcAft>
              <a:defRPr>
                <a:solidFill>
                  <a:schemeClr val="tx1"/>
                </a:solidFill>
                <a:latin typeface="Arial" charset="0"/>
                <a:cs typeface="Arial" charset="0"/>
              </a:defRPr>
            </a:lvl8pPr>
            <a:lvl9pPr marL="4191000" indent="-342900" fontAlgn="base">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b="1" i="0" u="none" strike="noStrike" kern="1200" cap="none" spc="0" normalizeH="0" baseline="0" noProof="0" dirty="0">
                <a:ln>
                  <a:noFill/>
                </a:ln>
                <a:solidFill>
                  <a:srgbClr val="FF0000"/>
                </a:solidFill>
                <a:effectLst/>
                <a:uLnTx/>
                <a:uFillTx/>
              </a:rPr>
              <a:t>The </a:t>
            </a:r>
            <a:r>
              <a:rPr lang="en-GB" altLang="en-US" b="1" dirty="0">
                <a:solidFill>
                  <a:srgbClr val="FF0000"/>
                </a:solidFill>
              </a:rPr>
              <a:t>“G</a:t>
            </a:r>
            <a:r>
              <a:rPr kumimoji="0" lang="en-GB" altLang="en-US" b="1" i="0" u="none" strike="noStrike" kern="1200" cap="none" spc="0" normalizeH="0" baseline="0" noProof="0" dirty="0">
                <a:ln>
                  <a:noFill/>
                </a:ln>
                <a:solidFill>
                  <a:srgbClr val="FF0000"/>
                </a:solidFill>
                <a:effectLst/>
                <a:uLnTx/>
                <a:uFillTx/>
              </a:rPr>
              <a:t>rand Challenge”: </a:t>
            </a:r>
            <a:r>
              <a:rPr kumimoji="0" lang="en-GB" altLang="en-US" b="1" i="0" u="none" strike="noStrike" kern="1200" cap="none" spc="0" normalizeH="0" noProof="0" dirty="0">
                <a:ln>
                  <a:noFill/>
                </a:ln>
                <a:solidFill>
                  <a:srgbClr val="FF0000"/>
                </a:solidFill>
                <a:effectLst/>
                <a:uLnTx/>
                <a:uFillTx/>
              </a:rPr>
              <a:t>ability </a:t>
            </a:r>
            <a:r>
              <a:rPr kumimoji="0" lang="en-GB" altLang="en-US" b="1" i="0" u="sng" strike="noStrike" kern="1200" cap="none" spc="0" normalizeH="0" noProof="0" dirty="0">
                <a:ln>
                  <a:noFill/>
                </a:ln>
                <a:solidFill>
                  <a:srgbClr val="FF0000"/>
                </a:solidFill>
                <a:effectLst/>
                <a:uLnTx/>
                <a:uFillTx/>
              </a:rPr>
              <a:t>to measure </a:t>
            </a:r>
            <a:r>
              <a:rPr kumimoji="0" lang="en-GB" altLang="en-US" b="1" i="0" u="none" strike="noStrike" kern="1200" cap="none" spc="0" normalizeH="0" noProof="0" dirty="0">
                <a:ln>
                  <a:noFill/>
                </a:ln>
                <a:solidFill>
                  <a:srgbClr val="FF0000"/>
                </a:solidFill>
                <a:effectLst/>
                <a:uLnTx/>
                <a:uFillTx/>
              </a:rPr>
              <a:t>all required parameters (</a:t>
            </a:r>
            <a:r>
              <a:rPr kumimoji="0" lang="en-GB" altLang="en-US" b="1" i="0" u="none" strike="noStrike" kern="1200" cap="none" spc="0" normalizeH="0" baseline="0" noProof="0" dirty="0">
                <a:ln>
                  <a:noFill/>
                </a:ln>
                <a:solidFill>
                  <a:srgbClr val="FF0000"/>
                </a:solidFill>
                <a:effectLst/>
                <a:uLnTx/>
                <a:uFillTx/>
              </a:rPr>
              <a:t>n, T,  </a:t>
            </a:r>
            <a:r>
              <a:rPr kumimoji="0" lang="en-GB" altLang="en-US" b="1" i="0" u="none" strike="noStrike" kern="1200" cap="none" spc="0" normalizeH="0" baseline="0" noProof="0" dirty="0" err="1">
                <a:ln>
                  <a:noFill/>
                </a:ln>
                <a:solidFill>
                  <a:srgbClr val="FF0000"/>
                </a:solidFill>
                <a:effectLst/>
                <a:uLnTx/>
                <a:uFillTx/>
              </a:rPr>
              <a:t>V</a:t>
            </a:r>
            <a:r>
              <a:rPr kumimoji="0" lang="en-GB" altLang="en-US" b="1" i="0" u="none" strike="noStrike" kern="1200" cap="none" spc="0" normalizeH="0" baseline="-25000" noProof="0" dirty="0" err="1">
                <a:ln>
                  <a:noFill/>
                </a:ln>
                <a:solidFill>
                  <a:srgbClr val="FF0000"/>
                </a:solidFill>
                <a:effectLst/>
                <a:uLnTx/>
                <a:uFillTx/>
              </a:rPr>
              <a:t>flow</a:t>
            </a:r>
            <a:r>
              <a:rPr kumimoji="0" lang="en-GB" altLang="en-US" b="1" i="0" u="none" strike="noStrike" kern="1200" cap="none" spc="0" normalizeH="0" baseline="0" noProof="0" dirty="0">
                <a:ln>
                  <a:noFill/>
                </a:ln>
                <a:solidFill>
                  <a:srgbClr val="FF0000"/>
                </a:solidFill>
                <a:effectLst/>
                <a:uLnTx/>
                <a:uFillTx/>
              </a:rPr>
              <a:t>, B, etc.),</a:t>
            </a:r>
            <a:r>
              <a:rPr kumimoji="0" lang="en-GB" altLang="en-US" b="1" i="0" u="none" strike="noStrike" kern="1200" cap="none" spc="0" normalizeH="0" noProof="0" dirty="0">
                <a:ln>
                  <a:noFill/>
                </a:ln>
                <a:solidFill>
                  <a:srgbClr val="FF0000"/>
                </a:solidFill>
                <a:effectLst/>
                <a:uLnTx/>
                <a:uFillTx/>
              </a:rPr>
              <a:t> instead of inferring them from computer models</a:t>
            </a:r>
            <a:endParaRPr kumimoji="0" lang="en-US" altLang="en-US" b="1" i="0" u="none" strike="noStrike" kern="1200" cap="none" spc="0" normalizeH="0" baseline="0" noProof="0" dirty="0">
              <a:ln>
                <a:noFill/>
              </a:ln>
              <a:solidFill>
                <a:srgbClr val="FF0000"/>
              </a:solidFill>
              <a:effectLst/>
              <a:uLnTx/>
              <a:uFillTx/>
            </a:endParaRPr>
          </a:p>
        </p:txBody>
      </p:sp>
      <p:pic>
        <p:nvPicPr>
          <p:cNvPr id="10" name="Picture 9">
            <a:extLst>
              <a:ext uri="{FF2B5EF4-FFF2-40B4-BE49-F238E27FC236}">
                <a16:creationId xmlns:a16="http://schemas.microsoft.com/office/drawing/2014/main" id="{1BDC3CEF-207E-44A6-6475-49A7C0C9427D}"/>
              </a:ext>
            </a:extLst>
          </p:cNvPr>
          <p:cNvPicPr>
            <a:picLocks noChangeAspect="1"/>
          </p:cNvPicPr>
          <p:nvPr/>
        </p:nvPicPr>
        <p:blipFill rotWithShape="1">
          <a:blip r:embed="rId2"/>
          <a:srcRect l="50558" r="2011"/>
          <a:stretch/>
        </p:blipFill>
        <p:spPr>
          <a:xfrm>
            <a:off x="10206951" y="1336768"/>
            <a:ext cx="1732276" cy="2058966"/>
          </a:xfrm>
          <a:prstGeom prst="rect">
            <a:avLst/>
          </a:prstGeom>
        </p:spPr>
      </p:pic>
      <p:pic>
        <p:nvPicPr>
          <p:cNvPr id="12" name="Picture 11">
            <a:extLst>
              <a:ext uri="{FF2B5EF4-FFF2-40B4-BE49-F238E27FC236}">
                <a16:creationId xmlns:a16="http://schemas.microsoft.com/office/drawing/2014/main" id="{0670032A-51AF-53D2-C880-D99D149C2D85}"/>
              </a:ext>
            </a:extLst>
          </p:cNvPr>
          <p:cNvPicPr>
            <a:picLocks noChangeAspect="1"/>
          </p:cNvPicPr>
          <p:nvPr/>
        </p:nvPicPr>
        <p:blipFill>
          <a:blip r:embed="rId3"/>
          <a:stretch>
            <a:fillRect/>
          </a:stretch>
        </p:blipFill>
        <p:spPr>
          <a:xfrm>
            <a:off x="9161077" y="3626128"/>
            <a:ext cx="2621410" cy="3123382"/>
          </a:xfrm>
          <a:prstGeom prst="rect">
            <a:avLst/>
          </a:prstGeom>
        </p:spPr>
      </p:pic>
      <p:pic>
        <p:nvPicPr>
          <p:cNvPr id="13" name="Picture 12">
            <a:extLst>
              <a:ext uri="{FF2B5EF4-FFF2-40B4-BE49-F238E27FC236}">
                <a16:creationId xmlns:a16="http://schemas.microsoft.com/office/drawing/2014/main" id="{D7419E68-2C06-D311-A959-8945EF63A7F6}"/>
              </a:ext>
            </a:extLst>
          </p:cNvPr>
          <p:cNvPicPr>
            <a:picLocks noChangeAspect="1"/>
          </p:cNvPicPr>
          <p:nvPr/>
        </p:nvPicPr>
        <p:blipFill>
          <a:blip r:embed="rId4"/>
          <a:stretch>
            <a:fillRect/>
          </a:stretch>
        </p:blipFill>
        <p:spPr>
          <a:xfrm rot="5400000">
            <a:off x="8300923" y="1716245"/>
            <a:ext cx="2109257" cy="1270050"/>
          </a:xfrm>
          <a:prstGeom prst="rect">
            <a:avLst/>
          </a:prstGeom>
        </p:spPr>
      </p:pic>
    </p:spTree>
    <p:extLst>
      <p:ext uri="{BB962C8B-B14F-4D97-AF65-F5344CB8AC3E}">
        <p14:creationId xmlns:p14="http://schemas.microsoft.com/office/powerpoint/2010/main" val="2339768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595B0-8532-F303-05C7-17D39BBBA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20D83-F23C-245B-6B0C-85A8BE98D49E}"/>
              </a:ext>
            </a:extLst>
          </p:cNvPr>
          <p:cNvSpPr>
            <a:spLocks noGrp="1"/>
          </p:cNvSpPr>
          <p:nvPr>
            <p:ph type="title"/>
          </p:nvPr>
        </p:nvSpPr>
        <p:spPr/>
        <p:txBody>
          <a:bodyPr>
            <a:normAutofit fontScale="90000"/>
          </a:bodyPr>
          <a:lstStyle/>
          <a:p>
            <a:r>
              <a:rPr lang="en-GB" sz="3600" dirty="0"/>
              <a:t>Laboratory Astrophysics with high-energy density (HED) facilities</a:t>
            </a:r>
          </a:p>
        </p:txBody>
      </p:sp>
      <p:sp>
        <p:nvSpPr>
          <p:cNvPr id="3" name="Footer Placeholder 2">
            <a:extLst>
              <a:ext uri="{FF2B5EF4-FFF2-40B4-BE49-F238E27FC236}">
                <a16:creationId xmlns:a16="http://schemas.microsoft.com/office/drawing/2014/main" id="{912FA342-11D8-2998-65CE-D7DDB83FE6D7}"/>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8AB8B8C5-C80B-D2B5-719D-6CF10EE1E659}"/>
              </a:ext>
            </a:extLst>
          </p:cNvPr>
          <p:cNvSpPr>
            <a:spLocks noGrp="1"/>
          </p:cNvSpPr>
          <p:nvPr>
            <p:ph type="sldNum" sz="quarter" idx="12"/>
          </p:nvPr>
        </p:nvSpPr>
        <p:spPr/>
        <p:txBody>
          <a:bodyPr/>
          <a:lstStyle/>
          <a:p>
            <a:fld id="{1BA9ABE8-007A-42E6-BCD2-67A13D129B58}" type="slidenum">
              <a:rPr lang="en-GB" smtClean="0"/>
              <a:t>6</a:t>
            </a:fld>
            <a:endParaRPr lang="en-GB"/>
          </a:p>
        </p:txBody>
      </p:sp>
      <p:sp>
        <p:nvSpPr>
          <p:cNvPr id="46" name="TextBox 45">
            <a:extLst>
              <a:ext uri="{FF2B5EF4-FFF2-40B4-BE49-F238E27FC236}">
                <a16:creationId xmlns:a16="http://schemas.microsoft.com/office/drawing/2014/main" id="{F9742626-E6AB-973B-CD21-58D06C974E16}"/>
              </a:ext>
            </a:extLst>
          </p:cNvPr>
          <p:cNvSpPr txBox="1"/>
          <p:nvPr/>
        </p:nvSpPr>
        <p:spPr>
          <a:xfrm>
            <a:off x="569343" y="1765391"/>
            <a:ext cx="10150764" cy="3939540"/>
          </a:xfrm>
          <a:prstGeom prst="rect">
            <a:avLst/>
          </a:prstGeom>
          <a:noFill/>
        </p:spPr>
        <p:txBody>
          <a:bodyPr wrap="square" rtlCol="0">
            <a:spAutoFit/>
          </a:bodyPr>
          <a:lstStyle/>
          <a:p>
            <a:pPr marL="342900" indent="-342900">
              <a:spcAft>
                <a:spcPts val="1200"/>
              </a:spcAft>
              <a:buAutoNum type="arabicPeriod"/>
            </a:pPr>
            <a:r>
              <a:rPr lang="en-US" sz="2000" b="1" dirty="0"/>
              <a:t>Laboratory data providing important input parameters for astrophysical modelling</a:t>
            </a:r>
          </a:p>
          <a:p>
            <a:pPr marL="914400" lvl="1" indent="-457200">
              <a:spcAft>
                <a:spcPts val="1200"/>
              </a:spcAft>
              <a:buFont typeface="+mj-lt"/>
              <a:buAutoNum type="alphaLcPeriod"/>
            </a:pPr>
            <a:r>
              <a:rPr lang="en-US" sz="2000" dirty="0"/>
              <a:t>Spectral lines, excitation rates, recombination rates, etc. – “traditional” laboratory astrophysics</a:t>
            </a:r>
          </a:p>
          <a:p>
            <a:pPr marL="914400" lvl="1" indent="-457200">
              <a:spcAft>
                <a:spcPts val="1200"/>
              </a:spcAft>
              <a:buFont typeface="+mj-lt"/>
              <a:buAutoNum type="alphaLcPeriod"/>
            </a:pPr>
            <a:r>
              <a:rPr lang="en-US" sz="2000" dirty="0"/>
              <a:t>Properties of matter in extreme conditions (temperature, density, pressure, </a:t>
            </a:r>
            <a:r>
              <a:rPr lang="en-US" sz="2000" dirty="0" err="1"/>
              <a:t>etc</a:t>
            </a:r>
            <a:r>
              <a:rPr lang="en-US" sz="2000" dirty="0"/>
              <a:t>) – </a:t>
            </a:r>
            <a:r>
              <a:rPr lang="en-US" sz="2000" dirty="0" err="1"/>
              <a:t>e.g</a:t>
            </a:r>
            <a:r>
              <a:rPr lang="en-US" sz="2000" dirty="0"/>
              <a:t> opacity, equation of state, warm dense matter</a:t>
            </a:r>
          </a:p>
          <a:p>
            <a:pPr marL="342900" indent="-342900">
              <a:spcAft>
                <a:spcPts val="1200"/>
              </a:spcAft>
              <a:buAutoNum type="arabicPeriod"/>
            </a:pPr>
            <a:r>
              <a:rPr lang="en-US" sz="2000" b="1" dirty="0"/>
              <a:t>Dynamical laboratory experiments:</a:t>
            </a:r>
          </a:p>
          <a:p>
            <a:pPr marL="914400" lvl="1" indent="-457200">
              <a:spcAft>
                <a:spcPts val="1200"/>
              </a:spcAft>
              <a:buFont typeface="+mj-lt"/>
              <a:buAutoNum type="alphaLcPeriod"/>
            </a:pPr>
            <a:r>
              <a:rPr lang="en-US" sz="2000" dirty="0"/>
              <a:t>Benchmarking hydrodynamics (compressible), radiation-hydrodynamics, magneto-hydrodynamics codes under scalable conditions</a:t>
            </a:r>
          </a:p>
          <a:p>
            <a:pPr marL="914400" lvl="1" indent="-457200">
              <a:spcAft>
                <a:spcPts val="1200"/>
              </a:spcAft>
              <a:buFont typeface="+mj-lt"/>
              <a:buAutoNum type="alphaLcPeriod"/>
            </a:pPr>
            <a:r>
              <a:rPr lang="en-US" sz="2000" dirty="0"/>
              <a:t>Laboratory experiments may prompt the emergence of new concepts</a:t>
            </a:r>
          </a:p>
        </p:txBody>
      </p:sp>
      <p:sp>
        <p:nvSpPr>
          <p:cNvPr id="5" name="Rectangle 4">
            <a:extLst>
              <a:ext uri="{FF2B5EF4-FFF2-40B4-BE49-F238E27FC236}">
                <a16:creationId xmlns:a16="http://schemas.microsoft.com/office/drawing/2014/main" id="{C1E7E113-72B9-1F03-7F16-76C31FD7158D}"/>
              </a:ext>
            </a:extLst>
          </p:cNvPr>
          <p:cNvSpPr/>
          <p:nvPr/>
        </p:nvSpPr>
        <p:spPr>
          <a:xfrm>
            <a:off x="457201" y="4036979"/>
            <a:ext cx="10622604" cy="17801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FB35A0F-AB1A-1A3C-6007-E7DC2C96EBC3}"/>
              </a:ext>
            </a:extLst>
          </p:cNvPr>
          <p:cNvSpPr txBox="1"/>
          <p:nvPr/>
        </p:nvSpPr>
        <p:spPr>
          <a:xfrm>
            <a:off x="8957942" y="5887621"/>
            <a:ext cx="2121863" cy="338554"/>
          </a:xfrm>
          <a:prstGeom prst="rect">
            <a:avLst/>
          </a:prstGeom>
          <a:noFill/>
        </p:spPr>
        <p:txBody>
          <a:bodyPr wrap="none" rtlCol="0">
            <a:spAutoFit/>
          </a:bodyPr>
          <a:lstStyle/>
          <a:p>
            <a:r>
              <a:rPr lang="en-US" sz="1600" b="1" dirty="0">
                <a:solidFill>
                  <a:srgbClr val="FF0000"/>
                </a:solidFill>
              </a:rPr>
              <a:t>Topic of this lecture</a:t>
            </a:r>
          </a:p>
        </p:txBody>
      </p:sp>
    </p:spTree>
    <p:extLst>
      <p:ext uri="{BB962C8B-B14F-4D97-AF65-F5344CB8AC3E}">
        <p14:creationId xmlns:p14="http://schemas.microsoft.com/office/powerpoint/2010/main" val="4183503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0448C-D783-2DD1-455D-6B93C4F6E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A6973-FB39-03F0-EEC4-81277E96326A}"/>
              </a:ext>
            </a:extLst>
          </p:cNvPr>
          <p:cNvSpPr>
            <a:spLocks noGrp="1"/>
          </p:cNvSpPr>
          <p:nvPr>
            <p:ph type="title"/>
          </p:nvPr>
        </p:nvSpPr>
        <p:spPr/>
        <p:txBody>
          <a:bodyPr>
            <a:normAutofit/>
          </a:bodyPr>
          <a:lstStyle/>
          <a:p>
            <a:r>
              <a:rPr lang="en-GB" dirty="0"/>
              <a:t>Plasma astrophysics deals with fluids, fields and particles and how they behave in the universe</a:t>
            </a:r>
          </a:p>
        </p:txBody>
      </p:sp>
      <p:sp>
        <p:nvSpPr>
          <p:cNvPr id="3" name="Footer Placeholder 2">
            <a:extLst>
              <a:ext uri="{FF2B5EF4-FFF2-40B4-BE49-F238E27FC236}">
                <a16:creationId xmlns:a16="http://schemas.microsoft.com/office/drawing/2014/main" id="{754F7171-51A9-2234-0478-6B9A922D36C7}"/>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C7BB37F8-0E94-BF87-D3CC-862448CE7B71}"/>
              </a:ext>
            </a:extLst>
          </p:cNvPr>
          <p:cNvSpPr>
            <a:spLocks noGrp="1"/>
          </p:cNvSpPr>
          <p:nvPr>
            <p:ph type="sldNum" sz="quarter" idx="12"/>
          </p:nvPr>
        </p:nvSpPr>
        <p:spPr/>
        <p:txBody>
          <a:bodyPr/>
          <a:lstStyle/>
          <a:p>
            <a:fld id="{1BA9ABE8-007A-42E6-BCD2-67A13D129B58}" type="slidenum">
              <a:rPr lang="en-GB" smtClean="0"/>
              <a:t>7</a:t>
            </a:fld>
            <a:endParaRPr lang="en-GB"/>
          </a:p>
        </p:txBody>
      </p:sp>
      <p:sp>
        <p:nvSpPr>
          <p:cNvPr id="5" name="Text Placeholder 4">
            <a:extLst>
              <a:ext uri="{FF2B5EF4-FFF2-40B4-BE49-F238E27FC236}">
                <a16:creationId xmlns:a16="http://schemas.microsoft.com/office/drawing/2014/main" id="{3492B346-6864-AD97-DD8D-0D351A016E87}"/>
              </a:ext>
            </a:extLst>
          </p:cNvPr>
          <p:cNvSpPr>
            <a:spLocks noGrp="1"/>
          </p:cNvSpPr>
          <p:nvPr>
            <p:ph type="body" sz="quarter" idx="13"/>
          </p:nvPr>
        </p:nvSpPr>
        <p:spPr/>
        <p:txBody>
          <a:bodyPr/>
          <a:lstStyle/>
          <a:p>
            <a:r>
              <a:rPr lang="en-GB" i="0" dirty="0"/>
              <a:t>Motivation: plasma astrophysics</a:t>
            </a:r>
          </a:p>
        </p:txBody>
      </p:sp>
      <p:pic>
        <p:nvPicPr>
          <p:cNvPr id="6" name="Picture 8" descr="Astronomers Unveil Strong Magnetic Fields Spiraling at the Edge of Milky  Way's Central Black Hole | Event Horizon Telescope">
            <a:extLst>
              <a:ext uri="{FF2B5EF4-FFF2-40B4-BE49-F238E27FC236}">
                <a16:creationId xmlns:a16="http://schemas.microsoft.com/office/drawing/2014/main" id="{3F046621-4021-76C7-0D3B-C41C8A556F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07" t="15514" r="15621" b="16421"/>
          <a:stretch/>
        </p:blipFill>
        <p:spPr bwMode="auto">
          <a:xfrm>
            <a:off x="680488" y="1385763"/>
            <a:ext cx="2775156" cy="251282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Picture 2" descr="Outbursts from a newborn star">
            <a:extLst>
              <a:ext uri="{FF2B5EF4-FFF2-40B4-BE49-F238E27FC236}">
                <a16:creationId xmlns:a16="http://schemas.microsoft.com/office/drawing/2014/main" id="{1C185D03-D5B4-BA80-F2F5-98BE8374E3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68" t="12856" b="31352"/>
          <a:stretch/>
        </p:blipFill>
        <p:spPr bwMode="auto">
          <a:xfrm>
            <a:off x="418386" y="4219930"/>
            <a:ext cx="3995631" cy="1873751"/>
          </a:xfrm>
          <a:prstGeom prst="rect">
            <a:avLst/>
          </a:prstGeom>
          <a:noFill/>
          <a:ln>
            <a:solidFill>
              <a:schemeClr val="bg1"/>
            </a:solidFill>
          </a:ln>
        </p:spPr>
      </p:pic>
      <p:pic>
        <p:nvPicPr>
          <p:cNvPr id="8" name="Picture 2" descr="Dr James O'Donoghue on X: &quot;1/2. In 1006, ppl of Switzerland, Egypt, Iran,  China, Japan &amp; N. America saw a deep space event without a telescope. It  was supernova SN-1006, the brightest">
            <a:extLst>
              <a:ext uri="{FF2B5EF4-FFF2-40B4-BE49-F238E27FC236}">
                <a16:creationId xmlns:a16="http://schemas.microsoft.com/office/drawing/2014/main" id="{319E55C5-26F9-0FF3-183C-82BC4A0425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1" t="8579" r="25396" b="6447"/>
          <a:stretch/>
        </p:blipFill>
        <p:spPr bwMode="auto">
          <a:xfrm>
            <a:off x="4134549" y="1367076"/>
            <a:ext cx="2368622" cy="237083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0" name="Picture 2" descr="NASA's Juno Mission Images Jupiter's Belts and Zones | NASA Jet Propulsion  Laboratory (JPL)">
            <a:extLst>
              <a:ext uri="{FF2B5EF4-FFF2-40B4-BE49-F238E27FC236}">
                <a16:creationId xmlns:a16="http://schemas.microsoft.com/office/drawing/2014/main" id="{E2276866-2748-F9CC-36D3-4612BD3B7E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3330" y="1327789"/>
            <a:ext cx="3875023" cy="21808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perdense neutron star likely has a solid crust | Space">
            <a:extLst>
              <a:ext uri="{FF2B5EF4-FFF2-40B4-BE49-F238E27FC236}">
                <a16:creationId xmlns:a16="http://schemas.microsoft.com/office/drawing/2014/main" id="{F293DC9B-FE09-4635-ECAE-788B6D9B09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640" r="10872"/>
          <a:stretch/>
        </p:blipFill>
        <p:spPr bwMode="auto">
          <a:xfrm>
            <a:off x="4599398" y="4042292"/>
            <a:ext cx="3184596" cy="2282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un - NASA Science">
            <a:extLst>
              <a:ext uri="{FF2B5EF4-FFF2-40B4-BE49-F238E27FC236}">
                <a16:creationId xmlns:a16="http://schemas.microsoft.com/office/drawing/2014/main" id="{A1841F72-4416-8BF8-A071-FC251D197E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3338" y="3636847"/>
            <a:ext cx="3000770" cy="290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869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38754-C2B6-1867-7F9B-B4B7915B54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6B7DC-7402-DA8C-6C6B-AE0C356145E6}"/>
              </a:ext>
            </a:extLst>
          </p:cNvPr>
          <p:cNvSpPr>
            <a:spLocks noGrp="1"/>
          </p:cNvSpPr>
          <p:nvPr>
            <p:ph type="title"/>
          </p:nvPr>
        </p:nvSpPr>
        <p:spPr/>
        <p:txBody>
          <a:bodyPr>
            <a:normAutofit/>
          </a:bodyPr>
          <a:lstStyle/>
          <a:p>
            <a:r>
              <a:rPr lang="en-GB" dirty="0"/>
              <a:t>Fundamental processes in astrophysics are mediated by plasma effects</a:t>
            </a:r>
          </a:p>
        </p:txBody>
      </p:sp>
      <p:sp>
        <p:nvSpPr>
          <p:cNvPr id="3" name="Footer Placeholder 2">
            <a:extLst>
              <a:ext uri="{FF2B5EF4-FFF2-40B4-BE49-F238E27FC236}">
                <a16:creationId xmlns:a16="http://schemas.microsoft.com/office/drawing/2014/main" id="{771301C3-259B-E577-7BD4-23786CB32E23}"/>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04032693-1C52-7AC1-E478-5E9FF4D2041E}"/>
              </a:ext>
            </a:extLst>
          </p:cNvPr>
          <p:cNvSpPr>
            <a:spLocks noGrp="1"/>
          </p:cNvSpPr>
          <p:nvPr>
            <p:ph type="sldNum" sz="quarter" idx="12"/>
          </p:nvPr>
        </p:nvSpPr>
        <p:spPr/>
        <p:txBody>
          <a:bodyPr/>
          <a:lstStyle/>
          <a:p>
            <a:fld id="{1BA9ABE8-007A-42E6-BCD2-67A13D129B58}" type="slidenum">
              <a:rPr lang="en-GB" smtClean="0"/>
              <a:t>8</a:t>
            </a:fld>
            <a:endParaRPr lang="en-GB"/>
          </a:p>
        </p:txBody>
      </p:sp>
      <p:sp>
        <p:nvSpPr>
          <p:cNvPr id="5" name="Text Placeholder 4">
            <a:extLst>
              <a:ext uri="{FF2B5EF4-FFF2-40B4-BE49-F238E27FC236}">
                <a16:creationId xmlns:a16="http://schemas.microsoft.com/office/drawing/2014/main" id="{A4C7795E-88C7-E51D-E14E-CFAEF7BE76A8}"/>
              </a:ext>
            </a:extLst>
          </p:cNvPr>
          <p:cNvSpPr>
            <a:spLocks noGrp="1"/>
          </p:cNvSpPr>
          <p:nvPr>
            <p:ph type="body" sz="quarter" idx="13"/>
          </p:nvPr>
        </p:nvSpPr>
        <p:spPr/>
        <p:txBody>
          <a:bodyPr/>
          <a:lstStyle/>
          <a:p>
            <a:r>
              <a:rPr lang="en-GB" i="0" dirty="0"/>
              <a:t>Motivation: plasma astrophysics</a:t>
            </a:r>
          </a:p>
        </p:txBody>
      </p:sp>
      <p:pic>
        <p:nvPicPr>
          <p:cNvPr id="6" name="Video_track_particle.mov" descr="Video_track_particle.mov">
            <a:extLst>
              <a:ext uri="{FF2B5EF4-FFF2-40B4-BE49-F238E27FC236}">
                <a16:creationId xmlns:a16="http://schemas.microsoft.com/office/drawing/2014/main" id="{A475AEEE-1A36-C02B-6BA9-EDE43BAA9C7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8059" t="8216" r="50144" b="49600"/>
          <a:stretch/>
        </p:blipFill>
        <p:spPr>
          <a:xfrm>
            <a:off x="6404566" y="1676882"/>
            <a:ext cx="5453569" cy="2350557"/>
          </a:xfrm>
          <a:prstGeom prst="rect">
            <a:avLst/>
          </a:prstGeom>
          <a:ln w="12700">
            <a:miter lim="400000"/>
          </a:ln>
        </p:spPr>
      </p:pic>
      <p:pic>
        <p:nvPicPr>
          <p:cNvPr id="7" name="Picture 6">
            <a:extLst>
              <a:ext uri="{FF2B5EF4-FFF2-40B4-BE49-F238E27FC236}">
                <a16:creationId xmlns:a16="http://schemas.microsoft.com/office/drawing/2014/main" id="{57E08D41-F379-37AA-4792-25B6E5B8CEBC}"/>
              </a:ext>
            </a:extLst>
          </p:cNvPr>
          <p:cNvPicPr>
            <a:picLocks noChangeAspect="1"/>
          </p:cNvPicPr>
          <p:nvPr/>
        </p:nvPicPr>
        <p:blipFill>
          <a:blip r:embed="rId5"/>
          <a:stretch>
            <a:fillRect/>
          </a:stretch>
        </p:blipFill>
        <p:spPr>
          <a:xfrm>
            <a:off x="147782" y="1648426"/>
            <a:ext cx="2536886" cy="3005986"/>
          </a:xfrm>
          <a:prstGeom prst="rect">
            <a:avLst/>
          </a:prstGeom>
        </p:spPr>
      </p:pic>
      <p:pic>
        <p:nvPicPr>
          <p:cNvPr id="8" name="Picture 7">
            <a:extLst>
              <a:ext uri="{FF2B5EF4-FFF2-40B4-BE49-F238E27FC236}">
                <a16:creationId xmlns:a16="http://schemas.microsoft.com/office/drawing/2014/main" id="{DCA57A04-452C-2D70-F775-E1A4C40823D9}"/>
              </a:ext>
            </a:extLst>
          </p:cNvPr>
          <p:cNvPicPr>
            <a:picLocks noChangeAspect="1"/>
          </p:cNvPicPr>
          <p:nvPr/>
        </p:nvPicPr>
        <p:blipFill>
          <a:blip r:embed="rId6"/>
          <a:stretch>
            <a:fillRect/>
          </a:stretch>
        </p:blipFill>
        <p:spPr>
          <a:xfrm>
            <a:off x="147782" y="4756335"/>
            <a:ext cx="2536886" cy="1599341"/>
          </a:xfrm>
          <a:prstGeom prst="rect">
            <a:avLst/>
          </a:prstGeom>
        </p:spPr>
      </p:pic>
      <p:pic>
        <p:nvPicPr>
          <p:cNvPr id="9" name="Picture 2" descr="Figure 5. ">
            <a:extLst>
              <a:ext uri="{FF2B5EF4-FFF2-40B4-BE49-F238E27FC236}">
                <a16:creationId xmlns:a16="http://schemas.microsoft.com/office/drawing/2014/main" id="{81889691-4778-DAD4-91AA-B38BB4779D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0493" y="1764206"/>
            <a:ext cx="2915506" cy="43776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BD7C9BC-C300-31C6-B991-4FDA6DDAD88F}"/>
              </a:ext>
            </a:extLst>
          </p:cNvPr>
          <p:cNvSpPr txBox="1"/>
          <p:nvPr/>
        </p:nvSpPr>
        <p:spPr>
          <a:xfrm>
            <a:off x="3180493" y="5864842"/>
            <a:ext cx="1263487" cy="276999"/>
          </a:xfrm>
          <a:prstGeom prst="rect">
            <a:avLst/>
          </a:prstGeom>
          <a:noFill/>
        </p:spPr>
        <p:txBody>
          <a:bodyPr wrap="none" rtlCol="0">
            <a:spAutoFit/>
          </a:bodyPr>
          <a:lstStyle/>
          <a:p>
            <a:r>
              <a:rPr lang="en-GB" sz="1200" dirty="0"/>
              <a:t>[Shibata+ 1995]</a:t>
            </a:r>
          </a:p>
        </p:txBody>
      </p:sp>
      <p:sp>
        <p:nvSpPr>
          <p:cNvPr id="12" name="TextBox 11">
            <a:extLst>
              <a:ext uri="{FF2B5EF4-FFF2-40B4-BE49-F238E27FC236}">
                <a16:creationId xmlns:a16="http://schemas.microsoft.com/office/drawing/2014/main" id="{389CF2D4-3A87-2FD8-3AE6-D63671A3C0B8}"/>
              </a:ext>
            </a:extLst>
          </p:cNvPr>
          <p:cNvSpPr txBox="1"/>
          <p:nvPr/>
        </p:nvSpPr>
        <p:spPr>
          <a:xfrm>
            <a:off x="6591824" y="4347719"/>
            <a:ext cx="5437880" cy="2062103"/>
          </a:xfrm>
          <a:prstGeom prst="rect">
            <a:avLst/>
          </a:prstGeom>
          <a:noFill/>
        </p:spPr>
        <p:txBody>
          <a:bodyPr wrap="square" rtlCol="0">
            <a:spAutoFit/>
          </a:bodyPr>
          <a:lstStyle/>
          <a:p>
            <a:pPr>
              <a:spcAft>
                <a:spcPts val="1200"/>
              </a:spcAft>
            </a:pPr>
            <a:r>
              <a:rPr lang="en-US" sz="1600" dirty="0"/>
              <a:t>Plasma physics is crucial for understanding</a:t>
            </a:r>
          </a:p>
          <a:p>
            <a:pPr marL="285750" indent="-285750">
              <a:spcAft>
                <a:spcPts val="1200"/>
              </a:spcAft>
              <a:buFont typeface="Arial" panose="020B0604020202020204" pitchFamily="34" charset="0"/>
              <a:buChar char="•"/>
            </a:pPr>
            <a:r>
              <a:rPr lang="en-US" sz="1600" b="1" dirty="0"/>
              <a:t>Formation and evolution of structures</a:t>
            </a:r>
          </a:p>
          <a:p>
            <a:pPr marL="285750" indent="-285750">
              <a:spcAft>
                <a:spcPts val="1200"/>
              </a:spcAft>
              <a:buFont typeface="Arial" panose="020B0604020202020204" pitchFamily="34" charset="0"/>
              <a:buChar char="•"/>
            </a:pPr>
            <a:r>
              <a:rPr lang="en-US" sz="1600" b="1" dirty="0"/>
              <a:t>Electromagnetic sources </a:t>
            </a:r>
            <a:r>
              <a:rPr lang="en-US" sz="1600" b="1" dirty="0" err="1"/>
              <a:t>sources</a:t>
            </a:r>
            <a:r>
              <a:rPr lang="en-US" sz="1600" b="1" dirty="0"/>
              <a:t> </a:t>
            </a:r>
            <a:r>
              <a:rPr lang="en-US" sz="1600" dirty="0"/>
              <a:t>(e.g. stars, inter-stellar and -cluster medium, magnetospheres, compact objects)</a:t>
            </a:r>
          </a:p>
          <a:p>
            <a:pPr marL="285750" indent="-285750">
              <a:spcAft>
                <a:spcPts val="1200"/>
              </a:spcAft>
              <a:buFont typeface="Arial" panose="020B0604020202020204" pitchFamily="34" charset="0"/>
              <a:buChar char="•"/>
            </a:pPr>
            <a:r>
              <a:rPr lang="en-US" sz="1600" b="1" dirty="0"/>
              <a:t>Astro-particles </a:t>
            </a:r>
            <a:r>
              <a:rPr lang="en-US" sz="1600" dirty="0"/>
              <a:t>(e.g. cosmic rays)</a:t>
            </a:r>
          </a:p>
        </p:txBody>
      </p:sp>
      <p:cxnSp>
        <p:nvCxnSpPr>
          <p:cNvPr id="14" name="Straight Arrow Connector 13">
            <a:extLst>
              <a:ext uri="{FF2B5EF4-FFF2-40B4-BE49-F238E27FC236}">
                <a16:creationId xmlns:a16="http://schemas.microsoft.com/office/drawing/2014/main" id="{A415FA08-B235-C0D7-4310-21EEF835A381}"/>
              </a:ext>
            </a:extLst>
          </p:cNvPr>
          <p:cNvCxnSpPr>
            <a:cxnSpLocks/>
          </p:cNvCxnSpPr>
          <p:nvPr/>
        </p:nvCxnSpPr>
        <p:spPr>
          <a:xfrm flipH="1">
            <a:off x="226860" y="3953023"/>
            <a:ext cx="910747" cy="775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8FAA11-3E6D-EC1C-266B-FBFD38F4373E}"/>
              </a:ext>
            </a:extLst>
          </p:cNvPr>
          <p:cNvCxnSpPr>
            <a:cxnSpLocks/>
          </p:cNvCxnSpPr>
          <p:nvPr/>
        </p:nvCxnSpPr>
        <p:spPr>
          <a:xfrm>
            <a:off x="1703676" y="3996578"/>
            <a:ext cx="859316" cy="7323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47BCF0-2F58-8CE0-BC8F-3E068C6205E5}"/>
              </a:ext>
            </a:extLst>
          </p:cNvPr>
          <p:cNvSpPr txBox="1"/>
          <p:nvPr/>
        </p:nvSpPr>
        <p:spPr>
          <a:xfrm>
            <a:off x="205040" y="1211941"/>
            <a:ext cx="2545890" cy="338554"/>
          </a:xfrm>
          <a:prstGeom prst="rect">
            <a:avLst/>
          </a:prstGeom>
          <a:noFill/>
        </p:spPr>
        <p:txBody>
          <a:bodyPr wrap="none" rtlCol="0">
            <a:spAutoFit/>
          </a:bodyPr>
          <a:lstStyle/>
          <a:p>
            <a:pPr algn="ctr"/>
            <a:r>
              <a:rPr lang="en-US" sz="1600" b="1" dirty="0"/>
              <a:t>Accretion discs and jets</a:t>
            </a:r>
          </a:p>
        </p:txBody>
      </p:sp>
      <p:sp>
        <p:nvSpPr>
          <p:cNvPr id="19" name="TextBox 18">
            <a:extLst>
              <a:ext uri="{FF2B5EF4-FFF2-40B4-BE49-F238E27FC236}">
                <a16:creationId xmlns:a16="http://schemas.microsoft.com/office/drawing/2014/main" id="{5E290D6C-0CC9-A8D6-DCBA-4CBB43A1B07F}"/>
              </a:ext>
            </a:extLst>
          </p:cNvPr>
          <p:cNvSpPr txBox="1"/>
          <p:nvPr/>
        </p:nvSpPr>
        <p:spPr>
          <a:xfrm>
            <a:off x="3393015" y="1216394"/>
            <a:ext cx="2374368" cy="338554"/>
          </a:xfrm>
          <a:prstGeom prst="rect">
            <a:avLst/>
          </a:prstGeom>
          <a:noFill/>
        </p:spPr>
        <p:txBody>
          <a:bodyPr wrap="none" rtlCol="0">
            <a:spAutoFit/>
          </a:bodyPr>
          <a:lstStyle/>
          <a:p>
            <a:pPr algn="ctr"/>
            <a:r>
              <a:rPr lang="en-US" sz="1600" b="1" dirty="0"/>
              <a:t>Coronal mass ejection</a:t>
            </a:r>
          </a:p>
        </p:txBody>
      </p:sp>
      <p:sp>
        <p:nvSpPr>
          <p:cNvPr id="20" name="TextBox 19">
            <a:extLst>
              <a:ext uri="{FF2B5EF4-FFF2-40B4-BE49-F238E27FC236}">
                <a16:creationId xmlns:a16="http://schemas.microsoft.com/office/drawing/2014/main" id="{17BB483A-58D1-2D56-06F3-92C197882F1A}"/>
              </a:ext>
            </a:extLst>
          </p:cNvPr>
          <p:cNvSpPr txBox="1"/>
          <p:nvPr/>
        </p:nvSpPr>
        <p:spPr>
          <a:xfrm>
            <a:off x="7002446" y="1286357"/>
            <a:ext cx="3993401" cy="338554"/>
          </a:xfrm>
          <a:prstGeom prst="rect">
            <a:avLst/>
          </a:prstGeom>
          <a:noFill/>
        </p:spPr>
        <p:txBody>
          <a:bodyPr wrap="none" rtlCol="0">
            <a:spAutoFit/>
          </a:bodyPr>
          <a:lstStyle/>
          <a:p>
            <a:pPr algn="ctr"/>
            <a:r>
              <a:rPr lang="en-US" sz="1600" b="1" dirty="0"/>
              <a:t>Cosmic ray acceleration in supernovae</a:t>
            </a:r>
          </a:p>
        </p:txBody>
      </p:sp>
    </p:spTree>
    <p:extLst>
      <p:ext uri="{BB962C8B-B14F-4D97-AF65-F5344CB8AC3E}">
        <p14:creationId xmlns:p14="http://schemas.microsoft.com/office/powerpoint/2010/main" val="423503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1" fill="hold" display="0">
                  <p:stCondLst>
                    <p:cond delay="indefinite"/>
                  </p:stCondLst>
                </p:cTn>
                <p:tgtEl>
                  <p:spTgt spid="6"/>
                </p:tgtEl>
              </p:cMediaNode>
            </p:video>
          </p:childTnLst>
        </p:cTn>
      </p:par>
    </p:tnLst>
    <p:bldLst>
      <p:bldP spid="10" grpId="0"/>
      <p:bldP spid="12"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412EA-5840-589A-198F-11CDBF261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00C75-D62B-8E0F-ADDE-72F8DBAF480F}"/>
              </a:ext>
            </a:extLst>
          </p:cNvPr>
          <p:cNvSpPr>
            <a:spLocks noGrp="1"/>
          </p:cNvSpPr>
          <p:nvPr>
            <p:ph type="title"/>
          </p:nvPr>
        </p:nvSpPr>
        <p:spPr/>
        <p:txBody>
          <a:bodyPr>
            <a:normAutofit/>
          </a:bodyPr>
          <a:lstStyle/>
          <a:p>
            <a:r>
              <a:rPr lang="en-GB" dirty="0"/>
              <a:t>Plasmas often are highly dynamical, nonlinear, and multi-scale: hard to interpret observations and model!</a:t>
            </a:r>
          </a:p>
        </p:txBody>
      </p:sp>
      <p:sp>
        <p:nvSpPr>
          <p:cNvPr id="3" name="Footer Placeholder 2">
            <a:extLst>
              <a:ext uri="{FF2B5EF4-FFF2-40B4-BE49-F238E27FC236}">
                <a16:creationId xmlns:a16="http://schemas.microsoft.com/office/drawing/2014/main" id="{392ECDCD-5EC5-5D76-8A92-0A721DC5DD6E}"/>
              </a:ext>
            </a:extLst>
          </p:cNvPr>
          <p:cNvSpPr>
            <a:spLocks noGrp="1"/>
          </p:cNvSpPr>
          <p:nvPr>
            <p:ph type="ftr" sz="quarter" idx="11"/>
          </p:nvPr>
        </p:nvSpPr>
        <p:spPr/>
        <p:txBody>
          <a:bodyPr/>
          <a:lstStyle/>
          <a:p>
            <a:r>
              <a:rPr lang="en-GB"/>
              <a:t>v.valenzuela@princeton.edu</a:t>
            </a:r>
            <a:endParaRPr lang="en-GB" dirty="0"/>
          </a:p>
        </p:txBody>
      </p:sp>
      <p:sp>
        <p:nvSpPr>
          <p:cNvPr id="4" name="Slide Number Placeholder 3">
            <a:extLst>
              <a:ext uri="{FF2B5EF4-FFF2-40B4-BE49-F238E27FC236}">
                <a16:creationId xmlns:a16="http://schemas.microsoft.com/office/drawing/2014/main" id="{FEDBE6B2-D448-6314-2C55-B4A6ABE148C7}"/>
              </a:ext>
            </a:extLst>
          </p:cNvPr>
          <p:cNvSpPr>
            <a:spLocks noGrp="1"/>
          </p:cNvSpPr>
          <p:nvPr>
            <p:ph type="sldNum" sz="quarter" idx="12"/>
          </p:nvPr>
        </p:nvSpPr>
        <p:spPr/>
        <p:txBody>
          <a:bodyPr/>
          <a:lstStyle/>
          <a:p>
            <a:fld id="{1BA9ABE8-007A-42E6-BCD2-67A13D129B58}" type="slidenum">
              <a:rPr lang="en-GB" smtClean="0"/>
              <a:t>9</a:t>
            </a:fld>
            <a:endParaRPr lang="en-GB"/>
          </a:p>
        </p:txBody>
      </p:sp>
      <p:sp>
        <p:nvSpPr>
          <p:cNvPr id="5" name="Text Placeholder 4">
            <a:extLst>
              <a:ext uri="{FF2B5EF4-FFF2-40B4-BE49-F238E27FC236}">
                <a16:creationId xmlns:a16="http://schemas.microsoft.com/office/drawing/2014/main" id="{FE8A9471-61F7-5CDA-9EA9-B4CDF0D9347E}"/>
              </a:ext>
            </a:extLst>
          </p:cNvPr>
          <p:cNvSpPr>
            <a:spLocks noGrp="1"/>
          </p:cNvSpPr>
          <p:nvPr>
            <p:ph type="body" sz="quarter" idx="13"/>
          </p:nvPr>
        </p:nvSpPr>
        <p:spPr/>
        <p:txBody>
          <a:bodyPr/>
          <a:lstStyle/>
          <a:p>
            <a:r>
              <a:rPr lang="en-GB" i="0" dirty="0"/>
              <a:t>Motivation: plasma astrophysics</a:t>
            </a:r>
          </a:p>
        </p:txBody>
      </p:sp>
      <p:cxnSp>
        <p:nvCxnSpPr>
          <p:cNvPr id="42" name="Straight Connector 41">
            <a:extLst>
              <a:ext uri="{FF2B5EF4-FFF2-40B4-BE49-F238E27FC236}">
                <a16:creationId xmlns:a16="http://schemas.microsoft.com/office/drawing/2014/main" id="{7FE04CB9-2C8A-951B-4B5F-1C7AE8808962}"/>
              </a:ext>
            </a:extLst>
          </p:cNvPr>
          <p:cNvCxnSpPr>
            <a:cxnSpLocks noGrp="1" noRot="1" noMove="1" noResize="1" noEditPoints="1" noAdjustHandles="1" noChangeArrowheads="1" noChangeShapeType="1"/>
          </p:cNvCxnSpPr>
          <p:nvPr/>
        </p:nvCxnSpPr>
        <p:spPr>
          <a:xfrm>
            <a:off x="0" y="6107502"/>
            <a:ext cx="12192000" cy="0"/>
          </a:xfrm>
          <a:prstGeom prst="line">
            <a:avLst/>
          </a:prstGeom>
          <a:ln>
            <a:solidFill>
              <a:schemeClr val="tx1"/>
            </a:solidFill>
          </a:ln>
          <a:effectLst>
            <a:outerShdw blurRad="127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8807FC7-0D49-390A-802E-63165D80D300}"/>
              </a:ext>
            </a:extLst>
          </p:cNvPr>
          <p:cNvSpPr txBox="1"/>
          <p:nvPr/>
        </p:nvSpPr>
        <p:spPr>
          <a:xfrm>
            <a:off x="147782" y="6245157"/>
            <a:ext cx="5562354" cy="276999"/>
          </a:xfrm>
          <a:prstGeom prst="rect">
            <a:avLst/>
          </a:prstGeom>
          <a:noFill/>
        </p:spPr>
        <p:txBody>
          <a:bodyPr wrap="square" rtlCol="0">
            <a:spAutoFit/>
          </a:bodyPr>
          <a:lstStyle/>
          <a:p>
            <a:r>
              <a:rPr lang="en-US" sz="1200" dirty="0"/>
              <a:t>EHT Collaboration; </a:t>
            </a:r>
            <a:r>
              <a:rPr lang="en-US" sz="1200" dirty="0" err="1"/>
              <a:t>Astrophys</a:t>
            </a:r>
            <a:r>
              <a:rPr lang="en-US" sz="1200" dirty="0"/>
              <a:t>. J. (2024); Bambic et al., MNRAS (2024)</a:t>
            </a:r>
          </a:p>
        </p:txBody>
      </p:sp>
      <p:pic>
        <p:nvPicPr>
          <p:cNvPr id="3074" name="Picture 2">
            <a:extLst>
              <a:ext uri="{FF2B5EF4-FFF2-40B4-BE49-F238E27FC236}">
                <a16:creationId xmlns:a16="http://schemas.microsoft.com/office/drawing/2014/main" id="{BC833826-EAEC-63D6-3555-654864FB6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853" y="2384875"/>
            <a:ext cx="5209958" cy="28330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D96A3C-22A1-42AF-70F7-09E2F08BC5C4}"/>
              </a:ext>
            </a:extLst>
          </p:cNvPr>
          <p:cNvSpPr txBox="1"/>
          <p:nvPr/>
        </p:nvSpPr>
        <p:spPr>
          <a:xfrm>
            <a:off x="4294952" y="1627625"/>
            <a:ext cx="3887759" cy="646331"/>
          </a:xfrm>
          <a:prstGeom prst="rect">
            <a:avLst/>
          </a:prstGeom>
          <a:noFill/>
        </p:spPr>
        <p:txBody>
          <a:bodyPr wrap="square" rtlCol="0">
            <a:spAutoFit/>
          </a:bodyPr>
          <a:lstStyle/>
          <a:p>
            <a:pPr algn="ctr"/>
            <a:r>
              <a:rPr lang="en-US" b="1" i="1" dirty="0"/>
              <a:t>Global</a:t>
            </a:r>
            <a:r>
              <a:rPr lang="en-US" b="1" dirty="0"/>
              <a:t> simulation of a turbulent black hole accretion disc</a:t>
            </a:r>
          </a:p>
        </p:txBody>
      </p:sp>
      <p:pic>
        <p:nvPicPr>
          <p:cNvPr id="8" name="Picture 7">
            <a:extLst>
              <a:ext uri="{FF2B5EF4-FFF2-40B4-BE49-F238E27FC236}">
                <a16:creationId xmlns:a16="http://schemas.microsoft.com/office/drawing/2014/main" id="{89AD5F15-C7F0-F613-96AA-A65A6F08E355}"/>
              </a:ext>
            </a:extLst>
          </p:cNvPr>
          <p:cNvPicPr>
            <a:picLocks noChangeAspect="1"/>
          </p:cNvPicPr>
          <p:nvPr/>
        </p:nvPicPr>
        <p:blipFill>
          <a:blip r:embed="rId3">
            <a:clrChange>
              <a:clrFrom>
                <a:srgbClr val="FFFFFF"/>
              </a:clrFrom>
              <a:clrTo>
                <a:srgbClr val="FFFFFF">
                  <a:alpha val="0"/>
                </a:srgbClr>
              </a:clrTo>
            </a:clrChange>
          </a:blip>
          <a:srcRect r="58142"/>
          <a:stretch>
            <a:fillRect/>
          </a:stretch>
        </p:blipFill>
        <p:spPr>
          <a:xfrm>
            <a:off x="9312396" y="2326313"/>
            <a:ext cx="2184954" cy="3205635"/>
          </a:xfrm>
          <a:prstGeom prst="rect">
            <a:avLst/>
          </a:prstGeom>
        </p:spPr>
      </p:pic>
      <p:pic>
        <p:nvPicPr>
          <p:cNvPr id="7" name="Picture 8" descr="Astronomers Unveil Strong Magnetic Fields Spiraling at the Edge of Milky  Way's Central Black Hole | Event Horizon Telescope">
            <a:extLst>
              <a:ext uri="{FF2B5EF4-FFF2-40B4-BE49-F238E27FC236}">
                <a16:creationId xmlns:a16="http://schemas.microsoft.com/office/drawing/2014/main" id="{8219A768-1074-F4A0-71B7-36E1304A05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07" t="15514" r="15621" b="16421"/>
          <a:stretch/>
        </p:blipFill>
        <p:spPr bwMode="auto">
          <a:xfrm>
            <a:off x="147781" y="2419395"/>
            <a:ext cx="3090733" cy="279856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0CA3C50-DE63-95A5-90B9-C579D29F9358}"/>
              </a:ext>
            </a:extLst>
          </p:cNvPr>
          <p:cNvSpPr txBox="1"/>
          <p:nvPr/>
        </p:nvSpPr>
        <p:spPr>
          <a:xfrm>
            <a:off x="8354665" y="1627625"/>
            <a:ext cx="3887759" cy="646331"/>
          </a:xfrm>
          <a:prstGeom prst="rect">
            <a:avLst/>
          </a:prstGeom>
          <a:noFill/>
        </p:spPr>
        <p:txBody>
          <a:bodyPr wrap="square" rtlCol="0">
            <a:spAutoFit/>
          </a:bodyPr>
          <a:lstStyle/>
          <a:p>
            <a:pPr algn="ctr"/>
            <a:r>
              <a:rPr lang="en-US" b="1" i="1" dirty="0"/>
              <a:t>Local</a:t>
            </a:r>
            <a:r>
              <a:rPr lang="en-US" b="1" dirty="0"/>
              <a:t> simulation of a turbulent black hole accretion disc</a:t>
            </a:r>
          </a:p>
        </p:txBody>
      </p:sp>
      <p:sp>
        <p:nvSpPr>
          <p:cNvPr id="11" name="TextBox 10">
            <a:extLst>
              <a:ext uri="{FF2B5EF4-FFF2-40B4-BE49-F238E27FC236}">
                <a16:creationId xmlns:a16="http://schemas.microsoft.com/office/drawing/2014/main" id="{37D48ABD-3D05-3864-25B8-3807E04059CA}"/>
              </a:ext>
            </a:extLst>
          </p:cNvPr>
          <p:cNvSpPr txBox="1"/>
          <p:nvPr/>
        </p:nvSpPr>
        <p:spPr>
          <a:xfrm>
            <a:off x="147781" y="1707022"/>
            <a:ext cx="3090733" cy="646331"/>
          </a:xfrm>
          <a:prstGeom prst="rect">
            <a:avLst/>
          </a:prstGeom>
          <a:noFill/>
        </p:spPr>
        <p:txBody>
          <a:bodyPr wrap="square" rtlCol="0">
            <a:spAutoFit/>
          </a:bodyPr>
          <a:lstStyle/>
          <a:p>
            <a:pPr algn="ctr"/>
            <a:r>
              <a:rPr lang="en-US" b="1" dirty="0"/>
              <a:t>Observation of Sgr A* in the Milky Way</a:t>
            </a:r>
          </a:p>
        </p:txBody>
      </p:sp>
      <p:sp>
        <p:nvSpPr>
          <p:cNvPr id="9" name="TextBox 8">
            <a:extLst>
              <a:ext uri="{FF2B5EF4-FFF2-40B4-BE49-F238E27FC236}">
                <a16:creationId xmlns:a16="http://schemas.microsoft.com/office/drawing/2014/main" id="{EAF7FE40-E6A8-FBAA-1EA1-7C3C42B21441}"/>
              </a:ext>
            </a:extLst>
          </p:cNvPr>
          <p:cNvSpPr txBox="1"/>
          <p:nvPr/>
        </p:nvSpPr>
        <p:spPr>
          <a:xfrm>
            <a:off x="4019107" y="5272018"/>
            <a:ext cx="2593980" cy="307777"/>
          </a:xfrm>
          <a:prstGeom prst="rect">
            <a:avLst/>
          </a:prstGeom>
          <a:noFill/>
        </p:spPr>
        <p:txBody>
          <a:bodyPr wrap="none" rtlCol="0">
            <a:spAutoFit/>
          </a:bodyPr>
          <a:lstStyle/>
          <a:p>
            <a:r>
              <a:rPr lang="en-US" sz="1400" dirty="0"/>
              <a:t>Credit: Ripperda et al. (</a:t>
            </a:r>
            <a:r>
              <a:rPr lang="en-US" sz="1400" dirty="0">
                <a:hlinkClick r:id="rId5"/>
              </a:rPr>
              <a:t>BHAC</a:t>
            </a:r>
            <a:r>
              <a:rPr lang="en-US" sz="1400" dirty="0"/>
              <a:t>)</a:t>
            </a:r>
          </a:p>
        </p:txBody>
      </p:sp>
    </p:spTree>
    <p:extLst>
      <p:ext uri="{BB962C8B-B14F-4D97-AF65-F5344CB8AC3E}">
        <p14:creationId xmlns:p14="http://schemas.microsoft.com/office/powerpoint/2010/main" val="1362168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9287</TotalTime>
  <Words>4719</Words>
  <Application>Microsoft Office PowerPoint</Application>
  <PresentationFormat>Widescreen</PresentationFormat>
  <Paragraphs>715</Paragraphs>
  <Slides>57</Slides>
  <Notes>0</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5" baseType="lpstr">
      <vt:lpstr>Arial</vt:lpstr>
      <vt:lpstr>Calibri</vt:lpstr>
      <vt:lpstr>Cambria Math</vt:lpstr>
      <vt:lpstr>Google Sans</vt:lpstr>
      <vt:lpstr>Symbol</vt:lpstr>
      <vt:lpstr>Wingdings</vt:lpstr>
      <vt:lpstr>Office Theme</vt:lpstr>
      <vt:lpstr>Equation</vt:lpstr>
      <vt:lpstr>PowerPoint Presentation</vt:lpstr>
      <vt:lpstr>PowerPoint Presentation</vt:lpstr>
      <vt:lpstr>PowerPoint Presentation</vt:lpstr>
      <vt:lpstr>PowerPoint Presentation</vt:lpstr>
      <vt:lpstr>Outline</vt:lpstr>
      <vt:lpstr>Laboratory Astrophysics with high-energy density (HED) facilities</vt:lpstr>
      <vt:lpstr>Plasma astrophysics deals with fluids, fields and particles and how they behave in the universe</vt:lpstr>
      <vt:lpstr>Fundamental processes in astrophysics are mediated by plasma effects</vt:lpstr>
      <vt:lpstr>Plasmas often are highly dynamical, nonlinear, and multi-scale: hard to interpret observations and model!</vt:lpstr>
      <vt:lpstr>Laboratory Plasma Astrophysics: take a subset of an astrophysical problem and study it in detail</vt:lpstr>
      <vt:lpstr>I work with dynamical laboratory astrophysics experiments on high-energy density facilities</vt:lpstr>
      <vt:lpstr>Laboratory experiments are good for investigating fundamental physics of astrophysical objects in detail</vt:lpstr>
      <vt:lpstr>Laboratory experiments are good for investigating fundamental physics of astrophysical objects in detail</vt:lpstr>
      <vt:lpstr>Hydrodynamic and magnetohydrodynamic flows often behave similarly despite their size</vt:lpstr>
      <vt:lpstr>A plasma can be treated as a fluid when the particles within are localized</vt:lpstr>
      <vt:lpstr>A plasma can be treated as a fluid when the particles within are localized</vt:lpstr>
      <vt:lpstr>Let us write the MHD equations with explicit dependence on scale</vt:lpstr>
      <vt:lpstr>MHD scaling: continuity equation</vt:lpstr>
      <vt:lpstr>MHD scaling: momentum equation</vt:lpstr>
      <vt:lpstr>MHD scaling: induction equation</vt:lpstr>
      <vt:lpstr>MHD scaling: internal energy equation</vt:lpstr>
      <vt:lpstr>MHD scaling is based on comparing a small set of dimensionless parameters in the lab and astrophysics</vt:lpstr>
      <vt:lpstr>Plasma flows are scale invariant when dissipation is negligible</vt:lpstr>
      <vt:lpstr>Dimensionless numbers in the universe, the laboratory, and numerical simulations</vt:lpstr>
      <vt:lpstr>Dimensionless parameters as ratios of length- and time-scales</vt:lpstr>
      <vt:lpstr>In summary: what is the goal of dynamical laboratory astrophysics? (and what isn’t)</vt:lpstr>
      <vt:lpstr>PowerPoint Presentation</vt:lpstr>
      <vt:lpstr>Plasma jets in the universe</vt:lpstr>
      <vt:lpstr>Plasma jets are full of substructures but remain collimated on large scales</vt:lpstr>
      <vt:lpstr>Plasma jets are multi-scale where different regions should be treated with a different approximation</vt:lpstr>
      <vt:lpstr>Far from the source, in the hydrodynamical stage, jets can be collimated by conical shocks</vt:lpstr>
      <vt:lpstr>Pulsed-power experiments have shown the effect of radiative cooling in the structure of jets</vt:lpstr>
      <vt:lpstr>Magnetically-driven jets can be created by using foils in pulsed-power experiments</vt:lpstr>
      <vt:lpstr>Well-known initial conditions in the experiments allow comparing with astrophysics codes</vt:lpstr>
      <vt:lpstr>MHD instabilities can develop gradually over the evolution of the jet</vt:lpstr>
      <vt:lpstr>Descriptive title</vt:lpstr>
      <vt:lpstr>Turbulent flows in a neutral fluid (liquid or gas)</vt:lpstr>
      <vt:lpstr>In a plasma, magnetic fields are entrained with the turbulence, producing much more complicated systems</vt:lpstr>
      <vt:lpstr>The TDYNO experiments create magnetized turbulence using lasers</vt:lpstr>
      <vt:lpstr>First demonstration of fluctuation turbulent dynamo in the laboratory</vt:lpstr>
      <vt:lpstr>Magnetic reconnection is a common process in the universe that energizes the fluid from the field</vt:lpstr>
      <vt:lpstr>The Sweet-Parker model of magnetic reconnection</vt:lpstr>
      <vt:lpstr>Magnetic reconnection can be chaotic, bursty, and explosive when plasmoids are formed</vt:lpstr>
      <vt:lpstr>Plasmoid reconnection has been observed in pulsed-power experiments</vt:lpstr>
      <vt:lpstr>Magnetic reconnection in laser-driven experiments</vt:lpstr>
      <vt:lpstr>Plasmoid reconnection in laser-driven experiments</vt:lpstr>
      <vt:lpstr>Magnetized shocks in the universe</vt:lpstr>
      <vt:lpstr>Observations of the transition from the heliosphere have shown a continuous shock around the solar system</vt:lpstr>
      <vt:lpstr>Magnetic fields and dissipation can drastically change the shape of a shock</vt:lpstr>
      <vt:lpstr>Magnetic fields and dissipation can drastically change the shape of a shock</vt:lpstr>
      <vt:lpstr>Magnetic fields and dissipation can drastically change the shape of a shock</vt:lpstr>
      <vt:lpstr>To create subcritical shocks, an exploder wire array blew magnetized plasma winds onto two cylindrical obstacles</vt:lpstr>
      <vt:lpstr>The results show the formation of subcritical shocks where dissipation is given by resistivity</vt:lpstr>
      <vt:lpstr>Often shocks in astrophysics are collisionless</vt:lpstr>
      <vt:lpstr>Experiments at OMEGA and the NIF have created collisionless shocks mediated by the Weibel instability</vt:lpstr>
      <vt:lpstr>Experiments at the NIF have created fully-developed Weibel-mediated shocks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Valenzuela Villaseca, Vicente</dc:creator>
  <cp:lastModifiedBy>Vicente Valenzuela Villaseca</cp:lastModifiedBy>
  <cp:revision>1053</cp:revision>
  <dcterms:created xsi:type="dcterms:W3CDTF">2023-01-20T22:14:59Z</dcterms:created>
  <dcterms:modified xsi:type="dcterms:W3CDTF">2025-06-06T16:17:20Z</dcterms:modified>
</cp:coreProperties>
</file>